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113"/>
  </p:notesMasterIdLst>
  <p:sldIdLst>
    <p:sldId id="256" r:id="rId2"/>
    <p:sldId id="263" r:id="rId3"/>
    <p:sldId id="323" r:id="rId4"/>
    <p:sldId id="509" r:id="rId5"/>
    <p:sldId id="487" r:id="rId6"/>
    <p:sldId id="488" r:id="rId7"/>
    <p:sldId id="489" r:id="rId8"/>
    <p:sldId id="490" r:id="rId9"/>
    <p:sldId id="329" r:id="rId10"/>
    <p:sldId id="330" r:id="rId11"/>
    <p:sldId id="331" r:id="rId12"/>
    <p:sldId id="332" r:id="rId13"/>
    <p:sldId id="333" r:id="rId14"/>
    <p:sldId id="334" r:id="rId15"/>
    <p:sldId id="336" r:id="rId16"/>
    <p:sldId id="337" r:id="rId17"/>
    <p:sldId id="338" r:id="rId18"/>
    <p:sldId id="339" r:id="rId19"/>
    <p:sldId id="311" r:id="rId20"/>
    <p:sldId id="468" r:id="rId21"/>
    <p:sldId id="341" r:id="rId22"/>
    <p:sldId id="342" r:id="rId23"/>
    <p:sldId id="343" r:id="rId24"/>
    <p:sldId id="344" r:id="rId25"/>
    <p:sldId id="345" r:id="rId26"/>
    <p:sldId id="346" r:id="rId27"/>
    <p:sldId id="347" r:id="rId28"/>
    <p:sldId id="348" r:id="rId29"/>
    <p:sldId id="349" r:id="rId30"/>
    <p:sldId id="351" r:id="rId31"/>
    <p:sldId id="350" r:id="rId32"/>
    <p:sldId id="352" r:id="rId33"/>
    <p:sldId id="353" r:id="rId34"/>
    <p:sldId id="354" r:id="rId35"/>
    <p:sldId id="355" r:id="rId36"/>
    <p:sldId id="356" r:id="rId37"/>
    <p:sldId id="357" r:id="rId38"/>
    <p:sldId id="358" r:id="rId39"/>
    <p:sldId id="359" r:id="rId40"/>
    <p:sldId id="360" r:id="rId41"/>
    <p:sldId id="462" r:id="rId42"/>
    <p:sldId id="469" r:id="rId43"/>
    <p:sldId id="363" r:id="rId44"/>
    <p:sldId id="364" r:id="rId45"/>
    <p:sldId id="368" r:id="rId46"/>
    <p:sldId id="365" r:id="rId47"/>
    <p:sldId id="366" r:id="rId48"/>
    <p:sldId id="367" r:id="rId49"/>
    <p:sldId id="369" r:id="rId50"/>
    <p:sldId id="370" r:id="rId51"/>
    <p:sldId id="371" r:id="rId52"/>
    <p:sldId id="372" r:id="rId53"/>
    <p:sldId id="373" r:id="rId54"/>
    <p:sldId id="374" r:id="rId55"/>
    <p:sldId id="375" r:id="rId56"/>
    <p:sldId id="376" r:id="rId57"/>
    <p:sldId id="377" r:id="rId58"/>
    <p:sldId id="378" r:id="rId59"/>
    <p:sldId id="448" r:id="rId60"/>
    <p:sldId id="449" r:id="rId61"/>
    <p:sldId id="471" r:id="rId62"/>
    <p:sldId id="472" r:id="rId63"/>
    <p:sldId id="473" r:id="rId64"/>
    <p:sldId id="474" r:id="rId65"/>
    <p:sldId id="475" r:id="rId66"/>
    <p:sldId id="476" r:id="rId67"/>
    <p:sldId id="477" r:id="rId68"/>
    <p:sldId id="478" r:id="rId69"/>
    <p:sldId id="479" r:id="rId70"/>
    <p:sldId id="480" r:id="rId71"/>
    <p:sldId id="481" r:id="rId72"/>
    <p:sldId id="482" r:id="rId73"/>
    <p:sldId id="483" r:id="rId74"/>
    <p:sldId id="484" r:id="rId75"/>
    <p:sldId id="396" r:id="rId76"/>
    <p:sldId id="397" r:id="rId77"/>
    <p:sldId id="458" r:id="rId78"/>
    <p:sldId id="485" r:id="rId79"/>
    <p:sldId id="486" r:id="rId80"/>
    <p:sldId id="491" r:id="rId81"/>
    <p:sldId id="492" r:id="rId82"/>
    <p:sldId id="493" r:id="rId83"/>
    <p:sldId id="494" r:id="rId84"/>
    <p:sldId id="495" r:id="rId85"/>
    <p:sldId id="496" r:id="rId86"/>
    <p:sldId id="497" r:id="rId87"/>
    <p:sldId id="498" r:id="rId88"/>
    <p:sldId id="409" r:id="rId89"/>
    <p:sldId id="467" r:id="rId90"/>
    <p:sldId id="412" r:id="rId91"/>
    <p:sldId id="413" r:id="rId92"/>
    <p:sldId id="414" r:id="rId93"/>
    <p:sldId id="415" r:id="rId94"/>
    <p:sldId id="416" r:id="rId95"/>
    <p:sldId id="500" r:id="rId96"/>
    <p:sldId id="418" r:id="rId97"/>
    <p:sldId id="501" r:id="rId98"/>
    <p:sldId id="420" r:id="rId99"/>
    <p:sldId id="421" r:id="rId100"/>
    <p:sldId id="422" r:id="rId101"/>
    <p:sldId id="423" r:id="rId102"/>
    <p:sldId id="424" r:id="rId103"/>
    <p:sldId id="425" r:id="rId104"/>
    <p:sldId id="502" r:id="rId105"/>
    <p:sldId id="427" r:id="rId106"/>
    <p:sldId id="503" r:id="rId107"/>
    <p:sldId id="429" r:id="rId108"/>
    <p:sldId id="504" r:id="rId109"/>
    <p:sldId id="505" r:id="rId110"/>
    <p:sldId id="508" r:id="rId111"/>
    <p:sldId id="322" r:id="rId112"/>
  </p:sldIdLst>
  <p:sldSz cx="9144000" cy="5143500" type="screen16x9"/>
  <p:notesSz cx="6858000" cy="9144000"/>
  <p:embeddedFontLst>
    <p:embeddedFont>
      <p:font typeface="Avenir Black" panose="02000503020000020003" pitchFamily="2" charset="0"/>
      <p:bold r:id="rId114"/>
      <p:italic r:id="rId115"/>
      <p:boldItalic r:id="rId116"/>
    </p:embeddedFont>
    <p:embeddedFont>
      <p:font typeface="Avenir Book" panose="02000503020000020003" pitchFamily="2" charset="0"/>
      <p:regular r:id="rId117"/>
      <p:italic r:id="rId118"/>
    </p:embeddedFont>
    <p:embeddedFont>
      <p:font typeface="Avenir Light" panose="020B0402020203020204" pitchFamily="34" charset="77"/>
      <p:regular r:id="rId119"/>
      <p:italic r:id="rId120"/>
    </p:embeddedFont>
    <p:embeddedFont>
      <p:font typeface="Avenir Next" panose="020B0503020202020204" pitchFamily="34" charset="0"/>
      <p:regular r:id="rId121"/>
      <p:bold r:id="rId122"/>
      <p:italic r:id="rId123"/>
      <p:boldItalic r:id="rId124"/>
    </p:embeddedFont>
    <p:embeddedFont>
      <p:font typeface="Avenir Next Heavy" panose="020B0503020202020204" pitchFamily="34" charset="0"/>
      <p:bold r:id="rId125"/>
      <p:italic r:id="rId126"/>
      <p:boldItalic r:id="rId127"/>
    </p:embeddedFont>
    <p:embeddedFont>
      <p:font typeface="Bebas Neue" panose="020B0606020202050201" pitchFamily="34" charset="77"/>
      <p:regular r:id="rId128"/>
    </p:embeddedFont>
    <p:embeddedFont>
      <p:font typeface="Calibri" panose="020F0502020204030204" pitchFamily="34" charset="0"/>
      <p:regular r:id="rId129"/>
      <p:bold r:id="rId130"/>
      <p:italic r:id="rId131"/>
      <p:boldItalic r:id="rId132"/>
    </p:embeddedFont>
    <p:embeddedFont>
      <p:font typeface="Catamaran Medium" pitchFamily="2" charset="77"/>
      <p:regular r:id="rId133"/>
      <p:bold r:id="rId134"/>
    </p:embeddedFont>
    <p:embeddedFont>
      <p:font typeface="DM Sans" pitchFamily="2" charset="77"/>
      <p:regular r:id="rId135"/>
      <p:bold r:id="rId136"/>
      <p:italic r:id="rId137"/>
      <p:boldItalic r:id="rId138"/>
    </p:embeddedFont>
    <p:embeddedFont>
      <p:font typeface="Epilogue" pitchFamily="2" charset="77"/>
      <p:regular r:id="rId139"/>
      <p:bold r:id="rId140"/>
      <p:italic r:id="rId141"/>
      <p:boldItalic r:id="rId142"/>
    </p:embeddedFont>
    <p:embeddedFont>
      <p:font typeface="KINDERGARTEN" panose="02000603000000000000" pitchFamily="2" charset="0"/>
      <p:regular r:id="rId143"/>
    </p:embeddedFont>
    <p:embeddedFont>
      <p:font typeface="Mistral" panose="03090702030407020403" pitchFamily="66" charset="0"/>
      <p:regular r:id="rId144"/>
    </p:embeddedFont>
    <p:embeddedFont>
      <p:font typeface="Open Sans" panose="020B0606030504020204" pitchFamily="34" charset="0"/>
      <p:regular r:id="rId145"/>
      <p:bold r:id="rId146"/>
      <p:italic r:id="rId147"/>
      <p:boldItalic r:id="rId148"/>
    </p:embeddedFont>
    <p:embeddedFont>
      <p:font typeface="Roboto Condensed Light" panose="020F0302020204030204" pitchFamily="34" charset="0"/>
      <p:regular r:id="rId149"/>
      <p:italic r:id="rId1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8BCB"/>
    <a:srgbClr val="FFFFFF"/>
    <a:srgbClr val="86B5E7"/>
    <a:srgbClr val="96A9C7"/>
    <a:srgbClr val="7DA8D8"/>
    <a:srgbClr val="759FCB"/>
    <a:srgbClr val="DEE6F7"/>
    <a:srgbClr val="ECF9F4"/>
    <a:srgbClr val="FFF861"/>
    <a:srgbClr val="8393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125D04F-9EB8-46EC-B540-F5C6E4D42CA6}">
  <a:tblStyle styleId="{5125D04F-9EB8-46EC-B540-F5C6E4D42CA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11"/>
    <p:restoredTop sz="95952"/>
  </p:normalViewPr>
  <p:slideViewPr>
    <p:cSldViewPr snapToGrid="0">
      <p:cViewPr varScale="1">
        <p:scale>
          <a:sx n="156" d="100"/>
          <a:sy n="156" d="100"/>
        </p:scale>
        <p:origin x="88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font" Target="fonts/font4.fntdata"/><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font" Target="fonts/font25.fntdata"/><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font" Target="fonts/font15.fntdata"/><Relationship Id="rId149" Type="http://schemas.openxmlformats.org/officeDocument/2006/relationships/font" Target="fonts/font36.fntdata"/><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notesMaster" Target="notesMasters/notesMaster1.xml"/><Relationship Id="rId118" Type="http://schemas.openxmlformats.org/officeDocument/2006/relationships/font" Target="fonts/font5.fntdata"/><Relationship Id="rId134" Type="http://schemas.openxmlformats.org/officeDocument/2006/relationships/font" Target="fonts/font21.fntdata"/><Relationship Id="rId139" Type="http://schemas.openxmlformats.org/officeDocument/2006/relationships/font" Target="fonts/font26.fntdata"/><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font" Target="fonts/font37.fntdata"/><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font" Target="fonts/font11.fntdata"/><Relationship Id="rId129" Type="http://schemas.openxmlformats.org/officeDocument/2006/relationships/font" Target="fonts/font16.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font" Target="fonts/font27.fntdata"/><Relationship Id="rId145" Type="http://schemas.openxmlformats.org/officeDocument/2006/relationships/font" Target="fonts/font32.fntdata"/><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font" Target="fonts/font1.fntdata"/><Relationship Id="rId119" Type="http://schemas.openxmlformats.org/officeDocument/2006/relationships/font" Target="fonts/font6.fntdata"/><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font" Target="fonts/font17.fntdata"/><Relationship Id="rId135" Type="http://schemas.openxmlformats.org/officeDocument/2006/relationships/font" Target="fonts/font22.fntdata"/><Relationship Id="rId151"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font" Target="fonts/font7.fntdata"/><Relationship Id="rId125" Type="http://schemas.openxmlformats.org/officeDocument/2006/relationships/font" Target="fonts/font12.fntdata"/><Relationship Id="rId141" Type="http://schemas.openxmlformats.org/officeDocument/2006/relationships/font" Target="fonts/font28.fntdata"/><Relationship Id="rId146" Type="http://schemas.openxmlformats.org/officeDocument/2006/relationships/font" Target="fonts/font33.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font" Target="fonts/font2.fntdata"/><Relationship Id="rId131" Type="http://schemas.openxmlformats.org/officeDocument/2006/relationships/font" Target="fonts/font18.fntdata"/><Relationship Id="rId136" Type="http://schemas.openxmlformats.org/officeDocument/2006/relationships/font" Target="fonts/font23.fntdata"/><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font" Target="fonts/font13.fntdata"/><Relationship Id="rId147" Type="http://schemas.openxmlformats.org/officeDocument/2006/relationships/font" Target="fonts/font3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8.fntdata"/><Relationship Id="rId142" Type="http://schemas.openxmlformats.org/officeDocument/2006/relationships/font" Target="fonts/font29.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font" Target="fonts/font3.fntdata"/><Relationship Id="rId137" Type="http://schemas.openxmlformats.org/officeDocument/2006/relationships/font" Target="fonts/font24.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font" Target="fonts/font19.fntdata"/><Relationship Id="rId153"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font" Target="fonts/font14.fntdata"/><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font" Target="fonts/font9.fntdata"/><Relationship Id="rId143" Type="http://schemas.openxmlformats.org/officeDocument/2006/relationships/font" Target="fonts/font30.fntdata"/><Relationship Id="rId148" Type="http://schemas.openxmlformats.org/officeDocument/2006/relationships/font" Target="fonts/font35.fntdata"/><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font" Target="fonts/font20.fntdata"/><Relationship Id="rId154" Type="http://schemas.openxmlformats.org/officeDocument/2006/relationships/tableStyles" Target="tableStyle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font" Target="fonts/font10.fntdata"/><Relationship Id="rId144" Type="http://schemas.openxmlformats.org/officeDocument/2006/relationships/font" Target="fonts/font31.fntdata"/><Relationship Id="rId90" Type="http://schemas.openxmlformats.org/officeDocument/2006/relationships/slide" Target="slides/slide8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d1bf8d60a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d1bf8d60a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d1bf8d60a4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d1bf8d60a4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Ref idx="1001">
        <a:schemeClr val="bg1"/>
      </p:bgRef>
    </p:bg>
    <p:spTree>
      <p:nvGrpSpPr>
        <p:cNvPr id="1" name="Shape 8"/>
        <p:cNvGrpSpPr/>
        <p:nvPr/>
      </p:nvGrpSpPr>
      <p:grpSpPr>
        <a:xfrm>
          <a:off x="0" y="0"/>
          <a:ext cx="0" cy="0"/>
          <a:chOff x="0" y="0"/>
          <a:chExt cx="0" cy="0"/>
        </a:xfrm>
      </p:grpSpPr>
      <p:grpSp>
        <p:nvGrpSpPr>
          <p:cNvPr id="9" name="Google Shape;9;p2"/>
          <p:cNvGrpSpPr/>
          <p:nvPr/>
        </p:nvGrpSpPr>
        <p:grpSpPr>
          <a:xfrm>
            <a:off x="0" y="0"/>
            <a:ext cx="8806500" cy="5143500"/>
            <a:chOff x="0" y="0"/>
            <a:chExt cx="8806500" cy="5143500"/>
          </a:xfrm>
        </p:grpSpPr>
        <p:cxnSp>
          <p:nvCxnSpPr>
            <p:cNvPr id="10" name="Google Shape;10;p2"/>
            <p:cNvCxnSpPr/>
            <p:nvPr/>
          </p:nvCxnSpPr>
          <p:spPr>
            <a:xfrm rot="10800000">
              <a:off x="0" y="306100"/>
              <a:ext cx="8806500" cy="0"/>
            </a:xfrm>
            <a:prstGeom prst="straightConnector1">
              <a:avLst/>
            </a:prstGeom>
            <a:noFill/>
            <a:ln w="9525" cap="flat" cmpd="sng">
              <a:solidFill>
                <a:srgbClr val="759FCB"/>
              </a:solidFill>
              <a:prstDash val="solid"/>
              <a:round/>
              <a:headEnd type="none" w="med" len="med"/>
              <a:tailEnd type="none" w="med" len="med"/>
            </a:ln>
          </p:spPr>
        </p:cxnSp>
        <p:sp>
          <p:nvSpPr>
            <p:cNvPr id="11" name="Google Shape;11;p2"/>
            <p:cNvSpPr/>
            <p:nvPr/>
          </p:nvSpPr>
          <p:spPr>
            <a:xfrm>
              <a:off x="0" y="0"/>
              <a:ext cx="977400" cy="5143500"/>
            </a:xfrm>
            <a:prstGeom prst="rect">
              <a:avLst/>
            </a:prstGeom>
            <a:solidFill>
              <a:srgbClr val="518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2;p2"/>
          <p:cNvSpPr>
            <a:spLocks noGrp="1"/>
          </p:cNvSpPr>
          <p:nvPr>
            <p:ph type="pic" idx="2"/>
          </p:nvPr>
        </p:nvSpPr>
        <p:spPr>
          <a:xfrm flipH="1">
            <a:off x="5025474" y="727575"/>
            <a:ext cx="3405300" cy="3688500"/>
          </a:xfrm>
          <a:prstGeom prst="rect">
            <a:avLst/>
          </a:prstGeom>
          <a:noFill/>
          <a:ln>
            <a:noFill/>
          </a:ln>
        </p:spPr>
      </p:sp>
      <p:sp>
        <p:nvSpPr>
          <p:cNvPr id="13" name="Google Shape;13;p2"/>
          <p:cNvSpPr txBox="1">
            <a:spLocks noGrp="1"/>
          </p:cNvSpPr>
          <p:nvPr>
            <p:ph type="ctrTitle"/>
          </p:nvPr>
        </p:nvSpPr>
        <p:spPr>
          <a:xfrm>
            <a:off x="1284700" y="737175"/>
            <a:ext cx="3740700" cy="2733000"/>
          </a:xfrm>
          <a:prstGeom prst="rect">
            <a:avLst/>
          </a:prstGeom>
        </p:spPr>
        <p:txBody>
          <a:bodyPr spcFirstLastPara="1" wrap="square" lIns="91425" tIns="91425" rIns="91425" bIns="91425" anchor="ctr" anchorCtr="0">
            <a:noAutofit/>
          </a:bodyPr>
          <a:lstStyle>
            <a:lvl1pPr lvl="0">
              <a:spcBef>
                <a:spcPts val="0"/>
              </a:spcBef>
              <a:spcAft>
                <a:spcPts val="0"/>
              </a:spcAft>
              <a:buClr>
                <a:srgbClr val="191919"/>
              </a:buClr>
              <a:buSzPts val="5200"/>
              <a:buNone/>
              <a:defRPr sz="4400" b="1" i="0">
                <a:latin typeface="Avenir Next Heavy" panose="020B0503020202020204" pitchFamily="34" charset="0"/>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r>
              <a:rPr lang="en-GB" dirty="0"/>
              <a:t>Click to edit Master title style</a:t>
            </a:r>
            <a:endParaRPr dirty="0"/>
          </a:p>
        </p:txBody>
      </p:sp>
      <p:sp>
        <p:nvSpPr>
          <p:cNvPr id="14" name="Google Shape;14;p2"/>
          <p:cNvSpPr txBox="1">
            <a:spLocks noGrp="1"/>
          </p:cNvSpPr>
          <p:nvPr>
            <p:ph type="subTitle" idx="1"/>
          </p:nvPr>
        </p:nvSpPr>
        <p:spPr>
          <a:xfrm>
            <a:off x="1284700" y="3422725"/>
            <a:ext cx="3740700" cy="377700"/>
          </a:xfrm>
          <a:prstGeom prst="rect">
            <a:avLst/>
          </a:prstGeom>
          <a:noFill/>
        </p:spPr>
        <p:txBody>
          <a:bodyPr spcFirstLastPara="1" wrap="square" lIns="91425" tIns="91425" rIns="91425" bIns="91425" anchor="t" anchorCtr="0">
            <a:noAutofit/>
          </a:bodyPr>
          <a:lstStyle>
            <a:lvl1pPr lvl="0" algn="l">
              <a:spcBef>
                <a:spcPts val="0"/>
              </a:spcBef>
              <a:spcAft>
                <a:spcPts val="0"/>
              </a:spcAft>
              <a:buSzPts val="1400"/>
              <a:buNone/>
              <a:defRPr sz="1600" b="0" i="0">
                <a:latin typeface="Avenir Light" panose="020B0402020203020204" pitchFamily="34" charset="77"/>
                <a:ea typeface="Avenir Light" panose="020B0402020203020204" pitchFamily="34" charset="77"/>
                <a:cs typeface="Catamaran Medium"/>
                <a:sym typeface="Catamaran Medium"/>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r>
              <a:rPr lang="en-GB" dirty="0"/>
              <a:t>Click to edit Master subtitle style</a:t>
            </a: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80"/>
        <p:cNvGrpSpPr/>
        <p:nvPr/>
      </p:nvGrpSpPr>
      <p:grpSpPr>
        <a:xfrm>
          <a:off x="0" y="0"/>
          <a:ext cx="0" cy="0"/>
          <a:chOff x="0" y="0"/>
          <a:chExt cx="0" cy="0"/>
        </a:xfrm>
      </p:grpSpPr>
      <p:grpSp>
        <p:nvGrpSpPr>
          <p:cNvPr id="281" name="Google Shape;281;p32"/>
          <p:cNvGrpSpPr/>
          <p:nvPr/>
        </p:nvGrpSpPr>
        <p:grpSpPr>
          <a:xfrm>
            <a:off x="0" y="0"/>
            <a:ext cx="8806500" cy="5143500"/>
            <a:chOff x="0" y="0"/>
            <a:chExt cx="8806500" cy="5143500"/>
          </a:xfrm>
          <a:solidFill>
            <a:srgbClr val="518BCB"/>
          </a:solidFill>
        </p:grpSpPr>
        <p:cxnSp>
          <p:nvCxnSpPr>
            <p:cNvPr id="282" name="Google Shape;282;p32"/>
            <p:cNvCxnSpPr/>
            <p:nvPr/>
          </p:nvCxnSpPr>
          <p:spPr>
            <a:xfrm rot="10800000">
              <a:off x="0" y="306100"/>
              <a:ext cx="8806500" cy="0"/>
            </a:xfrm>
            <a:prstGeom prst="straightConnector1">
              <a:avLst/>
            </a:prstGeom>
            <a:grpFill/>
            <a:ln w="9525" cap="flat" cmpd="sng">
              <a:solidFill>
                <a:srgbClr val="759FCB"/>
              </a:solidFill>
              <a:prstDash val="solid"/>
              <a:round/>
              <a:headEnd type="none" w="med" len="med"/>
              <a:tailEnd type="none" w="med" len="med"/>
            </a:ln>
          </p:spPr>
        </p:cxnSp>
        <p:sp>
          <p:nvSpPr>
            <p:cNvPr id="283" name="Google Shape;283;p32"/>
            <p:cNvSpPr/>
            <p:nvPr/>
          </p:nvSpPr>
          <p:spPr>
            <a:xfrm>
              <a:off x="0" y="0"/>
              <a:ext cx="1469700" cy="5143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84" name="Google Shape;284;p32"/>
          <p:cNvSpPr/>
          <p:nvPr/>
        </p:nvSpPr>
        <p:spPr>
          <a:xfrm rot="5400000" flipH="1">
            <a:off x="6898275" y="2947204"/>
            <a:ext cx="1943700" cy="1943700"/>
          </a:xfrm>
          <a:prstGeom prst="blockArc">
            <a:avLst>
              <a:gd name="adj1" fmla="val 10800000"/>
              <a:gd name="adj2" fmla="val 5383843"/>
              <a:gd name="adj3" fmla="val 10700"/>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2"/>
          <p:cNvSpPr/>
          <p:nvPr/>
        </p:nvSpPr>
        <p:spPr>
          <a:xfrm>
            <a:off x="319177" y="618825"/>
            <a:ext cx="5207623" cy="236400"/>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userDrawn="1">
  <p:cSld name="SECTION_HEADER">
    <p:bg>
      <p:bgPr>
        <a:solidFill>
          <a:srgbClr val="518BCB"/>
        </a:solidFill>
        <a:effectLst/>
      </p:bgPr>
    </p:bg>
    <p:spTree>
      <p:nvGrpSpPr>
        <p:cNvPr id="1" name="Shape 15"/>
        <p:cNvGrpSpPr/>
        <p:nvPr/>
      </p:nvGrpSpPr>
      <p:grpSpPr>
        <a:xfrm>
          <a:off x="0" y="0"/>
          <a:ext cx="0" cy="0"/>
          <a:chOff x="0" y="0"/>
          <a:chExt cx="0" cy="0"/>
        </a:xfrm>
      </p:grpSpPr>
      <p:grpSp>
        <p:nvGrpSpPr>
          <p:cNvPr id="16" name="Google Shape;16;p3"/>
          <p:cNvGrpSpPr/>
          <p:nvPr/>
        </p:nvGrpSpPr>
        <p:grpSpPr>
          <a:xfrm flipH="1">
            <a:off x="337500" y="0"/>
            <a:ext cx="8806500" cy="5143500"/>
            <a:chOff x="0" y="0"/>
            <a:chExt cx="8806500" cy="5143500"/>
          </a:xfrm>
          <a:solidFill>
            <a:srgbClr val="518BCB"/>
          </a:solidFill>
        </p:grpSpPr>
        <p:cxnSp>
          <p:nvCxnSpPr>
            <p:cNvPr id="17" name="Google Shape;17;p3"/>
            <p:cNvCxnSpPr/>
            <p:nvPr/>
          </p:nvCxnSpPr>
          <p:spPr>
            <a:xfrm rot="10800000">
              <a:off x="0" y="306100"/>
              <a:ext cx="8806500" cy="0"/>
            </a:xfrm>
            <a:prstGeom prst="straightConnector1">
              <a:avLst/>
            </a:prstGeom>
            <a:grpFill/>
            <a:ln w="9525" cap="flat" cmpd="sng">
              <a:solidFill>
                <a:srgbClr val="518BCB"/>
              </a:solidFill>
              <a:prstDash val="solid"/>
              <a:round/>
              <a:headEnd type="none" w="med" len="med"/>
              <a:tailEnd type="none" w="med" len="med"/>
            </a:ln>
          </p:spPr>
        </p:cxnSp>
        <p:sp>
          <p:nvSpPr>
            <p:cNvPr id="18" name="Google Shape;18;p3"/>
            <p:cNvSpPr/>
            <p:nvPr/>
          </p:nvSpPr>
          <p:spPr>
            <a:xfrm>
              <a:off x="0" y="0"/>
              <a:ext cx="977400" cy="5143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9;p3"/>
          <p:cNvSpPr>
            <a:spLocks noGrp="1"/>
          </p:cNvSpPr>
          <p:nvPr>
            <p:ph type="pic" idx="2"/>
          </p:nvPr>
        </p:nvSpPr>
        <p:spPr>
          <a:xfrm>
            <a:off x="4974250" y="1074275"/>
            <a:ext cx="3634800" cy="2990100"/>
          </a:xfrm>
          <a:prstGeom prst="rect">
            <a:avLst/>
          </a:prstGeom>
          <a:noFill/>
          <a:ln>
            <a:noFill/>
          </a:ln>
        </p:spPr>
      </p:sp>
      <p:sp>
        <p:nvSpPr>
          <p:cNvPr id="20" name="Google Shape;20;p3"/>
          <p:cNvSpPr txBox="1">
            <a:spLocks noGrp="1"/>
          </p:cNvSpPr>
          <p:nvPr>
            <p:ph type="title"/>
          </p:nvPr>
        </p:nvSpPr>
        <p:spPr>
          <a:xfrm>
            <a:off x="713225" y="2115050"/>
            <a:ext cx="3949800" cy="14913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000" b="1" i="0">
                <a:solidFill>
                  <a:schemeClr val="accent3"/>
                </a:solidFill>
                <a:latin typeface="Avenir Next Heavy" panose="020B0503020202020204" pitchFamily="34"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en-GB" dirty="0"/>
              <a:t>Click to edit Master title style</a:t>
            </a:r>
            <a:endParaRPr dirty="0"/>
          </a:p>
        </p:txBody>
      </p:sp>
      <p:sp>
        <p:nvSpPr>
          <p:cNvPr id="22" name="Google Shape;22;p3"/>
          <p:cNvSpPr txBox="1">
            <a:spLocks noGrp="1"/>
          </p:cNvSpPr>
          <p:nvPr>
            <p:ph type="subTitle" idx="1"/>
          </p:nvPr>
        </p:nvSpPr>
        <p:spPr>
          <a:xfrm>
            <a:off x="713225" y="3695113"/>
            <a:ext cx="3949800" cy="4578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atin typeface="+mn-l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GB" dirty="0"/>
              <a:t>Click to edit Master subtitle style</a:t>
            </a:r>
            <a:endParaRPr dirty="0"/>
          </a:p>
        </p:txBody>
      </p:sp>
      <p:sp>
        <p:nvSpPr>
          <p:cNvPr id="2" name="Doughnut 1">
            <a:extLst>
              <a:ext uri="{FF2B5EF4-FFF2-40B4-BE49-F238E27FC236}">
                <a16:creationId xmlns:a16="http://schemas.microsoft.com/office/drawing/2014/main" id="{621FF2F1-7B81-6BEF-A166-A0DB503FE3A4}"/>
              </a:ext>
            </a:extLst>
          </p:cNvPr>
          <p:cNvSpPr/>
          <p:nvPr userDrawn="1"/>
        </p:nvSpPr>
        <p:spPr>
          <a:xfrm>
            <a:off x="7629158" y="3571725"/>
            <a:ext cx="2582233" cy="2409526"/>
          </a:xfrm>
          <a:prstGeom prst="donut">
            <a:avLst>
              <a:gd name="adj" fmla="val 14649"/>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XK" dirty="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grpSp>
        <p:nvGrpSpPr>
          <p:cNvPr id="24" name="Google Shape;24;p4"/>
          <p:cNvGrpSpPr/>
          <p:nvPr/>
        </p:nvGrpSpPr>
        <p:grpSpPr>
          <a:xfrm flipH="1">
            <a:off x="0" y="0"/>
            <a:ext cx="8792875" cy="5143500"/>
            <a:chOff x="351125" y="0"/>
            <a:chExt cx="8792875" cy="5143500"/>
          </a:xfrm>
          <a:solidFill>
            <a:srgbClr val="518BCB"/>
          </a:solidFill>
        </p:grpSpPr>
        <p:cxnSp>
          <p:nvCxnSpPr>
            <p:cNvPr id="25" name="Google Shape;25;p4"/>
            <p:cNvCxnSpPr/>
            <p:nvPr/>
          </p:nvCxnSpPr>
          <p:spPr>
            <a:xfrm rot="10800000">
              <a:off x="351125" y="306100"/>
              <a:ext cx="8746500" cy="0"/>
            </a:xfrm>
            <a:prstGeom prst="straightConnector1">
              <a:avLst/>
            </a:prstGeom>
            <a:grpFill/>
            <a:ln w="9525" cap="flat" cmpd="sng">
              <a:solidFill>
                <a:srgbClr val="518BCB"/>
              </a:solidFill>
              <a:prstDash val="solid"/>
              <a:round/>
              <a:headEnd type="none" w="med" len="med"/>
              <a:tailEnd type="none" w="med" len="med"/>
            </a:ln>
          </p:spPr>
        </p:cxnSp>
        <p:sp>
          <p:nvSpPr>
            <p:cNvPr id="26" name="Google Shape;26;p4"/>
            <p:cNvSpPr/>
            <p:nvPr/>
          </p:nvSpPr>
          <p:spPr>
            <a:xfrm>
              <a:off x="8424000" y="0"/>
              <a:ext cx="720000" cy="5143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7" name="Google Shape;27;p4"/>
          <p:cNvSpPr/>
          <p:nvPr/>
        </p:nvSpPr>
        <p:spPr>
          <a:xfrm flipH="1">
            <a:off x="8617300" y="559625"/>
            <a:ext cx="175500" cy="343500"/>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b="1" i="0">
                <a:latin typeface="Avenir Black" panose="02000503020000020003" pitchFamily="2" charset="0"/>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rPr lang="en-GB" dirty="0"/>
              <a:t>Click to edit Master title style</a:t>
            </a:r>
            <a:endParaRPr dirty="0"/>
          </a:p>
        </p:txBody>
      </p:sp>
      <p:sp>
        <p:nvSpPr>
          <p:cNvPr id="29" name="Google Shape;29;p4"/>
          <p:cNvSpPr txBox="1">
            <a:spLocks noGrp="1"/>
          </p:cNvSpPr>
          <p:nvPr>
            <p:ph type="body" idx="1"/>
          </p:nvPr>
        </p:nvSpPr>
        <p:spPr>
          <a:xfrm>
            <a:off x="1124900" y="1215750"/>
            <a:ext cx="7299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Char char="●"/>
              <a:defRPr sz="1250" b="0" i="0">
                <a:solidFill>
                  <a:srgbClr val="434343"/>
                </a:solidFill>
                <a:latin typeface="Avenir Light" panose="020B0402020203020204" pitchFamily="34" charset="77"/>
              </a:defRPr>
            </a:lvl1pPr>
            <a:lvl2pPr marL="914400" lvl="1" indent="-304800" rtl="0">
              <a:lnSpc>
                <a:spcPct val="115000"/>
              </a:lnSpc>
              <a:spcBef>
                <a:spcPts val="1600"/>
              </a:spcBef>
              <a:spcAft>
                <a:spcPts val="0"/>
              </a:spcAft>
              <a:buClr>
                <a:srgbClr val="434343"/>
              </a:buClr>
              <a:buSzPts val="1200"/>
              <a:buFont typeface="Roboto Condensed Light"/>
              <a:buChar char="○"/>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Char char="■"/>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Char char="●"/>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Char char="○"/>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Char char="■"/>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Char char="●"/>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Char char="○"/>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Char char="■"/>
              <a:defRPr>
                <a:solidFill>
                  <a:srgbClr val="434343"/>
                </a:solidFill>
              </a:defRPr>
            </a:lvl9pPr>
          </a:lstStyle>
          <a:p>
            <a:pPr lvl="0"/>
            <a:r>
              <a:rPr lang="en-GB"/>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grpSp>
        <p:nvGrpSpPr>
          <p:cNvPr id="31" name="Google Shape;31;p5"/>
          <p:cNvGrpSpPr/>
          <p:nvPr/>
        </p:nvGrpSpPr>
        <p:grpSpPr>
          <a:xfrm>
            <a:off x="351125" y="0"/>
            <a:ext cx="8792875" cy="5143500"/>
            <a:chOff x="351125" y="0"/>
            <a:chExt cx="8792875" cy="5143500"/>
          </a:xfrm>
          <a:solidFill>
            <a:srgbClr val="759FCB"/>
          </a:solidFill>
        </p:grpSpPr>
        <p:cxnSp>
          <p:nvCxnSpPr>
            <p:cNvPr id="32" name="Google Shape;32;p5"/>
            <p:cNvCxnSpPr/>
            <p:nvPr/>
          </p:nvCxnSpPr>
          <p:spPr>
            <a:xfrm rot="10800000">
              <a:off x="351125" y="306100"/>
              <a:ext cx="8746500" cy="0"/>
            </a:xfrm>
            <a:prstGeom prst="straightConnector1">
              <a:avLst/>
            </a:prstGeom>
            <a:grpFill/>
            <a:ln w="9525" cap="flat" cmpd="sng">
              <a:solidFill>
                <a:srgbClr val="518BCB"/>
              </a:solidFill>
              <a:prstDash val="solid"/>
              <a:round/>
              <a:headEnd type="none" w="med" len="med"/>
              <a:tailEnd type="none" w="med" len="med"/>
            </a:ln>
          </p:spPr>
        </p:cxnSp>
        <p:sp>
          <p:nvSpPr>
            <p:cNvPr id="33" name="Google Shape;33;p5"/>
            <p:cNvSpPr/>
            <p:nvPr/>
          </p:nvSpPr>
          <p:spPr>
            <a:xfrm>
              <a:off x="8424000" y="0"/>
              <a:ext cx="720000" cy="5143500"/>
            </a:xfrm>
            <a:prstGeom prst="rect">
              <a:avLst/>
            </a:prstGeom>
            <a:solidFill>
              <a:srgbClr val="518BCB"/>
            </a:solidFill>
            <a:ln>
              <a:solidFill>
                <a:srgbClr val="518BCB"/>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5"/>
          <p:cNvSpPr>
            <a:spLocks noGrp="1"/>
          </p:cNvSpPr>
          <p:nvPr>
            <p:ph type="pic" idx="2"/>
          </p:nvPr>
        </p:nvSpPr>
        <p:spPr>
          <a:xfrm>
            <a:off x="4572000" y="1473525"/>
            <a:ext cx="3571800" cy="2845200"/>
          </a:xfrm>
          <a:prstGeom prst="rect">
            <a:avLst/>
          </a:prstGeom>
          <a:noFill/>
          <a:ln>
            <a:noFill/>
          </a:ln>
        </p:spPr>
      </p:sp>
      <p:sp>
        <p:nvSpPr>
          <p:cNvPr id="35" name="Google Shape;35;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a:t>Click to edit Master title style</a:t>
            </a:r>
            <a:endParaRPr/>
          </a:p>
        </p:txBody>
      </p:sp>
      <p:sp>
        <p:nvSpPr>
          <p:cNvPr id="36" name="Google Shape;36;p5"/>
          <p:cNvSpPr txBox="1">
            <a:spLocks noGrp="1"/>
          </p:cNvSpPr>
          <p:nvPr>
            <p:ph type="subTitle" idx="1"/>
          </p:nvPr>
        </p:nvSpPr>
        <p:spPr>
          <a:xfrm>
            <a:off x="720000" y="3369949"/>
            <a:ext cx="3462600" cy="865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400" b="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GB"/>
              <a:t>Click to edit Master subtitle style</a:t>
            </a:r>
            <a:endParaRPr/>
          </a:p>
        </p:txBody>
      </p:sp>
      <p:sp>
        <p:nvSpPr>
          <p:cNvPr id="37" name="Google Shape;37;p5"/>
          <p:cNvSpPr txBox="1">
            <a:spLocks noGrp="1"/>
          </p:cNvSpPr>
          <p:nvPr>
            <p:ph type="subTitle" idx="3"/>
          </p:nvPr>
        </p:nvSpPr>
        <p:spPr>
          <a:xfrm>
            <a:off x="720000" y="1838874"/>
            <a:ext cx="3462600" cy="865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400" b="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GB" dirty="0"/>
              <a:t>Click to edit Master subtitle style</a:t>
            </a:r>
            <a:endParaRPr dirty="0"/>
          </a:p>
        </p:txBody>
      </p:sp>
      <p:sp>
        <p:nvSpPr>
          <p:cNvPr id="38" name="Google Shape;38;p5"/>
          <p:cNvSpPr txBox="1">
            <a:spLocks noGrp="1"/>
          </p:cNvSpPr>
          <p:nvPr>
            <p:ph type="subTitle" idx="4"/>
          </p:nvPr>
        </p:nvSpPr>
        <p:spPr>
          <a:xfrm>
            <a:off x="720000" y="3004450"/>
            <a:ext cx="3462600" cy="469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000" b="1">
                <a:latin typeface="+mj-lt"/>
                <a:ea typeface="Epilogue"/>
                <a:cs typeface="Epilogue"/>
                <a:sym typeface="Epilogu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r>
              <a:rPr lang="en-GB"/>
              <a:t>Click to edit Master subtitle style</a:t>
            </a:r>
            <a:endParaRPr/>
          </a:p>
        </p:txBody>
      </p:sp>
      <p:sp>
        <p:nvSpPr>
          <p:cNvPr id="39" name="Google Shape;39;p5"/>
          <p:cNvSpPr txBox="1">
            <a:spLocks noGrp="1"/>
          </p:cNvSpPr>
          <p:nvPr>
            <p:ph type="subTitle" idx="5"/>
          </p:nvPr>
        </p:nvSpPr>
        <p:spPr>
          <a:xfrm>
            <a:off x="720000" y="1473525"/>
            <a:ext cx="3462600" cy="469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000" b="1">
                <a:latin typeface="+mj-lt"/>
                <a:ea typeface="Epilogue"/>
                <a:cs typeface="Epilogue"/>
                <a:sym typeface="Epilogu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r>
              <a:rPr lang="en-GB" dirty="0"/>
              <a:t>Click to edit Master subtitle style</a:t>
            </a:r>
            <a:endParaRPr dirty="0"/>
          </a:p>
        </p:txBody>
      </p:sp>
      <p:sp>
        <p:nvSpPr>
          <p:cNvPr id="40" name="Google Shape;40;p5"/>
          <p:cNvSpPr/>
          <p:nvPr/>
        </p:nvSpPr>
        <p:spPr>
          <a:xfrm>
            <a:off x="351200" y="559625"/>
            <a:ext cx="175500" cy="343500"/>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8"/>
        <p:cNvGrpSpPr/>
        <p:nvPr/>
      </p:nvGrpSpPr>
      <p:grpSpPr>
        <a:xfrm>
          <a:off x="0" y="0"/>
          <a:ext cx="0" cy="0"/>
          <a:chOff x="0" y="0"/>
          <a:chExt cx="0" cy="0"/>
        </a:xfrm>
      </p:grpSpPr>
      <p:grpSp>
        <p:nvGrpSpPr>
          <p:cNvPr id="49" name="Google Shape;49;p7"/>
          <p:cNvGrpSpPr/>
          <p:nvPr/>
        </p:nvGrpSpPr>
        <p:grpSpPr>
          <a:xfrm>
            <a:off x="351125" y="0"/>
            <a:ext cx="8792875" cy="5143500"/>
            <a:chOff x="351125" y="0"/>
            <a:chExt cx="8792875" cy="5143500"/>
          </a:xfrm>
          <a:solidFill>
            <a:srgbClr val="518BCB"/>
          </a:solidFill>
        </p:grpSpPr>
        <p:cxnSp>
          <p:nvCxnSpPr>
            <p:cNvPr id="50" name="Google Shape;50;p7"/>
            <p:cNvCxnSpPr/>
            <p:nvPr/>
          </p:nvCxnSpPr>
          <p:spPr>
            <a:xfrm rot="10800000">
              <a:off x="351125" y="306100"/>
              <a:ext cx="8746500" cy="0"/>
            </a:xfrm>
            <a:prstGeom prst="straightConnector1">
              <a:avLst/>
            </a:prstGeom>
            <a:grpFill/>
            <a:ln w="9525" cap="flat" cmpd="sng">
              <a:solidFill>
                <a:srgbClr val="518BCB"/>
              </a:solidFill>
              <a:prstDash val="solid"/>
              <a:round/>
              <a:headEnd type="none" w="med" len="med"/>
              <a:tailEnd type="none" w="med" len="med"/>
            </a:ln>
          </p:spPr>
        </p:cxnSp>
        <p:sp>
          <p:nvSpPr>
            <p:cNvPr id="51" name="Google Shape;51;p7"/>
            <p:cNvSpPr/>
            <p:nvPr/>
          </p:nvSpPr>
          <p:spPr>
            <a:xfrm>
              <a:off x="8424000" y="0"/>
              <a:ext cx="720000" cy="5143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subTitle" idx="1"/>
          </p:nvPr>
        </p:nvSpPr>
        <p:spPr>
          <a:xfrm>
            <a:off x="2596450" y="1263375"/>
            <a:ext cx="3951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999999"/>
              </a:buClr>
              <a:buSzPts val="800"/>
              <a:buFont typeface="Open Sans"/>
              <a:buChar char="●"/>
              <a:defRPr sz="1400">
                <a:latin typeface="+mn-lt"/>
              </a:defRPr>
            </a:lvl1pPr>
            <a:lvl2pPr lvl="1" algn="ctr" rtl="0">
              <a:lnSpc>
                <a:spcPct val="100000"/>
              </a:lnSpc>
              <a:spcBef>
                <a:spcPts val="0"/>
              </a:spcBef>
              <a:spcAft>
                <a:spcPts val="0"/>
              </a:spcAft>
              <a:buClr>
                <a:srgbClr val="999999"/>
              </a:buClr>
              <a:buSzPts val="800"/>
              <a:buFont typeface="Open Sans"/>
              <a:buChar char="○"/>
              <a:defRPr/>
            </a:lvl2pPr>
            <a:lvl3pPr lvl="2" algn="ctr" rtl="0">
              <a:lnSpc>
                <a:spcPct val="100000"/>
              </a:lnSpc>
              <a:spcBef>
                <a:spcPts val="0"/>
              </a:spcBef>
              <a:spcAft>
                <a:spcPts val="0"/>
              </a:spcAft>
              <a:buClr>
                <a:srgbClr val="999999"/>
              </a:buClr>
              <a:buSzPts val="800"/>
              <a:buFont typeface="Open Sans"/>
              <a:buChar char="■"/>
              <a:defRPr/>
            </a:lvl3pPr>
            <a:lvl4pPr lvl="3" algn="ctr" rtl="0">
              <a:lnSpc>
                <a:spcPct val="100000"/>
              </a:lnSpc>
              <a:spcBef>
                <a:spcPts val="0"/>
              </a:spcBef>
              <a:spcAft>
                <a:spcPts val="0"/>
              </a:spcAft>
              <a:buClr>
                <a:srgbClr val="999999"/>
              </a:buClr>
              <a:buSzPts val="800"/>
              <a:buFont typeface="Open Sans"/>
              <a:buChar char="●"/>
              <a:defRPr/>
            </a:lvl4pPr>
            <a:lvl5pPr lvl="4" algn="ctr" rtl="0">
              <a:lnSpc>
                <a:spcPct val="100000"/>
              </a:lnSpc>
              <a:spcBef>
                <a:spcPts val="0"/>
              </a:spcBef>
              <a:spcAft>
                <a:spcPts val="0"/>
              </a:spcAft>
              <a:buClr>
                <a:srgbClr val="999999"/>
              </a:buClr>
              <a:buSzPts val="1200"/>
              <a:buFont typeface="Open Sans"/>
              <a:buChar char="○"/>
              <a:defRPr/>
            </a:lvl5pPr>
            <a:lvl6pPr lvl="5" algn="ctr" rtl="0">
              <a:lnSpc>
                <a:spcPct val="100000"/>
              </a:lnSpc>
              <a:spcBef>
                <a:spcPts val="0"/>
              </a:spcBef>
              <a:spcAft>
                <a:spcPts val="0"/>
              </a:spcAft>
              <a:buClr>
                <a:srgbClr val="999999"/>
              </a:buClr>
              <a:buSzPts val="1200"/>
              <a:buFont typeface="Open Sans"/>
              <a:buChar char="■"/>
              <a:defRPr/>
            </a:lvl6pPr>
            <a:lvl7pPr lvl="6" algn="ctr" rtl="0">
              <a:lnSpc>
                <a:spcPct val="100000"/>
              </a:lnSpc>
              <a:spcBef>
                <a:spcPts val="0"/>
              </a:spcBef>
              <a:spcAft>
                <a:spcPts val="0"/>
              </a:spcAft>
              <a:buClr>
                <a:srgbClr val="999999"/>
              </a:buClr>
              <a:buSzPts val="700"/>
              <a:buFont typeface="Open Sans"/>
              <a:buChar char="●"/>
              <a:defRPr/>
            </a:lvl7pPr>
            <a:lvl8pPr lvl="7" algn="ctr" rtl="0">
              <a:lnSpc>
                <a:spcPct val="100000"/>
              </a:lnSpc>
              <a:spcBef>
                <a:spcPts val="0"/>
              </a:spcBef>
              <a:spcAft>
                <a:spcPts val="0"/>
              </a:spcAft>
              <a:buClr>
                <a:srgbClr val="999999"/>
              </a:buClr>
              <a:buSzPts val="700"/>
              <a:buFont typeface="Open Sans"/>
              <a:buChar char="○"/>
              <a:defRPr/>
            </a:lvl8pPr>
            <a:lvl9pPr lvl="8" algn="ctr" rtl="0">
              <a:lnSpc>
                <a:spcPct val="100000"/>
              </a:lnSpc>
              <a:spcBef>
                <a:spcPts val="0"/>
              </a:spcBef>
              <a:spcAft>
                <a:spcPts val="0"/>
              </a:spcAft>
              <a:buClr>
                <a:srgbClr val="999999"/>
              </a:buClr>
              <a:buSzPts val="600"/>
              <a:buFont typeface="Open Sans"/>
              <a:buChar char="■"/>
              <a:defRPr/>
            </a:lvl9pPr>
          </a:lstStyle>
          <a:p>
            <a:r>
              <a:rPr lang="en-GB"/>
              <a:t>Click to edit Master subtitle style</a:t>
            </a:r>
            <a:endParaRPr/>
          </a:p>
        </p:txBody>
      </p:sp>
      <p:sp>
        <p:nvSpPr>
          <p:cNvPr id="53" name="Google Shape;53;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atin typeface="+mj-lt"/>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rPr lang="en-GB" dirty="0"/>
              <a:t>Click to edit Master title style</a:t>
            </a:r>
            <a:endParaRPr dirty="0"/>
          </a:p>
        </p:txBody>
      </p:sp>
      <p:sp>
        <p:nvSpPr>
          <p:cNvPr id="54" name="Google Shape;54;p7"/>
          <p:cNvSpPr/>
          <p:nvPr/>
        </p:nvSpPr>
        <p:spPr>
          <a:xfrm flipH="1">
            <a:off x="5379400" y="4608579"/>
            <a:ext cx="1943700" cy="1943700"/>
          </a:xfrm>
          <a:prstGeom prst="blockArc">
            <a:avLst>
              <a:gd name="adj1" fmla="val 10800000"/>
              <a:gd name="adj2" fmla="val 5383843"/>
              <a:gd name="adj3" fmla="val 10700"/>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7"/>
          <p:cNvSpPr/>
          <p:nvPr/>
        </p:nvSpPr>
        <p:spPr>
          <a:xfrm>
            <a:off x="351200" y="559625"/>
            <a:ext cx="175500" cy="343500"/>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98"/>
        <p:cNvGrpSpPr/>
        <p:nvPr/>
      </p:nvGrpSpPr>
      <p:grpSpPr>
        <a:xfrm>
          <a:off x="0" y="0"/>
          <a:ext cx="0" cy="0"/>
          <a:chOff x="0" y="0"/>
          <a:chExt cx="0" cy="0"/>
        </a:xfrm>
      </p:grpSpPr>
      <p:grpSp>
        <p:nvGrpSpPr>
          <p:cNvPr id="99" name="Google Shape;99;p14"/>
          <p:cNvGrpSpPr/>
          <p:nvPr/>
        </p:nvGrpSpPr>
        <p:grpSpPr>
          <a:xfrm flipH="1">
            <a:off x="0" y="0"/>
            <a:ext cx="8792875" cy="5143500"/>
            <a:chOff x="351125" y="0"/>
            <a:chExt cx="8792875" cy="5143500"/>
          </a:xfrm>
          <a:solidFill>
            <a:srgbClr val="518BCB"/>
          </a:solidFill>
        </p:grpSpPr>
        <p:cxnSp>
          <p:nvCxnSpPr>
            <p:cNvPr id="100" name="Google Shape;100;p14"/>
            <p:cNvCxnSpPr/>
            <p:nvPr/>
          </p:nvCxnSpPr>
          <p:spPr>
            <a:xfrm rot="10800000">
              <a:off x="351125" y="306100"/>
              <a:ext cx="8746500" cy="0"/>
            </a:xfrm>
            <a:prstGeom prst="straightConnector1">
              <a:avLst/>
            </a:prstGeom>
            <a:grpFill/>
            <a:ln w="9525" cap="flat" cmpd="sng">
              <a:solidFill>
                <a:schemeClr val="dk1"/>
              </a:solidFill>
              <a:prstDash val="solid"/>
              <a:round/>
              <a:headEnd type="none" w="med" len="med"/>
              <a:tailEnd type="none" w="med" len="med"/>
            </a:ln>
          </p:spPr>
        </p:cxnSp>
        <p:sp>
          <p:nvSpPr>
            <p:cNvPr id="101" name="Google Shape;101;p14"/>
            <p:cNvSpPr/>
            <p:nvPr/>
          </p:nvSpPr>
          <p:spPr>
            <a:xfrm>
              <a:off x="8424000" y="0"/>
              <a:ext cx="720000" cy="5143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14"/>
          <p:cNvSpPr>
            <a:spLocks noGrp="1"/>
          </p:cNvSpPr>
          <p:nvPr>
            <p:ph type="pic" idx="2"/>
          </p:nvPr>
        </p:nvSpPr>
        <p:spPr>
          <a:xfrm>
            <a:off x="5560100" y="1124900"/>
            <a:ext cx="2870700" cy="3170700"/>
          </a:xfrm>
          <a:prstGeom prst="rect">
            <a:avLst/>
          </a:prstGeom>
          <a:noFill/>
          <a:ln>
            <a:noFill/>
          </a:ln>
        </p:spPr>
      </p:sp>
      <p:sp>
        <p:nvSpPr>
          <p:cNvPr id="103" name="Google Shape;103;p14"/>
          <p:cNvSpPr txBox="1">
            <a:spLocks noGrp="1"/>
          </p:cNvSpPr>
          <p:nvPr>
            <p:ph type="title"/>
          </p:nvPr>
        </p:nvSpPr>
        <p:spPr>
          <a:xfrm>
            <a:off x="1178675" y="3418063"/>
            <a:ext cx="3975600" cy="5319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3000"/>
              <a:buNone/>
              <a:defRPr sz="2000">
                <a:latin typeface="+mj-lt"/>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rPr lang="en-GB" dirty="0"/>
              <a:t>Click to edit Master title style</a:t>
            </a:r>
            <a:endParaRPr dirty="0"/>
          </a:p>
        </p:txBody>
      </p:sp>
      <p:sp>
        <p:nvSpPr>
          <p:cNvPr id="104" name="Google Shape;104;p14"/>
          <p:cNvSpPr txBox="1">
            <a:spLocks noGrp="1"/>
          </p:cNvSpPr>
          <p:nvPr>
            <p:ph type="subTitle" idx="1"/>
          </p:nvPr>
        </p:nvSpPr>
        <p:spPr>
          <a:xfrm>
            <a:off x="1178725" y="1470463"/>
            <a:ext cx="3975600" cy="1873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1600">
                <a:latin typeface="+mn-lt"/>
              </a:defRPr>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r>
              <a:rPr lang="en-GB"/>
              <a:t>Click to edit Master subtitle style</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3">
  <p:cSld name="TITLE_ONLY_1_2_1">
    <p:spTree>
      <p:nvGrpSpPr>
        <p:cNvPr id="1" name="Shape 119"/>
        <p:cNvGrpSpPr/>
        <p:nvPr/>
      </p:nvGrpSpPr>
      <p:grpSpPr>
        <a:xfrm>
          <a:off x="0" y="0"/>
          <a:ext cx="0" cy="0"/>
          <a:chOff x="0" y="0"/>
          <a:chExt cx="0" cy="0"/>
        </a:xfrm>
      </p:grpSpPr>
      <p:grpSp>
        <p:nvGrpSpPr>
          <p:cNvPr id="120" name="Google Shape;120;p17"/>
          <p:cNvGrpSpPr/>
          <p:nvPr/>
        </p:nvGrpSpPr>
        <p:grpSpPr>
          <a:xfrm flipH="1">
            <a:off x="0" y="0"/>
            <a:ext cx="8792875" cy="5143500"/>
            <a:chOff x="351125" y="0"/>
            <a:chExt cx="8792875" cy="5143500"/>
          </a:xfrm>
          <a:solidFill>
            <a:srgbClr val="518BCB"/>
          </a:solidFill>
        </p:grpSpPr>
        <p:cxnSp>
          <p:nvCxnSpPr>
            <p:cNvPr id="121" name="Google Shape;121;p17"/>
            <p:cNvCxnSpPr/>
            <p:nvPr/>
          </p:nvCxnSpPr>
          <p:spPr>
            <a:xfrm rot="10800000">
              <a:off x="351125" y="306100"/>
              <a:ext cx="8746500" cy="0"/>
            </a:xfrm>
            <a:prstGeom prst="straightConnector1">
              <a:avLst/>
            </a:prstGeom>
            <a:grpFill/>
            <a:ln w="9525" cap="flat" cmpd="sng">
              <a:solidFill>
                <a:srgbClr val="759FCB"/>
              </a:solidFill>
              <a:prstDash val="solid"/>
              <a:round/>
              <a:headEnd type="none" w="med" len="med"/>
              <a:tailEnd type="none" w="med" len="med"/>
            </a:ln>
          </p:spPr>
        </p:cxnSp>
        <p:sp>
          <p:nvSpPr>
            <p:cNvPr id="122" name="Google Shape;122;p17"/>
            <p:cNvSpPr/>
            <p:nvPr/>
          </p:nvSpPr>
          <p:spPr>
            <a:xfrm>
              <a:off x="8424000" y="0"/>
              <a:ext cx="720000" cy="5143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 name="Google Shape;123;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atin typeface="+mj-lt"/>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rPr lang="en-GB"/>
              <a:t>Click to edit Master title style</a:t>
            </a:r>
            <a:endParaRPr/>
          </a:p>
        </p:txBody>
      </p:sp>
      <p:sp>
        <p:nvSpPr>
          <p:cNvPr id="124" name="Google Shape;124;p17"/>
          <p:cNvSpPr/>
          <p:nvPr/>
        </p:nvSpPr>
        <p:spPr>
          <a:xfrm flipH="1">
            <a:off x="8559050" y="2995879"/>
            <a:ext cx="1943700" cy="1943700"/>
          </a:xfrm>
          <a:prstGeom prst="blockArc">
            <a:avLst>
              <a:gd name="adj1" fmla="val 10800000"/>
              <a:gd name="adj2" fmla="val 5383843"/>
              <a:gd name="adj3" fmla="val 10700"/>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7"/>
          <p:cNvSpPr/>
          <p:nvPr/>
        </p:nvSpPr>
        <p:spPr>
          <a:xfrm flipH="1">
            <a:off x="8617300" y="559625"/>
            <a:ext cx="175500" cy="343500"/>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74"/>
        <p:cNvGrpSpPr/>
        <p:nvPr/>
      </p:nvGrpSpPr>
      <p:grpSpPr>
        <a:xfrm>
          <a:off x="0" y="0"/>
          <a:ext cx="0" cy="0"/>
          <a:chOff x="0" y="0"/>
          <a:chExt cx="0" cy="0"/>
        </a:xfrm>
      </p:grpSpPr>
      <p:sp>
        <p:nvSpPr>
          <p:cNvPr id="275" name="Google Shape;275;p31"/>
          <p:cNvSpPr/>
          <p:nvPr/>
        </p:nvSpPr>
        <p:spPr>
          <a:xfrm>
            <a:off x="351200" y="539500"/>
            <a:ext cx="175500" cy="770400"/>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 name="Google Shape;276;p31"/>
          <p:cNvGrpSpPr/>
          <p:nvPr/>
        </p:nvGrpSpPr>
        <p:grpSpPr>
          <a:xfrm flipH="1">
            <a:off x="337500" y="0"/>
            <a:ext cx="8806500" cy="5143500"/>
            <a:chOff x="0" y="0"/>
            <a:chExt cx="8806500" cy="5143500"/>
          </a:xfrm>
          <a:solidFill>
            <a:srgbClr val="518BCB"/>
          </a:solidFill>
        </p:grpSpPr>
        <p:cxnSp>
          <p:nvCxnSpPr>
            <p:cNvPr id="277" name="Google Shape;277;p31"/>
            <p:cNvCxnSpPr/>
            <p:nvPr/>
          </p:nvCxnSpPr>
          <p:spPr>
            <a:xfrm rot="10800000">
              <a:off x="0" y="306100"/>
              <a:ext cx="8806500" cy="0"/>
            </a:xfrm>
            <a:prstGeom prst="straightConnector1">
              <a:avLst/>
            </a:prstGeom>
            <a:grpFill/>
            <a:ln w="9525" cap="flat" cmpd="sng">
              <a:solidFill>
                <a:srgbClr val="759FCB"/>
              </a:solidFill>
              <a:prstDash val="solid"/>
              <a:round/>
              <a:headEnd type="none" w="med" len="med"/>
              <a:tailEnd type="none" w="med" len="med"/>
            </a:ln>
          </p:spPr>
        </p:cxnSp>
        <p:sp>
          <p:nvSpPr>
            <p:cNvPr id="278" name="Google Shape;278;p31"/>
            <p:cNvSpPr/>
            <p:nvPr/>
          </p:nvSpPr>
          <p:spPr>
            <a:xfrm>
              <a:off x="0" y="0"/>
              <a:ext cx="1469700" cy="5143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 name="Google Shape;279;p31"/>
          <p:cNvSpPr/>
          <p:nvPr/>
        </p:nvSpPr>
        <p:spPr>
          <a:xfrm flipH="1">
            <a:off x="288400" y="2768529"/>
            <a:ext cx="1943700" cy="1943700"/>
          </a:xfrm>
          <a:prstGeom prst="blockArc">
            <a:avLst>
              <a:gd name="adj1" fmla="val 10800000"/>
              <a:gd name="adj2" fmla="val 5383843"/>
              <a:gd name="adj3" fmla="val 10700"/>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1pPr>
            <a:lvl2pPr lvl="1"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2pPr>
            <a:lvl3pPr lvl="2"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3pPr>
            <a:lvl4pPr lvl="3"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4pPr>
            <a:lvl5pPr lvl="4"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5pPr>
            <a:lvl6pPr lvl="5"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6pPr>
            <a:lvl7pPr lvl="6"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7pPr>
            <a:lvl8pPr lvl="7"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8pPr>
            <a:lvl9pPr lvl="8"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9pPr>
          </a:lstStyle>
          <a:p>
            <a:endParaRPr dirty="0"/>
          </a:p>
        </p:txBody>
      </p:sp>
      <p:sp>
        <p:nvSpPr>
          <p:cNvPr id="7" name="Google Shape;7;p1"/>
          <p:cNvSpPr txBox="1">
            <a:spLocks noGrp="1"/>
          </p:cNvSpPr>
          <p:nvPr>
            <p:ph type="body" idx="1"/>
          </p:nvPr>
        </p:nvSpPr>
        <p:spPr>
          <a:xfrm>
            <a:off x="713225" y="1152475"/>
            <a:ext cx="76818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1pPr>
            <a:lvl2pPr marL="914400" lvl="1"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2pPr>
            <a:lvl3pPr marL="1371600" lvl="2"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3pPr>
            <a:lvl4pPr marL="1828800" lvl="3"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4pPr>
            <a:lvl5pPr marL="2286000" lvl="4"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5pPr>
            <a:lvl6pPr marL="2743200" lvl="5"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6pPr>
            <a:lvl7pPr marL="3200400" lvl="6"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7pPr>
            <a:lvl8pPr marL="3657600" lvl="7"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8pPr>
            <a:lvl9pPr marL="4114800" lvl="8"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8" r:id="rId6"/>
    <p:sldLayoutId id="2147483660" r:id="rId7"/>
    <p:sldLayoutId id="2147483663" r:id="rId8"/>
    <p:sldLayoutId id="2147483677" r:id="rId9"/>
    <p:sldLayoutId id="2147483678" r:id="rId10"/>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1" i="0" u="none" strike="noStrike" cap="none">
          <a:solidFill>
            <a:srgbClr val="000000"/>
          </a:solidFill>
          <a:latin typeface="Avenir Black" panose="02000503020000020003" pitchFamily="2" charset="0"/>
          <a:ea typeface="Avenir Black" panose="02000503020000020003" pitchFamily="2" charset="0"/>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venir Light" panose="020B0402020203020204" pitchFamily="34" charset="77"/>
          <a:ea typeface="Avenir Light" panose="020B0402020203020204" pitchFamily="34" charset="77"/>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audio" Target="NULL" TargetMode="External"/><Relationship Id="rId7" Type="http://schemas.microsoft.com/office/2007/relationships/media" Target="../media/media5.mp3"/><Relationship Id="rId2" Type="http://schemas.openxmlformats.org/officeDocument/2006/relationships/audio" Target="../media/media1.mp3"/><Relationship Id="rId1" Type="http://schemas.microsoft.com/office/2007/relationships/media" Target="../media/media1.mp3"/><Relationship Id="rId6" Type="http://schemas.microsoft.com/office/2007/relationships/media" Target="../media/media4.mp3"/><Relationship Id="rId5" Type="http://schemas.microsoft.com/office/2007/relationships/media" Target="../media/media3.mp3"/><Relationship Id="rId4" Type="http://schemas.microsoft.com/office/2007/relationships/media" Target="../media/media2.mp3"/><Relationship Id="rId9" Type="http://schemas.openxmlformats.org/officeDocument/2006/relationships/image" Target="../media/image5.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6"/>
          <p:cNvSpPr txBox="1">
            <a:spLocks noGrp="1"/>
          </p:cNvSpPr>
          <p:nvPr>
            <p:ph type="ctrTitle"/>
          </p:nvPr>
        </p:nvSpPr>
        <p:spPr>
          <a:xfrm>
            <a:off x="1284700" y="737175"/>
            <a:ext cx="5284542" cy="2733000"/>
          </a:xfrm>
          <a:prstGeom prst="rect">
            <a:avLst/>
          </a:prstGeom>
        </p:spPr>
        <p:txBody>
          <a:bodyPr spcFirstLastPara="1" wrap="square" lIns="91425" tIns="91425" rIns="91425" bIns="91425" anchor="ctr" anchorCtr="0">
            <a:noAutofit/>
          </a:bodyPr>
          <a:lstStyle/>
          <a:p>
            <a:r>
              <a:rPr lang="sq-AL" sz="2400" b="0" dirty="0">
                <a:solidFill>
                  <a:schemeClr val="bg1">
                    <a:lumMod val="10000"/>
                  </a:schemeClr>
                </a:solidFill>
                <a:latin typeface="Avenir Next Heavy" panose="020B0503020202020204" pitchFamily="34" charset="0"/>
                <a:cs typeface="Calibri" panose="020F0502020204030204" pitchFamily="34" charset="0"/>
              </a:rPr>
              <a:t>Module 1: </a:t>
            </a:r>
            <a:br>
              <a:rPr lang="sq-AL" sz="3200" dirty="0">
                <a:solidFill>
                  <a:schemeClr val="bg1">
                    <a:lumMod val="10000"/>
                  </a:schemeClr>
                </a:solidFill>
                <a:latin typeface="Avenir Next Heavy" panose="020B0503020202020204" pitchFamily="34" charset="0"/>
                <a:cs typeface="Calibri" panose="020F0502020204030204" pitchFamily="34" charset="0"/>
              </a:rPr>
            </a:br>
            <a:r>
              <a:rPr lang="sq-AL" sz="3200" b="0" dirty="0">
                <a:solidFill>
                  <a:schemeClr val="bg1">
                    <a:lumMod val="10000"/>
                  </a:schemeClr>
                </a:solidFill>
                <a:latin typeface="Avenir Next Heavy" panose="020B0503020202020204" pitchFamily="34" charset="0"/>
                <a:cs typeface="Calibri" panose="020F0502020204030204" pitchFamily="34" charset="0"/>
              </a:rPr>
              <a:t>Responsive Teaching  Workshop</a:t>
            </a:r>
            <a:br>
              <a:rPr lang="sq-AL" sz="3200" b="0" dirty="0">
                <a:solidFill>
                  <a:schemeClr val="bg1">
                    <a:lumMod val="10000"/>
                  </a:schemeClr>
                </a:solidFill>
                <a:latin typeface="Avenir Next Heavy" panose="020B0503020202020204" pitchFamily="34" charset="0"/>
                <a:cs typeface="Calibri" panose="020F0502020204030204" pitchFamily="34" charset="0"/>
              </a:rPr>
            </a:br>
            <a:r>
              <a:rPr lang="sq-AL" sz="3200" b="0" dirty="0">
                <a:solidFill>
                  <a:schemeClr val="bg1">
                    <a:lumMod val="10000"/>
                  </a:schemeClr>
                </a:solidFill>
                <a:latin typeface="Avenir Next Heavy" panose="020B0503020202020204" pitchFamily="34" charset="0"/>
                <a:cs typeface="Calibri" panose="020F0502020204030204" pitchFamily="34" charset="0"/>
              </a:rPr>
              <a:t>(Short-cycle formative assessment)</a:t>
            </a:r>
            <a:endParaRPr sz="2000" b="0" dirty="0">
              <a:solidFill>
                <a:schemeClr val="bg1">
                  <a:lumMod val="10000"/>
                </a:schemeClr>
              </a:solidFill>
              <a:latin typeface="Avenir Next Heavy" panose="020B0503020202020204" pitchFamily="34" charset="0"/>
              <a:cs typeface="Calibri" panose="020F0502020204030204" pitchFamily="34" charset="0"/>
            </a:endParaRPr>
          </a:p>
        </p:txBody>
      </p:sp>
      <p:sp>
        <p:nvSpPr>
          <p:cNvPr id="299" name="Google Shape;299;p36"/>
          <p:cNvSpPr txBox="1">
            <a:spLocks noGrp="1"/>
          </p:cNvSpPr>
          <p:nvPr>
            <p:ph type="subTitle" idx="1"/>
          </p:nvPr>
        </p:nvSpPr>
        <p:spPr>
          <a:xfrm>
            <a:off x="1198896" y="3422725"/>
            <a:ext cx="5456150" cy="377700"/>
          </a:xfrm>
          <a:prstGeom prst="rect">
            <a:avLst/>
          </a:prstGeom>
        </p:spPr>
        <p:txBody>
          <a:bodyPr spcFirstLastPara="1" wrap="square" lIns="91425" tIns="91425" rIns="91425" bIns="91425" anchor="t" anchorCtr="0">
            <a:noAutofit/>
          </a:bodyPr>
          <a:lstStyle/>
          <a:p>
            <a:pPr algn="l"/>
            <a:r>
              <a:rPr lang="sq-AL" sz="1600" dirty="0">
                <a:solidFill>
                  <a:schemeClr val="bg1">
                    <a:lumMod val="10000"/>
                  </a:schemeClr>
                </a:solidFill>
                <a:latin typeface="Avenir Light" panose="020B0402020203020204" pitchFamily="34" charset="77"/>
              </a:rPr>
              <a:t>School Based Teacher Professional Development</a:t>
            </a:r>
          </a:p>
        </p:txBody>
      </p:sp>
      <p:sp>
        <p:nvSpPr>
          <p:cNvPr id="300" name="Google Shape;300;p36"/>
          <p:cNvSpPr/>
          <p:nvPr/>
        </p:nvSpPr>
        <p:spPr>
          <a:xfrm>
            <a:off x="254616" y="3873624"/>
            <a:ext cx="6565523" cy="236400"/>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3FEE1F05-1DAF-D132-70BC-FCB46C5F4E23}"/>
              </a:ext>
            </a:extLst>
          </p:cNvPr>
          <p:cNvPicPr>
            <a:picLocks noChangeAspect="1"/>
          </p:cNvPicPr>
          <p:nvPr/>
        </p:nvPicPr>
        <p:blipFill>
          <a:blip r:embed="rId3"/>
          <a:stretch>
            <a:fillRect/>
          </a:stretch>
        </p:blipFill>
        <p:spPr>
          <a:xfrm>
            <a:off x="8167662" y="3490826"/>
            <a:ext cx="618428" cy="619198"/>
          </a:xfrm>
          <a:prstGeom prst="rect">
            <a:avLst/>
          </a:prstGeom>
        </p:spPr>
      </p:pic>
      <p:pic>
        <p:nvPicPr>
          <p:cNvPr id="3" name="Picture 2">
            <a:extLst>
              <a:ext uri="{FF2B5EF4-FFF2-40B4-BE49-F238E27FC236}">
                <a16:creationId xmlns:a16="http://schemas.microsoft.com/office/drawing/2014/main" id="{0ADB6365-6101-47CB-6DD2-0761E9261AA2}"/>
              </a:ext>
            </a:extLst>
          </p:cNvPr>
          <p:cNvPicPr>
            <a:picLocks noChangeAspect="1"/>
          </p:cNvPicPr>
          <p:nvPr/>
        </p:nvPicPr>
        <p:blipFill>
          <a:blip r:embed="rId4"/>
          <a:stretch>
            <a:fillRect/>
          </a:stretch>
        </p:blipFill>
        <p:spPr>
          <a:xfrm>
            <a:off x="6820140" y="427576"/>
            <a:ext cx="1965950" cy="619197"/>
          </a:xfrm>
          <a:prstGeom prst="rect">
            <a:avLst/>
          </a:prstGeom>
        </p:spPr>
      </p:pic>
      <p:sp>
        <p:nvSpPr>
          <p:cNvPr id="2" name="Google Shape;300;p36">
            <a:extLst>
              <a:ext uri="{FF2B5EF4-FFF2-40B4-BE49-F238E27FC236}">
                <a16:creationId xmlns:a16="http://schemas.microsoft.com/office/drawing/2014/main" id="{A7A40F02-624A-1FC3-C546-0CFBB3B9EB08}"/>
              </a:ext>
            </a:extLst>
          </p:cNvPr>
          <p:cNvSpPr/>
          <p:nvPr/>
        </p:nvSpPr>
        <p:spPr>
          <a:xfrm>
            <a:off x="254616" y="4246418"/>
            <a:ext cx="3834305" cy="92669"/>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en-US" sz="3200" dirty="0">
                <a:solidFill>
                  <a:schemeClr val="bg1">
                    <a:lumMod val="10000"/>
                  </a:schemeClr>
                </a:solidFill>
                <a:ea typeface="Calibri"/>
                <a:cs typeface="Calibri"/>
                <a:sym typeface="Calibri"/>
              </a:rPr>
              <a:t>What is formative assessment? </a:t>
            </a:r>
            <a:endParaRPr lang="en-XK" dirty="0">
              <a:solidFill>
                <a:schemeClr val="bg1">
                  <a:lumMod val="10000"/>
                </a:schemeClr>
              </a:solidFill>
            </a:endParaRP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fontAlgn="base">
              <a:buNone/>
            </a:pPr>
            <a:r>
              <a:rPr lang="sq-AL" sz="1400" b="1" i="0" u="none" strike="noStrike" dirty="0">
                <a:solidFill>
                  <a:srgbClr val="518BCB"/>
                </a:solidFill>
              </a:rPr>
              <a:t>1. Clarifying, sharing, and understanding learning intentions and criteria for success.</a:t>
            </a:r>
          </a:p>
          <a:p>
            <a:pPr marL="152400" indent="0" rtl="0" fontAlgn="base">
              <a:spcBef>
                <a:spcPts val="0"/>
              </a:spcBef>
              <a:spcAft>
                <a:spcPts val="0"/>
              </a:spcAft>
              <a:buNone/>
            </a:pPr>
            <a:r>
              <a:rPr lang="sq-AL" sz="1400" b="0" i="0" u="none" strike="noStrike" dirty="0">
                <a:solidFill>
                  <a:schemeClr val="tx1"/>
                </a:solidFill>
              </a:rPr>
              <a:t>That means getting students to really understand what their classroom experience will be and how their success will be measured.</a:t>
            </a:r>
          </a:p>
          <a:p>
            <a:pPr marL="152400" indent="0" rtl="0" fontAlgn="base">
              <a:spcBef>
                <a:spcPts val="0"/>
              </a:spcBef>
              <a:spcAft>
                <a:spcPts val="0"/>
              </a:spcAft>
              <a:buNone/>
            </a:pPr>
            <a:endParaRPr lang="sq-AL" sz="1400" dirty="0">
              <a:solidFill>
                <a:schemeClr val="tx1"/>
              </a:solidFill>
            </a:endParaRPr>
          </a:p>
          <a:p>
            <a:pPr marL="152400" indent="0" fontAlgn="base">
              <a:buNone/>
            </a:pPr>
            <a:r>
              <a:rPr lang="sq-AL" sz="1400" b="1" i="0" u="none" strike="noStrike" dirty="0">
                <a:solidFill>
                  <a:srgbClr val="518BCB"/>
                </a:solidFill>
              </a:rPr>
              <a:t>2.  Engineering effective classroom discussions, activities, and learning tasks that elicit evidence of learning.</a:t>
            </a:r>
            <a:br>
              <a:rPr lang="sq-AL" sz="1400" b="0" i="0" u="none" strike="noStrike" dirty="0">
                <a:solidFill>
                  <a:schemeClr val="tx1"/>
                </a:solidFill>
              </a:rPr>
            </a:br>
            <a:r>
              <a:rPr lang="sq-AL" sz="1400" b="0" i="0" u="none" strike="noStrike" dirty="0">
                <a:solidFill>
                  <a:schemeClr val="tx1"/>
                </a:solidFill>
              </a:rPr>
              <a:t>This means teachers need to develop effective classroom instructional strategies that allow for the measurement of success.</a:t>
            </a:r>
          </a:p>
          <a:p>
            <a:pPr marL="152400" indent="0" rtl="0">
              <a:spcBef>
                <a:spcPts val="0"/>
              </a:spcBef>
              <a:spcAft>
                <a:spcPts val="800"/>
              </a:spcAft>
              <a:buNone/>
            </a:pPr>
            <a:endParaRPr lang="sl-SI" sz="1050" dirty="0">
              <a:solidFill>
                <a:schemeClr val="tx1"/>
              </a:solidFill>
            </a:endParaRPr>
          </a:p>
          <a:p>
            <a:pPr marL="152400" indent="0" rtl="0">
              <a:spcBef>
                <a:spcPts val="0"/>
              </a:spcBef>
              <a:spcAft>
                <a:spcPts val="800"/>
              </a:spcAft>
              <a:buNone/>
            </a:pPr>
            <a:r>
              <a:rPr lang="sq-AL" sz="1000" b="1" u="none" strike="noStrike" dirty="0">
                <a:solidFill>
                  <a:schemeClr val="tx1"/>
                </a:solidFill>
              </a:rPr>
              <a:t>William, D (2011), Embedded Formative Assessment. Solution Tree Press.</a:t>
            </a:r>
            <a:endParaRPr lang="en-XK" b="1" dirty="0">
              <a:solidFill>
                <a:schemeClr val="tx1"/>
              </a:solidFill>
            </a:endParaRPr>
          </a:p>
        </p:txBody>
      </p:sp>
    </p:spTree>
    <p:extLst>
      <p:ext uri="{BB962C8B-B14F-4D97-AF65-F5344CB8AC3E}">
        <p14:creationId xmlns:p14="http://schemas.microsoft.com/office/powerpoint/2010/main" val="323485395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nSpc>
                <a:spcPct val="90000"/>
              </a:lnSpc>
              <a:spcAft>
                <a:spcPts val="600"/>
              </a:spcAft>
              <a:buNone/>
            </a:pPr>
            <a:r>
              <a:rPr lang="sq-AL" sz="1400" b="1" dirty="0">
                <a:solidFill>
                  <a:srgbClr val="518BCB"/>
                </a:solidFill>
              </a:rPr>
              <a:t>Online polling:</a:t>
            </a:r>
            <a:r>
              <a:rPr lang="sq-AL" sz="1400" b="1" dirty="0">
                <a:solidFill>
                  <a:srgbClr val="8393AE"/>
                </a:solidFill>
              </a:rPr>
              <a:t> </a:t>
            </a:r>
            <a:r>
              <a:rPr lang="en-US" sz="1400" dirty="0">
                <a:solidFill>
                  <a:schemeClr val="dk1"/>
                </a:solidFill>
                <a:ea typeface="Calibri"/>
                <a:cs typeface="Calibri"/>
                <a:sym typeface="Calibri"/>
              </a:rPr>
              <a:t>Hinge questions can be answered through an online poll.</a:t>
            </a:r>
            <a:endParaRPr lang="sq-AL" sz="1400" dirty="0">
              <a:solidFill>
                <a:schemeClr val="bg1">
                  <a:lumMod val="10000"/>
                </a:schemeClr>
              </a:solidFill>
            </a:endParaRPr>
          </a:p>
          <a:p>
            <a:pPr marL="0" indent="0">
              <a:buNone/>
            </a:pPr>
            <a:endParaRPr lang="sq-AL" dirty="0">
              <a:solidFill>
                <a:srgbClr val="8393AE"/>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p:txBody>
          <a:bodyPr/>
          <a:lstStyle/>
          <a:p>
            <a:r>
              <a:rPr lang="en-US" sz="3200" dirty="0">
                <a:solidFill>
                  <a:schemeClr val="bg1">
                    <a:lumMod val="10000"/>
                  </a:schemeClr>
                </a:solidFill>
              </a:rPr>
              <a:t>D</a:t>
            </a:r>
            <a:r>
              <a:rPr lang="en-US" sz="3200" dirty="0">
                <a:solidFill>
                  <a:schemeClr val="bg1">
                    <a:lumMod val="10000"/>
                  </a:schemeClr>
                </a:solidFill>
                <a:ea typeface="Calibri"/>
                <a:cs typeface="Calibri"/>
                <a:sym typeface="Calibri"/>
              </a:rPr>
              <a:t>igital formative assessment ideas</a:t>
            </a:r>
            <a:endParaRPr lang="en-XK" sz="3200" dirty="0">
              <a:solidFill>
                <a:schemeClr val="bg1">
                  <a:lumMod val="10000"/>
                </a:schemeClr>
              </a:solidFill>
            </a:endParaRPr>
          </a:p>
        </p:txBody>
      </p:sp>
    </p:spTree>
    <p:extLst>
      <p:ext uri="{BB962C8B-B14F-4D97-AF65-F5344CB8AC3E}">
        <p14:creationId xmlns:p14="http://schemas.microsoft.com/office/powerpoint/2010/main" val="38203240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nSpc>
                <a:spcPct val="90000"/>
              </a:lnSpc>
              <a:spcAft>
                <a:spcPts val="600"/>
              </a:spcAft>
              <a:buNone/>
            </a:pPr>
            <a:r>
              <a:rPr lang="sq-AL" sz="1400" b="1" dirty="0">
                <a:solidFill>
                  <a:srgbClr val="518BCB"/>
                </a:solidFill>
              </a:rPr>
              <a:t>Cloud based word processing software or presentation programs:</a:t>
            </a:r>
          </a:p>
          <a:p>
            <a:pPr marL="0" marR="0" lvl="0" indent="0" algn="l" rtl="0">
              <a:lnSpc>
                <a:spcPct val="90000"/>
              </a:lnSpc>
              <a:spcBef>
                <a:spcPts val="600"/>
              </a:spcBef>
              <a:spcAft>
                <a:spcPts val="0"/>
              </a:spcAft>
              <a:buNone/>
            </a:pPr>
            <a:r>
              <a:rPr lang="en-US" sz="1400" dirty="0">
                <a:solidFill>
                  <a:schemeClr val="dk1"/>
                </a:solidFill>
                <a:ea typeface="Calibri"/>
                <a:cs typeface="Calibri"/>
                <a:sym typeface="Calibri"/>
              </a:rPr>
              <a:t>Students can work collaboratively on documents and presentations using cloud-based tools.</a:t>
            </a:r>
          </a:p>
          <a:p>
            <a:pPr marL="0" marR="0" lvl="0" indent="0" algn="l" rtl="0">
              <a:lnSpc>
                <a:spcPct val="90000"/>
              </a:lnSpc>
              <a:spcBef>
                <a:spcPts val="600"/>
              </a:spcBef>
              <a:spcAft>
                <a:spcPts val="0"/>
              </a:spcAft>
              <a:buNone/>
            </a:pPr>
            <a:endParaRPr lang="en-US" sz="1400" dirty="0">
              <a:solidFill>
                <a:schemeClr val="dk1"/>
              </a:solidFill>
              <a:ea typeface="Calibri"/>
              <a:cs typeface="Calibri"/>
              <a:sym typeface="Calibri"/>
            </a:endParaRPr>
          </a:p>
          <a:p>
            <a:pPr marL="0" marR="0" lvl="0" indent="0" algn="l" rtl="0">
              <a:lnSpc>
                <a:spcPct val="90000"/>
              </a:lnSpc>
              <a:spcBef>
                <a:spcPts val="600"/>
              </a:spcBef>
              <a:spcAft>
                <a:spcPts val="0"/>
              </a:spcAft>
              <a:buNone/>
            </a:pPr>
            <a:r>
              <a:rPr lang="en-US" sz="1400" dirty="0">
                <a:solidFill>
                  <a:schemeClr val="dk1"/>
                </a:solidFill>
                <a:ea typeface="Calibri"/>
                <a:cs typeface="Calibri"/>
                <a:sym typeface="Calibri"/>
              </a:rPr>
              <a:t>Teachers can also join these collaborative documents and observe work that students are doing.</a:t>
            </a:r>
            <a:endParaRPr lang="sq-AL" sz="1400" dirty="0">
              <a:solidFill>
                <a:schemeClr val="bg1">
                  <a:lumMod val="10000"/>
                </a:schemeClr>
              </a:solidFill>
            </a:endParaRPr>
          </a:p>
          <a:p>
            <a:pPr marL="0" indent="0">
              <a:buNone/>
            </a:pPr>
            <a:endParaRPr lang="sq-AL" i="0" dirty="0">
              <a:solidFill>
                <a:srgbClr val="8393AE"/>
              </a:solidFill>
              <a:latin typeface="Avenir Book" panose="02000503020000020003" pitchFamily="2" charset="0"/>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p:txBody>
          <a:bodyPr/>
          <a:lstStyle/>
          <a:p>
            <a:r>
              <a:rPr lang="en-US" sz="3200" dirty="0">
                <a:solidFill>
                  <a:schemeClr val="bg1">
                    <a:lumMod val="10000"/>
                  </a:schemeClr>
                </a:solidFill>
                <a:ea typeface="Calibri"/>
                <a:cs typeface="Calibri"/>
                <a:sym typeface="Calibri"/>
              </a:rPr>
              <a:t>Collaborative digital learning ideas</a:t>
            </a:r>
            <a:endParaRPr lang="en-XK" dirty="0">
              <a:solidFill>
                <a:schemeClr val="bg1">
                  <a:lumMod val="10000"/>
                </a:schemeClr>
              </a:solidFill>
            </a:endParaRPr>
          </a:p>
        </p:txBody>
      </p:sp>
    </p:spTree>
    <p:extLst>
      <p:ext uri="{BB962C8B-B14F-4D97-AF65-F5344CB8AC3E}">
        <p14:creationId xmlns:p14="http://schemas.microsoft.com/office/powerpoint/2010/main" val="125056237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0" marR="0" lvl="0" indent="0" algn="l" rtl="0">
              <a:lnSpc>
                <a:spcPct val="90000"/>
              </a:lnSpc>
              <a:spcBef>
                <a:spcPts val="600"/>
              </a:spcBef>
              <a:spcAft>
                <a:spcPts val="0"/>
              </a:spcAft>
              <a:buNone/>
            </a:pPr>
            <a:r>
              <a:rPr lang="sq-AL" sz="1400" b="1" dirty="0">
                <a:solidFill>
                  <a:srgbClr val="518BCB"/>
                </a:solidFill>
              </a:rPr>
              <a:t>Learning management system:</a:t>
            </a:r>
            <a:r>
              <a:rPr lang="sq-AL" sz="1400" dirty="0">
                <a:solidFill>
                  <a:srgbClr val="8393AE"/>
                </a:solidFill>
              </a:rPr>
              <a:t> </a:t>
            </a:r>
            <a:r>
              <a:rPr lang="en-US" sz="1400" dirty="0">
                <a:solidFill>
                  <a:schemeClr val="dk1"/>
                </a:solidFill>
                <a:ea typeface="Calibri"/>
                <a:cs typeface="Calibri"/>
                <a:sym typeface="Calibri"/>
              </a:rPr>
              <a:t>Teachers upload  resources with different levels of difficulty onto a Learning Management System (e.g. Google classroom, Canvas etc.) Students choose an activity that reflects their level. A hinge question can help them decide which resource is most appropriate. </a:t>
            </a:r>
          </a:p>
          <a:p>
            <a:pPr marL="0" marR="0" lvl="0" indent="0" algn="l" rtl="0">
              <a:lnSpc>
                <a:spcPct val="90000"/>
              </a:lnSpc>
              <a:spcBef>
                <a:spcPts val="600"/>
              </a:spcBef>
              <a:spcAft>
                <a:spcPts val="0"/>
              </a:spcAft>
              <a:buNone/>
            </a:pPr>
            <a:r>
              <a:rPr lang="en-US" sz="1400" dirty="0">
                <a:solidFill>
                  <a:schemeClr val="dk1"/>
                </a:solidFill>
                <a:ea typeface="Calibri"/>
                <a:cs typeface="Calibri"/>
                <a:sym typeface="Calibri"/>
              </a:rPr>
              <a:t>Students work in ability grouped pairs and help each other to complete the work.</a:t>
            </a:r>
          </a:p>
          <a:p>
            <a:pPr marL="152400" indent="0">
              <a:lnSpc>
                <a:spcPct val="90000"/>
              </a:lnSpc>
              <a:spcAft>
                <a:spcPts val="600"/>
              </a:spcAft>
              <a:buNone/>
            </a:pPr>
            <a:endParaRPr lang="sq-AL" sz="1400" dirty="0">
              <a:solidFill>
                <a:schemeClr val="bg1">
                  <a:lumMod val="10000"/>
                </a:schemeClr>
              </a:solidFill>
            </a:endParaRPr>
          </a:p>
          <a:p>
            <a:pPr marL="0" indent="0">
              <a:buNone/>
            </a:pPr>
            <a:endParaRPr lang="sq-AL" i="0" dirty="0">
              <a:solidFill>
                <a:srgbClr val="8393AE"/>
              </a:solidFill>
              <a:latin typeface="Avenir Book" panose="02000503020000020003" pitchFamily="2" charset="0"/>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p:txBody>
          <a:bodyPr/>
          <a:lstStyle/>
          <a:p>
            <a:r>
              <a:rPr lang="en-US" sz="3200" dirty="0">
                <a:solidFill>
                  <a:schemeClr val="bg1">
                    <a:lumMod val="10000"/>
                  </a:schemeClr>
                </a:solidFill>
                <a:ea typeface="Calibri"/>
                <a:cs typeface="Calibri"/>
                <a:sym typeface="Calibri"/>
              </a:rPr>
              <a:t>Collaborative digital learning ideas</a:t>
            </a:r>
            <a:endParaRPr lang="en-XK" sz="3200" dirty="0">
              <a:solidFill>
                <a:schemeClr val="bg1">
                  <a:lumMod val="10000"/>
                </a:schemeClr>
              </a:solidFill>
            </a:endParaRPr>
          </a:p>
        </p:txBody>
      </p:sp>
    </p:spTree>
    <p:extLst>
      <p:ext uri="{BB962C8B-B14F-4D97-AF65-F5344CB8AC3E}">
        <p14:creationId xmlns:p14="http://schemas.microsoft.com/office/powerpoint/2010/main" val="71257354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324FF6D-C3AC-8F96-39C3-137391AD42ED}"/>
              </a:ext>
            </a:extLst>
          </p:cNvPr>
          <p:cNvSpPr>
            <a:spLocks noGrp="1"/>
          </p:cNvSpPr>
          <p:nvPr>
            <p:ph type="pic" idx="2"/>
          </p:nvPr>
        </p:nvSpPr>
        <p:spPr/>
      </p:sp>
      <p:sp>
        <p:nvSpPr>
          <p:cNvPr id="3" name="Title 2">
            <a:extLst>
              <a:ext uri="{FF2B5EF4-FFF2-40B4-BE49-F238E27FC236}">
                <a16:creationId xmlns:a16="http://schemas.microsoft.com/office/drawing/2014/main" id="{1DF89237-0C68-DD5E-1BA1-DF0840545CED}"/>
              </a:ext>
            </a:extLst>
          </p:cNvPr>
          <p:cNvSpPr>
            <a:spLocks noGrp="1"/>
          </p:cNvSpPr>
          <p:nvPr>
            <p:ph type="title"/>
          </p:nvPr>
        </p:nvSpPr>
        <p:spPr/>
        <p:txBody>
          <a:bodyPr/>
          <a:lstStyle/>
          <a:p>
            <a:r>
              <a:rPr lang="en-US" sz="4000" b="1" dirty="0">
                <a:solidFill>
                  <a:srgbClr val="FFFFFF"/>
                </a:solidFill>
              </a:rPr>
              <a:t>Textbooks</a:t>
            </a:r>
            <a:endParaRPr lang="en-XK" dirty="0">
              <a:latin typeface="Avenir Next Heavy" panose="020B0503020202020204" pitchFamily="34" charset="0"/>
            </a:endParaRPr>
          </a:p>
        </p:txBody>
      </p:sp>
      <p:sp>
        <p:nvSpPr>
          <p:cNvPr id="4" name="Subtitle 3">
            <a:extLst>
              <a:ext uri="{FF2B5EF4-FFF2-40B4-BE49-F238E27FC236}">
                <a16:creationId xmlns:a16="http://schemas.microsoft.com/office/drawing/2014/main" id="{01A58A94-F7D6-BC41-76C0-81B0FBD90CE2}"/>
              </a:ext>
            </a:extLst>
          </p:cNvPr>
          <p:cNvSpPr>
            <a:spLocks noGrp="1"/>
          </p:cNvSpPr>
          <p:nvPr>
            <p:ph type="subTitle" idx="1"/>
          </p:nvPr>
        </p:nvSpPr>
        <p:spPr/>
        <p:txBody>
          <a:bodyPr/>
          <a:lstStyle/>
          <a:p>
            <a:endParaRPr lang="en-XK"/>
          </a:p>
        </p:txBody>
      </p:sp>
    </p:spTree>
    <p:extLst>
      <p:ext uri="{BB962C8B-B14F-4D97-AF65-F5344CB8AC3E}">
        <p14:creationId xmlns:p14="http://schemas.microsoft.com/office/powerpoint/2010/main" val="267469593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EA18F-AA8F-8BD5-7984-B87387112CF7}"/>
              </a:ext>
            </a:extLst>
          </p:cNvPr>
          <p:cNvSpPr>
            <a:spLocks noGrp="1"/>
          </p:cNvSpPr>
          <p:nvPr>
            <p:ph type="title"/>
          </p:nvPr>
        </p:nvSpPr>
        <p:spPr/>
        <p:txBody>
          <a:bodyPr/>
          <a:lstStyle/>
          <a:p>
            <a:r>
              <a:rPr lang="en-US" dirty="0">
                <a:solidFill>
                  <a:srgbClr val="FFFFFF"/>
                </a:solidFill>
                <a:ea typeface="Calibri"/>
                <a:cs typeface="Calibri"/>
                <a:sym typeface="Calibri"/>
              </a:rPr>
              <a:t>Textbook  activity</a:t>
            </a:r>
            <a:r>
              <a:rPr lang="sq-AL" sz="2000" dirty="0">
                <a:solidFill>
                  <a:schemeClr val="bg1"/>
                </a:solidFill>
                <a:ea typeface="+mj-ea"/>
                <a:cs typeface="+mj-cs"/>
              </a:rPr>
              <a:t> </a:t>
            </a:r>
            <a:br>
              <a:rPr lang="sq-AL" sz="2000" dirty="0">
                <a:solidFill>
                  <a:schemeClr val="bg1"/>
                </a:solidFill>
                <a:ea typeface="+mj-ea"/>
                <a:cs typeface="+mj-cs"/>
              </a:rPr>
            </a:br>
            <a:r>
              <a:rPr lang="en-US" sz="2000" dirty="0">
                <a:solidFill>
                  <a:srgbClr val="FFFFFF"/>
                </a:solidFill>
                <a:ea typeface="Calibri"/>
                <a:cs typeface="Calibri"/>
                <a:sym typeface="Calibri"/>
              </a:rPr>
              <a:t>Group share</a:t>
            </a:r>
            <a:endParaRPr lang="en-XK" dirty="0">
              <a:solidFill>
                <a:schemeClr val="bg1"/>
              </a:solidFill>
            </a:endParaRPr>
          </a:p>
        </p:txBody>
      </p:sp>
      <p:sp>
        <p:nvSpPr>
          <p:cNvPr id="3" name="Text Placeholder 2">
            <a:extLst>
              <a:ext uri="{FF2B5EF4-FFF2-40B4-BE49-F238E27FC236}">
                <a16:creationId xmlns:a16="http://schemas.microsoft.com/office/drawing/2014/main" id="{DD23E657-DA16-D00C-3558-2529234A0FED}"/>
              </a:ext>
            </a:extLst>
          </p:cNvPr>
          <p:cNvSpPr>
            <a:spLocks noGrp="1"/>
          </p:cNvSpPr>
          <p:nvPr>
            <p:ph type="body" idx="1"/>
          </p:nvPr>
        </p:nvSpPr>
        <p:spPr/>
        <p:txBody>
          <a:bodyPr/>
          <a:lstStyle/>
          <a:p>
            <a:pPr marL="152400" indent="0">
              <a:lnSpc>
                <a:spcPct val="90000"/>
              </a:lnSpc>
              <a:spcAft>
                <a:spcPts val="600"/>
              </a:spcAft>
              <a:buNone/>
            </a:pPr>
            <a:r>
              <a:rPr lang="sq-AL" sz="1400" b="1" dirty="0">
                <a:solidFill>
                  <a:schemeClr val="bg1"/>
                </a:solidFill>
              </a:rPr>
              <a:t>Work in pairs or in groups.</a:t>
            </a:r>
          </a:p>
          <a:p>
            <a:pPr marL="152400" indent="0">
              <a:lnSpc>
                <a:spcPct val="90000"/>
              </a:lnSpc>
              <a:spcAft>
                <a:spcPts val="600"/>
              </a:spcAft>
              <a:buNone/>
            </a:pPr>
            <a:r>
              <a:rPr lang="sq-AL" sz="1400" b="1" dirty="0">
                <a:solidFill>
                  <a:schemeClr val="bg1"/>
                </a:solidFill>
              </a:rPr>
              <a:t>Analyse the textbook you use most often.</a:t>
            </a:r>
          </a:p>
          <a:p>
            <a:pPr marL="152400" indent="0">
              <a:lnSpc>
                <a:spcPct val="90000"/>
              </a:lnSpc>
              <a:spcAft>
                <a:spcPts val="600"/>
              </a:spcAft>
              <a:buNone/>
            </a:pPr>
            <a:r>
              <a:rPr lang="sq-AL" sz="1400" b="1" dirty="0">
                <a:solidFill>
                  <a:schemeClr val="bg1"/>
                </a:solidFill>
              </a:rPr>
              <a:t>Does it encourage responsive teaching?</a:t>
            </a:r>
          </a:p>
          <a:p>
            <a:pPr marL="152400" indent="0">
              <a:lnSpc>
                <a:spcPct val="90000"/>
              </a:lnSpc>
              <a:spcAft>
                <a:spcPts val="600"/>
              </a:spcAft>
              <a:buNone/>
            </a:pPr>
            <a:r>
              <a:rPr lang="sq-AL" sz="1400" b="1" dirty="0">
                <a:solidFill>
                  <a:schemeClr val="bg1"/>
                </a:solidFill>
              </a:rPr>
              <a:t>For example:</a:t>
            </a:r>
            <a:endParaRPr lang="sq-AL" sz="1400" dirty="0">
              <a:solidFill>
                <a:schemeClr val="bg1"/>
              </a:solidFill>
            </a:endParaRPr>
          </a:p>
          <a:p>
            <a:pPr marL="495300" indent="-342900">
              <a:lnSpc>
                <a:spcPct val="90000"/>
              </a:lnSpc>
              <a:spcAft>
                <a:spcPts val="600"/>
              </a:spcAft>
              <a:buFont typeface="+mj-lt"/>
              <a:buAutoNum type="arabicPeriod"/>
            </a:pPr>
            <a:r>
              <a:rPr lang="sq-AL" sz="1400" dirty="0">
                <a:solidFill>
                  <a:schemeClr val="bg1"/>
                </a:solidFill>
              </a:rPr>
              <a:t>Does it embed Think-pair-share/Turn to your partner strategies?</a:t>
            </a:r>
          </a:p>
          <a:p>
            <a:pPr marL="495300" indent="-342900">
              <a:lnSpc>
                <a:spcPct val="90000"/>
              </a:lnSpc>
              <a:spcAft>
                <a:spcPts val="600"/>
              </a:spcAft>
              <a:buFont typeface="+mj-lt"/>
              <a:buAutoNum type="arabicPeriod"/>
            </a:pPr>
            <a:r>
              <a:rPr lang="sq-AL" sz="1400" dirty="0">
                <a:solidFill>
                  <a:schemeClr val="bg1"/>
                </a:solidFill>
              </a:rPr>
              <a:t>Does it contain pre-evaluation before starting the topic assessments?</a:t>
            </a:r>
          </a:p>
          <a:p>
            <a:pPr marL="495300" indent="-342900">
              <a:lnSpc>
                <a:spcPct val="90000"/>
              </a:lnSpc>
              <a:spcAft>
                <a:spcPts val="600"/>
              </a:spcAft>
              <a:buFont typeface="+mj-lt"/>
              <a:buAutoNum type="arabicPeriod"/>
            </a:pPr>
            <a:r>
              <a:rPr lang="sq-AL" sz="1400" dirty="0">
                <a:solidFill>
                  <a:schemeClr val="bg1"/>
                </a:solidFill>
              </a:rPr>
              <a:t>Does the textbook contain post topic assessments that can be used for formative assessment purposes?</a:t>
            </a:r>
          </a:p>
          <a:p>
            <a:pPr marL="495300" indent="-342900">
              <a:lnSpc>
                <a:spcPct val="90000"/>
              </a:lnSpc>
              <a:spcAft>
                <a:spcPts val="600"/>
              </a:spcAft>
              <a:buFont typeface="+mj-lt"/>
              <a:buAutoNum type="arabicPeriod"/>
            </a:pPr>
            <a:r>
              <a:rPr lang="sq-AL" sz="1400" dirty="0">
                <a:solidFill>
                  <a:schemeClr val="bg1"/>
                </a:solidFill>
              </a:rPr>
              <a:t>Does the textbook have any example rubrics that teachers could use?</a:t>
            </a:r>
          </a:p>
          <a:p>
            <a:pPr marL="495300" indent="-342900">
              <a:lnSpc>
                <a:spcPct val="90000"/>
              </a:lnSpc>
              <a:spcAft>
                <a:spcPts val="600"/>
              </a:spcAft>
              <a:buFont typeface="+mj-lt"/>
              <a:buAutoNum type="arabicPeriod"/>
            </a:pPr>
            <a:r>
              <a:rPr lang="sq-AL" sz="1400" dirty="0">
                <a:solidFill>
                  <a:schemeClr val="bg1"/>
                </a:solidFill>
              </a:rPr>
              <a:t>Does the textbook have self-assessment activities for students?</a:t>
            </a:r>
          </a:p>
          <a:p>
            <a:pPr marL="0" marR="0" lvl="0" indent="0" algn="l" rtl="0">
              <a:spcBef>
                <a:spcPts val="0"/>
              </a:spcBef>
              <a:spcAft>
                <a:spcPts val="0"/>
              </a:spcAft>
              <a:buNone/>
            </a:pPr>
            <a:r>
              <a:rPr lang="en-US" sz="1400" dirty="0">
                <a:solidFill>
                  <a:schemeClr val="bg1"/>
                </a:solidFill>
                <a:ea typeface="Calibri"/>
                <a:cs typeface="Calibri"/>
                <a:sym typeface="Calibri"/>
              </a:rPr>
              <a:t>*It does not have to contain all of these.</a:t>
            </a:r>
            <a:endParaRPr lang="en-US" sz="1400" dirty="0">
              <a:solidFill>
                <a:schemeClr val="bg1"/>
              </a:solidFill>
            </a:endParaRPr>
          </a:p>
          <a:p>
            <a:pPr marL="0" marR="0" lvl="0" indent="0" algn="l" rtl="0">
              <a:spcBef>
                <a:spcPts val="0"/>
              </a:spcBef>
              <a:spcAft>
                <a:spcPts val="0"/>
              </a:spcAft>
              <a:buNone/>
            </a:pPr>
            <a:r>
              <a:rPr lang="en-US" sz="1400" dirty="0">
                <a:solidFill>
                  <a:schemeClr val="bg1"/>
                </a:solidFill>
                <a:ea typeface="Calibri"/>
                <a:cs typeface="Calibri"/>
                <a:sym typeface="Calibri"/>
              </a:rPr>
              <a:t>How would you improve the textbook?</a:t>
            </a:r>
            <a:endParaRPr lang="en-US" sz="1400" dirty="0">
              <a:solidFill>
                <a:schemeClr val="bg1"/>
              </a:solidFill>
            </a:endParaRPr>
          </a:p>
          <a:p>
            <a:pPr marL="0" marR="0" lvl="0" indent="0" algn="l" rtl="0">
              <a:spcBef>
                <a:spcPts val="0"/>
              </a:spcBef>
              <a:spcAft>
                <a:spcPts val="0"/>
              </a:spcAft>
              <a:buNone/>
            </a:pPr>
            <a:endParaRPr lang="en-US" sz="1400" dirty="0">
              <a:solidFill>
                <a:schemeClr val="bg1"/>
              </a:solidFill>
              <a:ea typeface="Calibri"/>
              <a:cs typeface="Calibri"/>
              <a:sym typeface="Calibri"/>
            </a:endParaRPr>
          </a:p>
          <a:p>
            <a:pPr marL="0" marR="0" lvl="0" indent="0" algn="l" rtl="0">
              <a:spcBef>
                <a:spcPts val="0"/>
              </a:spcBef>
              <a:spcAft>
                <a:spcPts val="0"/>
              </a:spcAft>
              <a:buNone/>
            </a:pPr>
            <a:r>
              <a:rPr lang="en-US" sz="1400" dirty="0">
                <a:solidFill>
                  <a:schemeClr val="bg1"/>
                </a:solidFill>
                <a:ea typeface="Calibri"/>
                <a:cs typeface="Calibri"/>
                <a:sym typeface="Calibri"/>
              </a:rPr>
              <a:t>How would you adapt it to incorporate responsive learning strategies?</a:t>
            </a:r>
            <a:endParaRPr lang="sq-AL" sz="1400" dirty="0">
              <a:solidFill>
                <a:schemeClr val="bg1"/>
              </a:solidFill>
            </a:endParaRPr>
          </a:p>
          <a:p>
            <a:pPr marL="152400" indent="0">
              <a:lnSpc>
                <a:spcPct val="90000"/>
              </a:lnSpc>
              <a:spcAft>
                <a:spcPts val="600"/>
              </a:spcAft>
              <a:buNone/>
            </a:pPr>
            <a:endParaRPr lang="sq-AL" sz="1400" dirty="0">
              <a:solidFill>
                <a:schemeClr val="bg1"/>
              </a:solidFill>
            </a:endParaRPr>
          </a:p>
          <a:p>
            <a:pPr marL="152400" indent="0">
              <a:buNone/>
            </a:pPr>
            <a:endParaRPr lang="sq-AL" sz="1400" dirty="0">
              <a:solidFill>
                <a:schemeClr val="bg1"/>
              </a:solidFill>
            </a:endParaRPr>
          </a:p>
        </p:txBody>
      </p:sp>
      <p:sp>
        <p:nvSpPr>
          <p:cNvPr id="4" name="Google Shape;373;p43">
            <a:extLst>
              <a:ext uri="{FF2B5EF4-FFF2-40B4-BE49-F238E27FC236}">
                <a16:creationId xmlns:a16="http://schemas.microsoft.com/office/drawing/2014/main" id="{292FA14B-975B-A776-DA58-7EA362968F98}"/>
              </a:ext>
            </a:extLst>
          </p:cNvPr>
          <p:cNvSpPr/>
          <p:nvPr/>
        </p:nvSpPr>
        <p:spPr>
          <a:xfrm rot="-5400000" flipH="1">
            <a:off x="8172150" y="2955900"/>
            <a:ext cx="1943700" cy="1943700"/>
          </a:xfrm>
          <a:prstGeom prst="blockArc">
            <a:avLst>
              <a:gd name="adj1" fmla="val 10800000"/>
              <a:gd name="adj2" fmla="val 5383843"/>
              <a:gd name="adj3" fmla="val 10700"/>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ectangle 5">
            <a:extLst>
              <a:ext uri="{FF2B5EF4-FFF2-40B4-BE49-F238E27FC236}">
                <a16:creationId xmlns:a16="http://schemas.microsoft.com/office/drawing/2014/main" id="{A1D993A5-596A-3DE2-C013-EDD4F2E3168B}"/>
              </a:ext>
            </a:extLst>
          </p:cNvPr>
          <p:cNvSpPr/>
          <p:nvPr/>
        </p:nvSpPr>
        <p:spPr>
          <a:xfrm>
            <a:off x="-17130" y="-104948"/>
            <a:ext cx="806840" cy="535339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XK"/>
          </a:p>
        </p:txBody>
      </p:sp>
    </p:spTree>
    <p:extLst>
      <p:ext uri="{BB962C8B-B14F-4D97-AF65-F5344CB8AC3E}">
        <p14:creationId xmlns:p14="http://schemas.microsoft.com/office/powerpoint/2010/main" val="2957616219"/>
      </p:ext>
    </p:extLst>
  </p:cSld>
  <p:clrMapOvr>
    <a:masterClrMapping/>
  </p:clrMapOvr>
  <p:transition spd="med">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324FF6D-C3AC-8F96-39C3-137391AD42ED}"/>
              </a:ext>
            </a:extLst>
          </p:cNvPr>
          <p:cNvSpPr>
            <a:spLocks noGrp="1"/>
          </p:cNvSpPr>
          <p:nvPr>
            <p:ph type="pic" idx="2"/>
          </p:nvPr>
        </p:nvSpPr>
        <p:spPr/>
      </p:sp>
      <p:sp>
        <p:nvSpPr>
          <p:cNvPr id="3" name="Title 2">
            <a:extLst>
              <a:ext uri="{FF2B5EF4-FFF2-40B4-BE49-F238E27FC236}">
                <a16:creationId xmlns:a16="http://schemas.microsoft.com/office/drawing/2014/main" id="{1DF89237-0C68-DD5E-1BA1-DF0840545CED}"/>
              </a:ext>
            </a:extLst>
          </p:cNvPr>
          <p:cNvSpPr>
            <a:spLocks noGrp="1"/>
          </p:cNvSpPr>
          <p:nvPr>
            <p:ph type="title"/>
          </p:nvPr>
        </p:nvSpPr>
        <p:spPr>
          <a:xfrm>
            <a:off x="713224" y="2115050"/>
            <a:ext cx="4712215" cy="1491300"/>
          </a:xfrm>
        </p:spPr>
        <p:txBody>
          <a:bodyPr/>
          <a:lstStyle/>
          <a:p>
            <a:br>
              <a:rPr lang="en-US" dirty="0">
                <a:solidFill>
                  <a:srgbClr val="FFFFFF"/>
                </a:solidFill>
                <a:ea typeface="Calibri"/>
                <a:cs typeface="Calibri"/>
                <a:sym typeface="Calibri"/>
              </a:rPr>
            </a:br>
            <a:br>
              <a:rPr lang="en-US" dirty="0">
                <a:solidFill>
                  <a:srgbClr val="FFFFFF"/>
                </a:solidFill>
                <a:ea typeface="Calibri"/>
                <a:cs typeface="Calibri"/>
                <a:sym typeface="Calibri"/>
              </a:rPr>
            </a:br>
            <a:br>
              <a:rPr lang="en-US" dirty="0">
                <a:solidFill>
                  <a:srgbClr val="FFFFFF"/>
                </a:solidFill>
                <a:ea typeface="Calibri"/>
                <a:cs typeface="Calibri"/>
                <a:sym typeface="Calibri"/>
              </a:rPr>
            </a:br>
            <a:r>
              <a:rPr lang="en-US" dirty="0">
                <a:solidFill>
                  <a:srgbClr val="FFFFFF"/>
                </a:solidFill>
                <a:ea typeface="Calibri"/>
                <a:cs typeface="Calibri"/>
                <a:sym typeface="Calibri"/>
              </a:rPr>
              <a:t>Definition of high- quality teaching and learning  </a:t>
            </a:r>
            <a:br>
              <a:rPr lang="en-US" dirty="0">
                <a:solidFill>
                  <a:srgbClr val="FFFFFF"/>
                </a:solidFill>
                <a:ea typeface="Calibri"/>
                <a:cs typeface="Calibri"/>
                <a:sym typeface="Calibri"/>
              </a:rPr>
            </a:br>
            <a:br>
              <a:rPr lang="en-US" dirty="0">
                <a:solidFill>
                  <a:srgbClr val="FFFFFF"/>
                </a:solidFill>
                <a:ea typeface="Calibri"/>
                <a:cs typeface="Calibri"/>
                <a:sym typeface="Calibri"/>
              </a:rPr>
            </a:br>
            <a:endParaRPr lang="en-XK" dirty="0"/>
          </a:p>
        </p:txBody>
      </p:sp>
      <p:sp>
        <p:nvSpPr>
          <p:cNvPr id="4" name="Subtitle 3">
            <a:extLst>
              <a:ext uri="{FF2B5EF4-FFF2-40B4-BE49-F238E27FC236}">
                <a16:creationId xmlns:a16="http://schemas.microsoft.com/office/drawing/2014/main" id="{01A58A94-F7D6-BC41-76C0-81B0FBD90CE2}"/>
              </a:ext>
            </a:extLst>
          </p:cNvPr>
          <p:cNvSpPr>
            <a:spLocks noGrp="1"/>
          </p:cNvSpPr>
          <p:nvPr>
            <p:ph type="subTitle" idx="1"/>
          </p:nvPr>
        </p:nvSpPr>
        <p:spPr/>
        <p:txBody>
          <a:bodyPr/>
          <a:lstStyle/>
          <a:p>
            <a:endParaRPr lang="en-XK"/>
          </a:p>
        </p:txBody>
      </p:sp>
    </p:spTree>
    <p:extLst>
      <p:ext uri="{BB962C8B-B14F-4D97-AF65-F5344CB8AC3E}">
        <p14:creationId xmlns:p14="http://schemas.microsoft.com/office/powerpoint/2010/main" val="285655733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EA18F-AA8F-8BD5-7984-B87387112CF7}"/>
              </a:ext>
            </a:extLst>
          </p:cNvPr>
          <p:cNvSpPr>
            <a:spLocks noGrp="1"/>
          </p:cNvSpPr>
          <p:nvPr>
            <p:ph type="title"/>
          </p:nvPr>
        </p:nvSpPr>
        <p:spPr/>
        <p:txBody>
          <a:bodyPr/>
          <a:lstStyle/>
          <a:p>
            <a:r>
              <a:rPr lang="en-US" dirty="0">
                <a:solidFill>
                  <a:schemeClr val="lt1"/>
                </a:solidFill>
              </a:rPr>
              <a:t>Definition of high-quality teaching and learning</a:t>
            </a:r>
            <a:r>
              <a:rPr lang="en-US" dirty="0">
                <a:solidFill>
                  <a:schemeClr val="lt1"/>
                </a:solidFill>
                <a:ea typeface="Calibri"/>
                <a:cs typeface="Calibri"/>
                <a:sym typeface="Calibri"/>
              </a:rPr>
              <a:t> </a:t>
            </a:r>
            <a:br>
              <a:rPr lang="en-US" sz="2600" dirty="0">
                <a:solidFill>
                  <a:schemeClr val="lt1"/>
                </a:solidFill>
                <a:ea typeface="Calibri"/>
                <a:cs typeface="Calibri"/>
                <a:sym typeface="Calibri"/>
              </a:rPr>
            </a:br>
            <a:r>
              <a:rPr lang="en-US" sz="2600" dirty="0">
                <a:solidFill>
                  <a:schemeClr val="lt1"/>
                </a:solidFill>
                <a:ea typeface="Calibri"/>
                <a:cs typeface="Calibri"/>
                <a:sym typeface="Calibri"/>
              </a:rPr>
              <a:t>Task based activity</a:t>
            </a:r>
            <a:endParaRPr lang="en-XK" sz="2600" dirty="0">
              <a:solidFill>
                <a:schemeClr val="bg1"/>
              </a:solidFill>
            </a:endParaRPr>
          </a:p>
        </p:txBody>
      </p:sp>
      <p:sp>
        <p:nvSpPr>
          <p:cNvPr id="3" name="Text Placeholder 2">
            <a:extLst>
              <a:ext uri="{FF2B5EF4-FFF2-40B4-BE49-F238E27FC236}">
                <a16:creationId xmlns:a16="http://schemas.microsoft.com/office/drawing/2014/main" id="{DD23E657-DA16-D00C-3558-2529234A0FED}"/>
              </a:ext>
            </a:extLst>
          </p:cNvPr>
          <p:cNvSpPr>
            <a:spLocks noGrp="1"/>
          </p:cNvSpPr>
          <p:nvPr>
            <p:ph type="body" idx="1"/>
          </p:nvPr>
        </p:nvSpPr>
        <p:spPr/>
        <p:txBody>
          <a:bodyPr/>
          <a:lstStyle/>
          <a:p>
            <a:pPr marL="152400" indent="0">
              <a:lnSpc>
                <a:spcPct val="90000"/>
              </a:lnSpc>
              <a:spcAft>
                <a:spcPts val="600"/>
              </a:spcAft>
              <a:buNone/>
            </a:pPr>
            <a:endParaRPr lang="sq-AL" sz="1400" dirty="0">
              <a:solidFill>
                <a:schemeClr val="bg1"/>
              </a:solidFill>
            </a:endParaRPr>
          </a:p>
          <a:p>
            <a:pPr marL="152400" indent="0">
              <a:lnSpc>
                <a:spcPct val="90000"/>
              </a:lnSpc>
              <a:spcAft>
                <a:spcPts val="600"/>
              </a:spcAft>
              <a:buNone/>
            </a:pPr>
            <a:endParaRPr lang="sq-AL" sz="1400" dirty="0">
              <a:solidFill>
                <a:schemeClr val="bg1"/>
              </a:solidFill>
            </a:endParaRPr>
          </a:p>
          <a:p>
            <a:pPr marL="152400" indent="0">
              <a:lnSpc>
                <a:spcPct val="90000"/>
              </a:lnSpc>
              <a:spcAft>
                <a:spcPts val="600"/>
              </a:spcAft>
              <a:buNone/>
            </a:pPr>
            <a:endParaRPr lang="sq-AL" sz="1400" dirty="0">
              <a:solidFill>
                <a:schemeClr val="bg1"/>
              </a:solidFill>
            </a:endParaRPr>
          </a:p>
          <a:p>
            <a:pPr marL="0" marR="0" lvl="0" indent="0" algn="l" rtl="0">
              <a:lnSpc>
                <a:spcPct val="90000"/>
              </a:lnSpc>
              <a:spcBef>
                <a:spcPts val="0"/>
              </a:spcBef>
              <a:spcAft>
                <a:spcPts val="0"/>
              </a:spcAft>
              <a:buNone/>
            </a:pPr>
            <a:r>
              <a:rPr lang="en-US" sz="1400" dirty="0">
                <a:solidFill>
                  <a:schemeClr val="bg1"/>
                </a:solidFill>
                <a:ea typeface="Calibri"/>
                <a:cs typeface="Calibri"/>
                <a:sym typeface="Calibri"/>
              </a:rPr>
              <a:t>Look at the Definition of High-quality teaching and learning in the next slide.</a:t>
            </a:r>
          </a:p>
          <a:p>
            <a:pPr marL="0" marR="0" lvl="0" indent="177800" algn="l" rtl="0">
              <a:lnSpc>
                <a:spcPct val="90000"/>
              </a:lnSpc>
              <a:spcBef>
                <a:spcPts val="600"/>
              </a:spcBef>
              <a:spcAft>
                <a:spcPts val="0"/>
              </a:spcAft>
              <a:buClr>
                <a:schemeClr val="dk1"/>
              </a:buClr>
              <a:buSzPts val="2800"/>
              <a:buFont typeface="Arial"/>
              <a:buNone/>
            </a:pPr>
            <a:endParaRPr lang="en-US" sz="1400" dirty="0">
              <a:solidFill>
                <a:schemeClr val="bg1"/>
              </a:solidFill>
              <a:ea typeface="Calibri"/>
              <a:cs typeface="Calibri"/>
              <a:sym typeface="Calibri"/>
            </a:endParaRPr>
          </a:p>
          <a:p>
            <a:pPr marL="0" marR="0" lvl="0" indent="0" algn="l" rtl="0">
              <a:lnSpc>
                <a:spcPct val="90000"/>
              </a:lnSpc>
              <a:spcBef>
                <a:spcPts val="600"/>
              </a:spcBef>
              <a:spcAft>
                <a:spcPts val="0"/>
              </a:spcAft>
              <a:buNone/>
            </a:pPr>
            <a:r>
              <a:rPr lang="en-US" sz="1400" dirty="0">
                <a:solidFill>
                  <a:schemeClr val="bg1"/>
                </a:solidFill>
                <a:ea typeface="Calibri"/>
                <a:cs typeface="Calibri"/>
                <a:sym typeface="Calibri"/>
              </a:rPr>
              <a:t>Work in pairs or groups.</a:t>
            </a:r>
            <a:endParaRPr lang="en-US" sz="1400" dirty="0">
              <a:solidFill>
                <a:schemeClr val="bg1"/>
              </a:solidFill>
            </a:endParaRPr>
          </a:p>
          <a:p>
            <a:pPr marL="0" marR="0" lvl="0" indent="0" algn="l" rtl="0">
              <a:lnSpc>
                <a:spcPct val="90000"/>
              </a:lnSpc>
              <a:spcBef>
                <a:spcPts val="600"/>
              </a:spcBef>
              <a:spcAft>
                <a:spcPts val="0"/>
              </a:spcAft>
              <a:buNone/>
            </a:pPr>
            <a:endParaRPr lang="en-US" sz="1400" dirty="0">
              <a:solidFill>
                <a:schemeClr val="bg1"/>
              </a:solidFill>
              <a:ea typeface="Calibri"/>
              <a:cs typeface="Calibri"/>
              <a:sym typeface="Calibri"/>
            </a:endParaRPr>
          </a:p>
          <a:p>
            <a:pPr marL="0" marR="0" lvl="0" indent="0" algn="l" rtl="0">
              <a:lnSpc>
                <a:spcPct val="90000"/>
              </a:lnSpc>
              <a:spcBef>
                <a:spcPts val="600"/>
              </a:spcBef>
              <a:spcAft>
                <a:spcPts val="0"/>
              </a:spcAft>
              <a:buNone/>
            </a:pPr>
            <a:r>
              <a:rPr lang="en-US" sz="1400" dirty="0">
                <a:solidFill>
                  <a:schemeClr val="bg1"/>
                </a:solidFill>
                <a:ea typeface="Calibri"/>
                <a:cs typeface="Calibri"/>
                <a:sym typeface="Calibri"/>
              </a:rPr>
              <a:t>Discuss the definition and write a definition of high-quality teaching and learning with responsive teaching at its heart.</a:t>
            </a:r>
            <a:endParaRPr lang="sq-AL" sz="1400" dirty="0">
              <a:solidFill>
                <a:schemeClr val="bg1"/>
              </a:solidFill>
            </a:endParaRPr>
          </a:p>
          <a:p>
            <a:pPr marL="152400" indent="0">
              <a:lnSpc>
                <a:spcPct val="90000"/>
              </a:lnSpc>
              <a:spcAft>
                <a:spcPts val="600"/>
              </a:spcAft>
              <a:buNone/>
            </a:pPr>
            <a:endParaRPr lang="sq-AL" sz="1400" dirty="0">
              <a:solidFill>
                <a:schemeClr val="bg1"/>
              </a:solidFill>
            </a:endParaRPr>
          </a:p>
          <a:p>
            <a:pPr marL="152400" indent="0">
              <a:buNone/>
            </a:pPr>
            <a:endParaRPr lang="sq-AL" sz="1400" dirty="0">
              <a:solidFill>
                <a:schemeClr val="bg1"/>
              </a:solidFill>
            </a:endParaRPr>
          </a:p>
        </p:txBody>
      </p:sp>
      <p:sp>
        <p:nvSpPr>
          <p:cNvPr id="4" name="Google Shape;373;p43">
            <a:extLst>
              <a:ext uri="{FF2B5EF4-FFF2-40B4-BE49-F238E27FC236}">
                <a16:creationId xmlns:a16="http://schemas.microsoft.com/office/drawing/2014/main" id="{292FA14B-975B-A776-DA58-7EA362968F98}"/>
              </a:ext>
            </a:extLst>
          </p:cNvPr>
          <p:cNvSpPr/>
          <p:nvPr/>
        </p:nvSpPr>
        <p:spPr>
          <a:xfrm rot="-5400000" flipH="1">
            <a:off x="8172150" y="2955900"/>
            <a:ext cx="1943700" cy="1943700"/>
          </a:xfrm>
          <a:prstGeom prst="blockArc">
            <a:avLst>
              <a:gd name="adj1" fmla="val 10800000"/>
              <a:gd name="adj2" fmla="val 5383843"/>
              <a:gd name="adj3" fmla="val 10700"/>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ectangle 5">
            <a:extLst>
              <a:ext uri="{FF2B5EF4-FFF2-40B4-BE49-F238E27FC236}">
                <a16:creationId xmlns:a16="http://schemas.microsoft.com/office/drawing/2014/main" id="{A1D993A5-596A-3DE2-C013-EDD4F2E3168B}"/>
              </a:ext>
            </a:extLst>
          </p:cNvPr>
          <p:cNvSpPr/>
          <p:nvPr/>
        </p:nvSpPr>
        <p:spPr>
          <a:xfrm>
            <a:off x="-17130" y="-104948"/>
            <a:ext cx="806840" cy="535339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XK"/>
          </a:p>
        </p:txBody>
      </p:sp>
    </p:spTree>
    <p:extLst>
      <p:ext uri="{BB962C8B-B14F-4D97-AF65-F5344CB8AC3E}">
        <p14:creationId xmlns:p14="http://schemas.microsoft.com/office/powerpoint/2010/main" val="2256948405"/>
      </p:ext>
    </p:extLst>
  </p:cSld>
  <p:clrMapOvr>
    <a:masterClrMapping/>
  </p:clrMapOvr>
  <p:transition spd="med">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p:txBody>
          <a:bodyPr/>
          <a:lstStyle/>
          <a:p>
            <a:pPr marL="0" marR="0" lvl="0" indent="0" rtl="0">
              <a:spcBef>
                <a:spcPts val="0"/>
              </a:spcBef>
              <a:spcAft>
                <a:spcPts val="0"/>
              </a:spcAft>
              <a:buNone/>
            </a:pPr>
            <a:r>
              <a:rPr lang="en-US" sz="2400" dirty="0">
                <a:solidFill>
                  <a:schemeClr val="dk1"/>
                </a:solidFill>
                <a:ea typeface="Calibri"/>
                <a:cs typeface="Calibri"/>
                <a:sym typeface="Calibri"/>
              </a:rPr>
              <a:t>Definition of high-quality teaching and learning</a:t>
            </a:r>
          </a:p>
        </p:txBody>
      </p:sp>
      <p:graphicFrame>
        <p:nvGraphicFramePr>
          <p:cNvPr id="5" name="Table 5">
            <a:extLst>
              <a:ext uri="{FF2B5EF4-FFF2-40B4-BE49-F238E27FC236}">
                <a16:creationId xmlns:a16="http://schemas.microsoft.com/office/drawing/2014/main" id="{DB65BA23-BDE7-0139-DC92-D742BF6DE1BF}"/>
              </a:ext>
            </a:extLst>
          </p:cNvPr>
          <p:cNvGraphicFramePr>
            <a:graphicFrameLocks noGrp="1"/>
          </p:cNvGraphicFramePr>
          <p:nvPr>
            <p:extLst>
              <p:ext uri="{D42A27DB-BD31-4B8C-83A1-F6EECF244321}">
                <p14:modId xmlns:p14="http://schemas.microsoft.com/office/powerpoint/2010/main" val="2397275610"/>
              </p:ext>
            </p:extLst>
          </p:nvPr>
        </p:nvGraphicFramePr>
        <p:xfrm>
          <a:off x="922400" y="1451875"/>
          <a:ext cx="7704000" cy="3124230"/>
        </p:xfrm>
        <a:graphic>
          <a:graphicData uri="http://schemas.openxmlformats.org/drawingml/2006/table">
            <a:tbl>
              <a:tblPr firstRow="1" bandRow="1">
                <a:tableStyleId>{5125D04F-9EB8-46EC-B540-F5C6E4D42CA6}</a:tableStyleId>
              </a:tblPr>
              <a:tblGrid>
                <a:gridCol w="1926000">
                  <a:extLst>
                    <a:ext uri="{9D8B030D-6E8A-4147-A177-3AD203B41FA5}">
                      <a16:colId xmlns:a16="http://schemas.microsoft.com/office/drawing/2014/main" val="1630223560"/>
                    </a:ext>
                  </a:extLst>
                </a:gridCol>
                <a:gridCol w="1926000">
                  <a:extLst>
                    <a:ext uri="{9D8B030D-6E8A-4147-A177-3AD203B41FA5}">
                      <a16:colId xmlns:a16="http://schemas.microsoft.com/office/drawing/2014/main" val="2035267473"/>
                    </a:ext>
                  </a:extLst>
                </a:gridCol>
                <a:gridCol w="1926000">
                  <a:extLst>
                    <a:ext uri="{9D8B030D-6E8A-4147-A177-3AD203B41FA5}">
                      <a16:colId xmlns:a16="http://schemas.microsoft.com/office/drawing/2014/main" val="4115078890"/>
                    </a:ext>
                  </a:extLst>
                </a:gridCol>
                <a:gridCol w="1926000">
                  <a:extLst>
                    <a:ext uri="{9D8B030D-6E8A-4147-A177-3AD203B41FA5}">
                      <a16:colId xmlns:a16="http://schemas.microsoft.com/office/drawing/2014/main" val="1588930936"/>
                    </a:ext>
                  </a:extLst>
                </a:gridCol>
              </a:tblGrid>
              <a:tr h="370840">
                <a:tc>
                  <a:txBody>
                    <a:bodyPr/>
                    <a:lstStyle/>
                    <a:p>
                      <a:pPr marL="0" marR="0" lvl="0" indent="0" algn="l" rtl="0">
                        <a:spcBef>
                          <a:spcPts val="0"/>
                        </a:spcBef>
                        <a:spcAft>
                          <a:spcPts val="0"/>
                        </a:spcAft>
                        <a:buNone/>
                      </a:pPr>
                      <a:r>
                        <a:rPr lang="en-US" sz="1100" b="0" i="0" dirty="0">
                          <a:solidFill>
                            <a:schemeClr val="dk1"/>
                          </a:solidFill>
                          <a:latin typeface="Avenir Light" panose="020B0402020203020204" pitchFamily="34" charset="77"/>
                        </a:rPr>
                        <a:t>Maintains a consistent focus on the overall purpose of the curriculum.</a:t>
                      </a:r>
                      <a:endParaRPr sz="1100" b="0" i="0" dirty="0">
                        <a:solidFill>
                          <a:schemeClr val="dk1"/>
                        </a:solidFill>
                        <a:latin typeface="Avenir Light" panose="020B0402020203020204" pitchFamily="34" charset="77"/>
                      </a:endParaRPr>
                    </a:p>
                  </a:txBody>
                  <a:tcPr marL="91450" marR="91450" marT="45725" marB="45725">
                    <a:solidFill>
                      <a:srgbClr val="86B5E7">
                        <a:alpha val="76863"/>
                      </a:srgbClr>
                    </a:solidFill>
                  </a:tcPr>
                </a:tc>
                <a:tc>
                  <a:txBody>
                    <a:bodyPr/>
                    <a:lstStyle/>
                    <a:p>
                      <a:pPr marL="0" marR="0" lvl="0" indent="0" algn="l" rtl="0">
                        <a:spcBef>
                          <a:spcPts val="0"/>
                        </a:spcBef>
                        <a:spcAft>
                          <a:spcPts val="0"/>
                        </a:spcAft>
                        <a:buNone/>
                      </a:pPr>
                      <a:r>
                        <a:rPr lang="en-US" sz="1100" b="0" i="0">
                          <a:solidFill>
                            <a:schemeClr val="dk1"/>
                          </a:solidFill>
                          <a:latin typeface="Avenir Light" panose="020B0402020203020204" pitchFamily="34" charset="77"/>
                        </a:rPr>
                        <a:t>Sets tasks and selects resources that build on previous knowledge and experience. </a:t>
                      </a:r>
                      <a:endParaRPr sz="1100" b="0" i="0">
                        <a:solidFill>
                          <a:schemeClr val="dk1"/>
                        </a:solidFill>
                        <a:latin typeface="Avenir Light" panose="020B0402020203020204" pitchFamily="34" charset="77"/>
                      </a:endParaRPr>
                    </a:p>
                  </a:txBody>
                  <a:tcPr marL="91450" marR="91450" marT="45725" marB="45725">
                    <a:solidFill>
                      <a:srgbClr val="86B5E7">
                        <a:alpha val="56863"/>
                      </a:srgbClr>
                    </a:solidFill>
                  </a:tcPr>
                </a:tc>
                <a:tc>
                  <a:txBody>
                    <a:bodyPr/>
                    <a:lstStyle/>
                    <a:p>
                      <a:pPr marL="0" marR="0" lvl="0" indent="0" algn="l" rtl="0">
                        <a:spcBef>
                          <a:spcPts val="0"/>
                        </a:spcBef>
                        <a:spcAft>
                          <a:spcPts val="0"/>
                        </a:spcAft>
                        <a:buNone/>
                      </a:pPr>
                      <a:r>
                        <a:rPr lang="en-US" sz="1100" b="0" i="0" u="none" strike="noStrike">
                          <a:solidFill>
                            <a:schemeClr val="dk1"/>
                          </a:solidFill>
                          <a:latin typeface="Avenir Light" panose="020B0402020203020204" pitchFamily="34" charset="77"/>
                          <a:ea typeface="Calibri"/>
                          <a:cs typeface="Calibri"/>
                          <a:sym typeface="Calibri"/>
                        </a:rPr>
                        <a:t>Regularly reinforces cross curriculum responsibilities, including literacy, numeracy and digital competence, and provides opportunities to practise them.</a:t>
                      </a:r>
                      <a:endParaRPr sz="1100" b="0" i="0">
                        <a:solidFill>
                          <a:schemeClr val="dk1"/>
                        </a:solidFill>
                        <a:latin typeface="Avenir Light" panose="020B0402020203020204" pitchFamily="34" charset="77"/>
                      </a:endParaRPr>
                    </a:p>
                  </a:txBody>
                  <a:tcPr marL="91450" marR="91450" marT="45725" marB="45725">
                    <a:solidFill>
                      <a:srgbClr val="86B5E7">
                        <a:alpha val="36863"/>
                      </a:srgbClr>
                    </a:solidFill>
                  </a:tcPr>
                </a:tc>
                <a:tc>
                  <a:txBody>
                    <a:bodyPr/>
                    <a:lstStyle/>
                    <a:p>
                      <a:pPr marL="0" marR="0" lvl="0" indent="0" algn="l" rtl="0">
                        <a:spcBef>
                          <a:spcPts val="0"/>
                        </a:spcBef>
                        <a:spcAft>
                          <a:spcPts val="0"/>
                        </a:spcAft>
                        <a:buNone/>
                      </a:pPr>
                      <a:r>
                        <a:rPr lang="en-US" sz="1100" b="0" i="0" u="none" strike="noStrike">
                          <a:solidFill>
                            <a:schemeClr val="dk1"/>
                          </a:solidFill>
                          <a:latin typeface="Avenir Light" panose="020B0402020203020204" pitchFamily="34" charset="77"/>
                          <a:ea typeface="Calibri"/>
                          <a:cs typeface="Calibri"/>
                          <a:sym typeface="Calibri"/>
                        </a:rPr>
                        <a:t>Encourages children and young people to take increasing responsibility for their own learning.</a:t>
                      </a:r>
                      <a:endParaRPr sz="1100" b="0" i="0">
                        <a:solidFill>
                          <a:schemeClr val="dk1"/>
                        </a:solidFill>
                        <a:latin typeface="Avenir Light" panose="020B0402020203020204" pitchFamily="34" charset="77"/>
                      </a:endParaRPr>
                    </a:p>
                  </a:txBody>
                  <a:tcPr marL="91450" marR="91450" marT="45725" marB="45725">
                    <a:solidFill>
                      <a:srgbClr val="86B5E7">
                        <a:alpha val="16863"/>
                      </a:srgbClr>
                    </a:solidFill>
                  </a:tcPr>
                </a:tc>
                <a:extLst>
                  <a:ext uri="{0D108BD9-81ED-4DB2-BD59-A6C34878D82A}">
                    <a16:rowId xmlns:a16="http://schemas.microsoft.com/office/drawing/2014/main" val="2107223961"/>
                  </a:ext>
                </a:extLst>
              </a:tr>
              <a:tr h="370840">
                <a:tc>
                  <a:txBody>
                    <a:bodyPr/>
                    <a:lstStyle/>
                    <a:p>
                      <a:pPr marL="0" marR="0" lvl="0" indent="0" algn="l" rtl="0">
                        <a:spcBef>
                          <a:spcPts val="0"/>
                        </a:spcBef>
                        <a:spcAft>
                          <a:spcPts val="0"/>
                        </a:spcAft>
                        <a:buNone/>
                      </a:pPr>
                      <a:r>
                        <a:rPr lang="en-US" sz="1100" b="0" i="0" u="none" strike="noStrike">
                          <a:solidFill>
                            <a:schemeClr val="dk1"/>
                          </a:solidFill>
                          <a:latin typeface="Avenir Light" panose="020B0402020203020204" pitchFamily="34" charset="77"/>
                          <a:ea typeface="Calibri"/>
                          <a:cs typeface="Calibri"/>
                          <a:sym typeface="Calibri"/>
                        </a:rPr>
                        <a:t>Encourages children and young people to take increasing responsibility for their own learning.</a:t>
                      </a:r>
                      <a:endParaRPr sz="1100" b="0" i="0">
                        <a:solidFill>
                          <a:schemeClr val="dk1"/>
                        </a:solidFill>
                        <a:latin typeface="Avenir Light" panose="020B0402020203020204" pitchFamily="34" charset="77"/>
                      </a:endParaRPr>
                    </a:p>
                  </a:txBody>
                  <a:tcPr marL="91450" marR="91450" marT="45725" marB="45725">
                    <a:solidFill>
                      <a:srgbClr val="86B5E7">
                        <a:alpha val="76863"/>
                      </a:srgbClr>
                    </a:solidFill>
                  </a:tcPr>
                </a:tc>
                <a:tc>
                  <a:txBody>
                    <a:bodyPr/>
                    <a:lstStyle/>
                    <a:p>
                      <a:pPr marL="0" marR="0" lvl="0" indent="0" algn="l" rtl="0">
                        <a:spcBef>
                          <a:spcPts val="0"/>
                        </a:spcBef>
                        <a:spcAft>
                          <a:spcPts val="0"/>
                        </a:spcAft>
                        <a:buNone/>
                      </a:pPr>
                      <a:r>
                        <a:rPr lang="en-US" sz="1100" b="0" i="0" u="none" strike="noStrike">
                          <a:solidFill>
                            <a:schemeClr val="dk1"/>
                          </a:solidFill>
                          <a:latin typeface="Avenir Light" panose="020B0402020203020204" pitchFamily="34" charset="77"/>
                          <a:ea typeface="Calibri"/>
                          <a:cs typeface="Calibri"/>
                          <a:sym typeface="Calibri"/>
                        </a:rPr>
                        <a:t>Encourages collaboration.</a:t>
                      </a:r>
                      <a:endParaRPr sz="1100" b="0" i="0">
                        <a:solidFill>
                          <a:schemeClr val="dk1"/>
                        </a:solidFill>
                        <a:latin typeface="Avenir Light" panose="020B0402020203020204" pitchFamily="34" charset="77"/>
                      </a:endParaRPr>
                    </a:p>
                  </a:txBody>
                  <a:tcPr marL="91450" marR="91450" marT="45725" marB="45725">
                    <a:solidFill>
                      <a:srgbClr val="86B5E7">
                        <a:alpha val="56863"/>
                      </a:srgbClr>
                    </a:solidFill>
                  </a:tcPr>
                </a:tc>
                <a:tc>
                  <a:txBody>
                    <a:bodyPr/>
                    <a:lstStyle/>
                    <a:p>
                      <a:pPr marL="0" marR="0" lvl="0" indent="0" algn="l" rtl="0">
                        <a:spcBef>
                          <a:spcPts val="0"/>
                        </a:spcBef>
                        <a:spcAft>
                          <a:spcPts val="0"/>
                        </a:spcAft>
                        <a:buNone/>
                      </a:pPr>
                      <a:r>
                        <a:rPr lang="en-US" sz="1100" b="0" i="0" u="none" strike="noStrike">
                          <a:solidFill>
                            <a:schemeClr val="dk1"/>
                          </a:solidFill>
                          <a:latin typeface="Avenir Light" panose="020B0402020203020204" pitchFamily="34" charset="77"/>
                          <a:ea typeface="Calibri"/>
                          <a:cs typeface="Calibri"/>
                          <a:sym typeface="Calibri"/>
                        </a:rPr>
                        <a:t>Creates authentic contexts for learning</a:t>
                      </a:r>
                      <a:endParaRPr sz="1100" b="0" i="0">
                        <a:solidFill>
                          <a:schemeClr val="dk1"/>
                        </a:solidFill>
                        <a:latin typeface="Avenir Light" panose="020B0402020203020204" pitchFamily="34" charset="77"/>
                      </a:endParaRPr>
                    </a:p>
                  </a:txBody>
                  <a:tcPr marL="91450" marR="91450" marT="45725" marB="45725">
                    <a:solidFill>
                      <a:srgbClr val="86B5E7">
                        <a:alpha val="36863"/>
                      </a:srgbClr>
                    </a:solidFill>
                  </a:tcPr>
                </a:tc>
                <a:tc>
                  <a:txBody>
                    <a:bodyPr/>
                    <a:lstStyle/>
                    <a:p>
                      <a:pPr marL="0" marR="0" lvl="0" indent="0" algn="l" rtl="0">
                        <a:spcBef>
                          <a:spcPts val="0"/>
                        </a:spcBef>
                        <a:spcAft>
                          <a:spcPts val="0"/>
                        </a:spcAft>
                        <a:buNone/>
                      </a:pPr>
                      <a:r>
                        <a:rPr lang="en-US" sz="1100" b="0" i="0" u="none" strike="noStrike">
                          <a:solidFill>
                            <a:schemeClr val="dk1"/>
                          </a:solidFill>
                          <a:latin typeface="Avenir Light" panose="020B0402020203020204" pitchFamily="34" charset="77"/>
                          <a:ea typeface="Calibri"/>
                          <a:cs typeface="Calibri"/>
                          <a:sym typeface="Calibri"/>
                        </a:rPr>
                        <a:t>Means employing assessment for learning principles.</a:t>
                      </a:r>
                      <a:endParaRPr sz="1100" b="0" i="0">
                        <a:solidFill>
                          <a:schemeClr val="dk1"/>
                        </a:solidFill>
                        <a:latin typeface="Avenir Light" panose="020B0402020203020204" pitchFamily="34" charset="77"/>
                      </a:endParaRPr>
                    </a:p>
                  </a:txBody>
                  <a:tcPr marL="91450" marR="91450" marT="45725" marB="45725">
                    <a:solidFill>
                      <a:srgbClr val="86B5E7">
                        <a:alpha val="16863"/>
                      </a:srgbClr>
                    </a:solidFill>
                  </a:tcPr>
                </a:tc>
                <a:extLst>
                  <a:ext uri="{0D108BD9-81ED-4DB2-BD59-A6C34878D82A}">
                    <a16:rowId xmlns:a16="http://schemas.microsoft.com/office/drawing/2014/main" val="632202991"/>
                  </a:ext>
                </a:extLst>
              </a:tr>
              <a:tr h="370840">
                <a:tc>
                  <a:txBody>
                    <a:bodyPr/>
                    <a:lstStyle/>
                    <a:p>
                      <a:pPr marL="0" marR="0" lvl="0" indent="0" algn="l" rtl="0">
                        <a:spcBef>
                          <a:spcPts val="0"/>
                        </a:spcBef>
                        <a:spcAft>
                          <a:spcPts val="0"/>
                        </a:spcAft>
                        <a:buNone/>
                      </a:pPr>
                      <a:r>
                        <a:rPr lang="en-US" sz="1100" b="0" i="0" u="none" strike="noStrike">
                          <a:solidFill>
                            <a:schemeClr val="dk1"/>
                          </a:solidFill>
                          <a:latin typeface="Avenir Light" panose="020B0402020203020204" pitchFamily="34" charset="77"/>
                          <a:ea typeface="Calibri"/>
                          <a:cs typeface="Calibri"/>
                          <a:sym typeface="Calibri"/>
                        </a:rPr>
                        <a:t>Ranges within and across areas of learning and experience.</a:t>
                      </a:r>
                      <a:endParaRPr sz="1100" b="0" i="0">
                        <a:solidFill>
                          <a:schemeClr val="dk1"/>
                        </a:solidFill>
                        <a:latin typeface="Avenir Light" panose="020B0402020203020204" pitchFamily="34" charset="77"/>
                      </a:endParaRPr>
                    </a:p>
                  </a:txBody>
                  <a:tcPr marL="91450" marR="91450" marT="45725" marB="45725">
                    <a:solidFill>
                      <a:srgbClr val="86B5E7">
                        <a:alpha val="76863"/>
                      </a:srgbClr>
                    </a:solidFill>
                  </a:tcPr>
                </a:tc>
                <a:tc>
                  <a:txBody>
                    <a:bodyPr/>
                    <a:lstStyle/>
                    <a:p>
                      <a:pPr marL="0" marR="0" lvl="0" indent="0" algn="l" rtl="0">
                        <a:spcBef>
                          <a:spcPts val="0"/>
                        </a:spcBef>
                        <a:spcAft>
                          <a:spcPts val="0"/>
                        </a:spcAft>
                        <a:buNone/>
                      </a:pPr>
                      <a:r>
                        <a:rPr lang="en-US" sz="1100" b="0" i="0" u="none" strike="noStrike">
                          <a:solidFill>
                            <a:schemeClr val="dk1"/>
                          </a:solidFill>
                          <a:latin typeface="Avenir Light" panose="020B0402020203020204" pitchFamily="34" charset="77"/>
                          <a:ea typeface="Calibri"/>
                          <a:cs typeface="Calibri"/>
                          <a:sym typeface="Calibri"/>
                        </a:rPr>
                        <a:t>Ranges within and across areas of learning and experience.</a:t>
                      </a:r>
                      <a:endParaRPr sz="1100" b="0" i="0">
                        <a:solidFill>
                          <a:schemeClr val="dk1"/>
                        </a:solidFill>
                        <a:latin typeface="Avenir Light" panose="020B0402020203020204" pitchFamily="34" charset="77"/>
                      </a:endParaRPr>
                    </a:p>
                  </a:txBody>
                  <a:tcPr marL="91450" marR="91450" marT="45725" marB="45725">
                    <a:solidFill>
                      <a:srgbClr val="86B5E7">
                        <a:alpha val="56863"/>
                      </a:srgbClr>
                    </a:solidFill>
                  </a:tcPr>
                </a:tc>
                <a:tc>
                  <a:txBody>
                    <a:bodyPr/>
                    <a:lstStyle/>
                    <a:p>
                      <a:pPr marL="0" marR="0" lvl="0" indent="0" algn="l" rtl="0">
                        <a:spcBef>
                          <a:spcPts val="0"/>
                        </a:spcBef>
                        <a:spcAft>
                          <a:spcPts val="0"/>
                        </a:spcAft>
                        <a:buNone/>
                      </a:pPr>
                      <a:r>
                        <a:rPr lang="en-US" sz="1100" b="0" i="0" u="none" strike="noStrike">
                          <a:solidFill>
                            <a:schemeClr val="dk1"/>
                          </a:solidFill>
                          <a:latin typeface="Avenir Light" panose="020B0402020203020204" pitchFamily="34" charset="77"/>
                          <a:ea typeface="Calibri"/>
                          <a:cs typeface="Calibri"/>
                          <a:sym typeface="Calibri"/>
                        </a:rPr>
                        <a:t>Challenges all learners by encouraging them to recognise the importance of sustained effort in meeting expectations that are high but achievable for them.</a:t>
                      </a:r>
                      <a:endParaRPr sz="1100" b="0" i="0">
                        <a:solidFill>
                          <a:schemeClr val="dk1"/>
                        </a:solidFill>
                        <a:latin typeface="Avenir Light" panose="020B0402020203020204" pitchFamily="34" charset="77"/>
                      </a:endParaRPr>
                    </a:p>
                  </a:txBody>
                  <a:tcPr marL="91450" marR="91450" marT="45725" marB="45725">
                    <a:solidFill>
                      <a:srgbClr val="86B5E7">
                        <a:alpha val="36863"/>
                      </a:srgbClr>
                    </a:solidFill>
                  </a:tcPr>
                </a:tc>
                <a:tc>
                  <a:txBody>
                    <a:bodyPr/>
                    <a:lstStyle/>
                    <a:p>
                      <a:pPr marL="0" marR="0" lvl="0" indent="0" algn="l" rtl="0">
                        <a:spcBef>
                          <a:spcPts val="0"/>
                        </a:spcBef>
                        <a:spcAft>
                          <a:spcPts val="0"/>
                        </a:spcAft>
                        <a:buNone/>
                      </a:pPr>
                      <a:r>
                        <a:rPr lang="en-US" sz="1100" b="0" i="0" u="none" strike="noStrike" dirty="0">
                          <a:solidFill>
                            <a:schemeClr val="dk1"/>
                          </a:solidFill>
                          <a:latin typeface="Avenir Light" panose="020B0402020203020204" pitchFamily="34" charset="77"/>
                          <a:ea typeface="Calibri"/>
                          <a:cs typeface="Calibri"/>
                          <a:sym typeface="Calibri"/>
                        </a:rPr>
                        <a:t>Means employing a blend of approaches including those that promote problem solving, creative and critical thinking.</a:t>
                      </a:r>
                      <a:endParaRPr sz="1100" b="0" i="0" dirty="0">
                        <a:solidFill>
                          <a:schemeClr val="dk1"/>
                        </a:solidFill>
                        <a:latin typeface="Avenir Light" panose="020B0402020203020204" pitchFamily="34" charset="77"/>
                      </a:endParaRPr>
                    </a:p>
                  </a:txBody>
                  <a:tcPr marL="91450" marR="91450" marT="45725" marB="45725">
                    <a:solidFill>
                      <a:srgbClr val="86B5E7">
                        <a:alpha val="16863"/>
                      </a:srgbClr>
                    </a:solidFill>
                  </a:tcPr>
                </a:tc>
                <a:extLst>
                  <a:ext uri="{0D108BD9-81ED-4DB2-BD59-A6C34878D82A}">
                    <a16:rowId xmlns:a16="http://schemas.microsoft.com/office/drawing/2014/main" val="1619077578"/>
                  </a:ext>
                </a:extLst>
              </a:tr>
            </a:tbl>
          </a:graphicData>
        </a:graphic>
      </p:graphicFrame>
    </p:spTree>
    <p:extLst>
      <p:ext uri="{BB962C8B-B14F-4D97-AF65-F5344CB8AC3E}">
        <p14:creationId xmlns:p14="http://schemas.microsoft.com/office/powerpoint/2010/main" val="195156560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EA18F-AA8F-8BD5-7984-B87387112CF7}"/>
              </a:ext>
            </a:extLst>
          </p:cNvPr>
          <p:cNvSpPr>
            <a:spLocks noGrp="1"/>
          </p:cNvSpPr>
          <p:nvPr>
            <p:ph type="title"/>
          </p:nvPr>
        </p:nvSpPr>
        <p:spPr/>
        <p:txBody>
          <a:bodyPr/>
          <a:lstStyle/>
          <a:p>
            <a:r>
              <a:rPr lang="en-US" sz="3200" dirty="0">
                <a:solidFill>
                  <a:schemeClr val="lt1"/>
                </a:solidFill>
                <a:ea typeface="Calibri"/>
                <a:cs typeface="Calibri"/>
                <a:sym typeface="Calibri"/>
              </a:rPr>
              <a:t>School </a:t>
            </a:r>
            <a:r>
              <a:rPr lang="en-US" sz="3200" dirty="0">
                <a:solidFill>
                  <a:schemeClr val="lt1"/>
                </a:solidFill>
              </a:rPr>
              <a:t>s</a:t>
            </a:r>
            <a:r>
              <a:rPr lang="en-US" sz="3200" dirty="0">
                <a:solidFill>
                  <a:schemeClr val="lt1"/>
                </a:solidFill>
                <a:ea typeface="Calibri"/>
                <a:cs typeface="Calibri"/>
                <a:sym typeface="Calibri"/>
              </a:rPr>
              <a:t>elf- study activity</a:t>
            </a:r>
            <a:endParaRPr lang="en-XK" dirty="0">
              <a:solidFill>
                <a:schemeClr val="bg1"/>
              </a:solidFill>
            </a:endParaRPr>
          </a:p>
        </p:txBody>
      </p:sp>
      <p:sp>
        <p:nvSpPr>
          <p:cNvPr id="3" name="Text Placeholder 2">
            <a:extLst>
              <a:ext uri="{FF2B5EF4-FFF2-40B4-BE49-F238E27FC236}">
                <a16:creationId xmlns:a16="http://schemas.microsoft.com/office/drawing/2014/main" id="{DD23E657-DA16-D00C-3558-2529234A0FED}"/>
              </a:ext>
            </a:extLst>
          </p:cNvPr>
          <p:cNvSpPr>
            <a:spLocks noGrp="1"/>
          </p:cNvSpPr>
          <p:nvPr>
            <p:ph type="body" idx="1"/>
          </p:nvPr>
        </p:nvSpPr>
        <p:spPr/>
        <p:txBody>
          <a:bodyPr/>
          <a:lstStyle/>
          <a:p>
            <a:pPr marL="0" marR="0" lvl="0" indent="0" algn="l" rtl="0">
              <a:spcBef>
                <a:spcPts val="0"/>
              </a:spcBef>
              <a:spcAft>
                <a:spcPts val="0"/>
              </a:spcAft>
              <a:buNone/>
            </a:pPr>
            <a:r>
              <a:rPr lang="en-US" sz="1400" dirty="0">
                <a:solidFill>
                  <a:schemeClr val="bg1"/>
                </a:solidFill>
                <a:ea typeface="Calibri"/>
                <a:cs typeface="Calibri"/>
                <a:sym typeface="Calibri"/>
              </a:rPr>
              <a:t>Imagine your school is going to be inspected and you have to write a self-study. </a:t>
            </a:r>
            <a:endParaRPr lang="en-US" sz="1400" dirty="0">
              <a:solidFill>
                <a:schemeClr val="bg1"/>
              </a:solidFill>
            </a:endParaRPr>
          </a:p>
          <a:p>
            <a:pPr marL="0" marR="0" lvl="0" indent="0" algn="l" rtl="0">
              <a:spcBef>
                <a:spcPts val="0"/>
              </a:spcBef>
              <a:spcAft>
                <a:spcPts val="0"/>
              </a:spcAft>
              <a:buNone/>
            </a:pPr>
            <a:r>
              <a:rPr lang="en-US" sz="1400" dirty="0">
                <a:solidFill>
                  <a:schemeClr val="bg1"/>
                </a:solidFill>
                <a:ea typeface="Calibri"/>
                <a:cs typeface="Calibri"/>
                <a:sym typeface="Calibri"/>
              </a:rPr>
              <a:t>Look at standard 3 below and answer the questions about your  school. Decide on how you will provide evidence for your opinion.</a:t>
            </a:r>
            <a:endParaRPr lang="en-US" sz="1400" dirty="0">
              <a:solidFill>
                <a:schemeClr val="bg1"/>
              </a:solidFill>
            </a:endParaRPr>
          </a:p>
          <a:p>
            <a:pPr marL="0" marR="0" lvl="0" indent="0" algn="l" rtl="0">
              <a:spcBef>
                <a:spcPts val="0"/>
              </a:spcBef>
              <a:spcAft>
                <a:spcPts val="0"/>
              </a:spcAft>
              <a:buNone/>
            </a:pPr>
            <a:endParaRPr lang="en-US" sz="1400" dirty="0">
              <a:solidFill>
                <a:schemeClr val="bg1"/>
              </a:solidFill>
              <a:ea typeface="Calibri"/>
              <a:cs typeface="Calibri"/>
              <a:sym typeface="Calibri"/>
            </a:endParaRPr>
          </a:p>
          <a:p>
            <a:pPr marL="0" marR="0" lvl="0" indent="0" algn="l" rtl="0">
              <a:spcBef>
                <a:spcPts val="0"/>
              </a:spcBef>
              <a:spcAft>
                <a:spcPts val="0"/>
              </a:spcAft>
              <a:buNone/>
            </a:pPr>
            <a:r>
              <a:rPr lang="en-US" sz="1400" dirty="0">
                <a:solidFill>
                  <a:schemeClr val="bg1"/>
                </a:solidFill>
                <a:ea typeface="Calibri"/>
                <a:cs typeface="Calibri"/>
                <a:sym typeface="Calibri"/>
              </a:rPr>
              <a:t>Standard 3 Meeting Individual Student Needs</a:t>
            </a:r>
            <a:endParaRPr lang="en-US" sz="1400" dirty="0">
              <a:solidFill>
                <a:schemeClr val="bg1"/>
              </a:solidFill>
            </a:endParaRPr>
          </a:p>
          <a:p>
            <a:pPr marL="0" marR="0" lvl="0" indent="0" algn="l" rtl="0">
              <a:spcBef>
                <a:spcPts val="0"/>
              </a:spcBef>
              <a:spcAft>
                <a:spcPts val="0"/>
              </a:spcAft>
              <a:buNone/>
            </a:pPr>
            <a:endParaRPr lang="en-US" sz="1400" dirty="0">
              <a:solidFill>
                <a:schemeClr val="bg1"/>
              </a:solidFill>
              <a:ea typeface="Calibri"/>
              <a:cs typeface="Calibri"/>
              <a:sym typeface="Calibri"/>
            </a:endParaRPr>
          </a:p>
          <a:p>
            <a:pPr marL="0" marR="0" lvl="0" indent="0" algn="l" rtl="0">
              <a:spcBef>
                <a:spcPts val="0"/>
              </a:spcBef>
              <a:spcAft>
                <a:spcPts val="0"/>
              </a:spcAft>
              <a:buNone/>
            </a:pPr>
            <a:r>
              <a:rPr lang="en-US" sz="1400" b="1" dirty="0">
                <a:solidFill>
                  <a:schemeClr val="bg1"/>
                </a:solidFill>
                <a:ea typeface="Calibri"/>
                <a:cs typeface="Calibri"/>
                <a:sym typeface="Calibri"/>
              </a:rPr>
              <a:t>How well do teachers enable all students to learn successfully?</a:t>
            </a:r>
            <a:endParaRPr lang="en-US" sz="1400" b="1" dirty="0">
              <a:solidFill>
                <a:schemeClr val="bg1"/>
              </a:solidFill>
            </a:endParaRPr>
          </a:p>
          <a:p>
            <a:pPr marL="0" marR="0" lvl="0" indent="0" algn="l" rtl="0">
              <a:spcBef>
                <a:spcPts val="0"/>
              </a:spcBef>
              <a:spcAft>
                <a:spcPts val="0"/>
              </a:spcAft>
              <a:buNone/>
            </a:pPr>
            <a:r>
              <a:rPr lang="en-US" sz="1400" b="1" dirty="0">
                <a:solidFill>
                  <a:schemeClr val="bg1"/>
                </a:solidFill>
                <a:ea typeface="Calibri"/>
                <a:cs typeface="Calibri"/>
                <a:sym typeface="Calibri"/>
              </a:rPr>
              <a:t>How well are lessons differentiated to meet individual student needs?</a:t>
            </a:r>
            <a:endParaRPr lang="en-US" sz="1400" b="1" dirty="0">
              <a:solidFill>
                <a:schemeClr val="bg1"/>
              </a:solidFill>
            </a:endParaRPr>
          </a:p>
          <a:p>
            <a:pPr marL="0" marR="0" lvl="0" indent="0" algn="l" rtl="0">
              <a:spcBef>
                <a:spcPts val="0"/>
              </a:spcBef>
              <a:spcAft>
                <a:spcPts val="0"/>
              </a:spcAft>
              <a:buNone/>
            </a:pPr>
            <a:r>
              <a:rPr lang="en-US" sz="1400" b="1" dirty="0">
                <a:solidFill>
                  <a:schemeClr val="bg1"/>
                </a:solidFill>
                <a:ea typeface="Calibri"/>
                <a:cs typeface="Calibri"/>
                <a:sym typeface="Calibri"/>
              </a:rPr>
              <a:t>How are students involved in their own learning?</a:t>
            </a:r>
            <a:endParaRPr lang="en-US" sz="1400" b="1" dirty="0">
              <a:solidFill>
                <a:schemeClr val="bg1"/>
              </a:solidFill>
            </a:endParaRPr>
          </a:p>
          <a:p>
            <a:pPr marL="0" marR="0" lvl="0" indent="0" algn="l" rtl="0">
              <a:spcBef>
                <a:spcPts val="0"/>
              </a:spcBef>
              <a:spcAft>
                <a:spcPts val="0"/>
              </a:spcAft>
              <a:buNone/>
            </a:pPr>
            <a:r>
              <a:rPr lang="en-US" sz="1400" b="1" dirty="0">
                <a:solidFill>
                  <a:schemeClr val="bg1"/>
                </a:solidFill>
                <a:ea typeface="Calibri"/>
                <a:cs typeface="Calibri"/>
                <a:sym typeface="Calibri"/>
              </a:rPr>
              <a:t>Are students encouraged to reflect upon how they are learning in addition to the outcome of their learning?</a:t>
            </a:r>
            <a:endParaRPr lang="sq-AL" sz="1400" b="1" dirty="0">
              <a:solidFill>
                <a:schemeClr val="bg1"/>
              </a:solidFill>
            </a:endParaRPr>
          </a:p>
          <a:p>
            <a:pPr marL="152400" indent="0">
              <a:buNone/>
            </a:pPr>
            <a:endParaRPr lang="sq-AL" sz="1400" dirty="0">
              <a:solidFill>
                <a:schemeClr val="bg1"/>
              </a:solidFill>
            </a:endParaRPr>
          </a:p>
        </p:txBody>
      </p:sp>
      <p:sp>
        <p:nvSpPr>
          <p:cNvPr id="4" name="Google Shape;373;p43">
            <a:extLst>
              <a:ext uri="{FF2B5EF4-FFF2-40B4-BE49-F238E27FC236}">
                <a16:creationId xmlns:a16="http://schemas.microsoft.com/office/drawing/2014/main" id="{292FA14B-975B-A776-DA58-7EA362968F98}"/>
              </a:ext>
            </a:extLst>
          </p:cNvPr>
          <p:cNvSpPr/>
          <p:nvPr/>
        </p:nvSpPr>
        <p:spPr>
          <a:xfrm rot="-5400000" flipH="1">
            <a:off x="8172150" y="2955900"/>
            <a:ext cx="1943700" cy="1943700"/>
          </a:xfrm>
          <a:prstGeom prst="blockArc">
            <a:avLst>
              <a:gd name="adj1" fmla="val 10800000"/>
              <a:gd name="adj2" fmla="val 5383843"/>
              <a:gd name="adj3" fmla="val 10700"/>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ectangle 5">
            <a:extLst>
              <a:ext uri="{FF2B5EF4-FFF2-40B4-BE49-F238E27FC236}">
                <a16:creationId xmlns:a16="http://schemas.microsoft.com/office/drawing/2014/main" id="{A1D993A5-596A-3DE2-C013-EDD4F2E3168B}"/>
              </a:ext>
            </a:extLst>
          </p:cNvPr>
          <p:cNvSpPr/>
          <p:nvPr/>
        </p:nvSpPr>
        <p:spPr>
          <a:xfrm>
            <a:off x="-17130" y="-104948"/>
            <a:ext cx="806840" cy="535339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XK"/>
          </a:p>
        </p:txBody>
      </p:sp>
    </p:spTree>
    <p:extLst>
      <p:ext uri="{BB962C8B-B14F-4D97-AF65-F5344CB8AC3E}">
        <p14:creationId xmlns:p14="http://schemas.microsoft.com/office/powerpoint/2010/main" val="2267891391"/>
      </p:ext>
    </p:extLst>
  </p:cSld>
  <p:clrMapOvr>
    <a:masterClrMapping/>
  </p:clrMapOvr>
  <p:transition spd="med">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0" marR="0" lvl="0" indent="0" algn="l" rtl="0">
              <a:lnSpc>
                <a:spcPct val="90000"/>
              </a:lnSpc>
              <a:spcBef>
                <a:spcPts val="0"/>
              </a:spcBef>
              <a:spcAft>
                <a:spcPts val="0"/>
              </a:spcAft>
              <a:buNone/>
            </a:pPr>
            <a:r>
              <a:rPr lang="en-US" sz="1400" dirty="0">
                <a:solidFill>
                  <a:srgbClr val="518BCB"/>
                </a:solidFill>
                <a:ea typeface="Calibri"/>
                <a:cs typeface="Calibri"/>
                <a:sym typeface="Calibri"/>
              </a:rPr>
              <a:t>School inspectors will collect evidence from :</a:t>
            </a:r>
            <a:endParaRPr lang="en-US" sz="1400" dirty="0">
              <a:solidFill>
                <a:srgbClr val="518BCB"/>
              </a:solidFill>
              <a:ea typeface="Calibri"/>
            </a:endParaRPr>
          </a:p>
          <a:p>
            <a:pPr marL="0" marR="0" lvl="0" indent="0" algn="l" rtl="0">
              <a:lnSpc>
                <a:spcPct val="90000"/>
              </a:lnSpc>
              <a:spcBef>
                <a:spcPts val="0"/>
              </a:spcBef>
              <a:spcAft>
                <a:spcPts val="0"/>
              </a:spcAft>
              <a:buNone/>
            </a:pPr>
            <a:endParaRPr lang="en-US" sz="1400" u="none" strike="noStrike" cap="none" dirty="0">
              <a:solidFill>
                <a:srgbClr val="518BCB"/>
              </a:solidFill>
              <a:ea typeface="Calibri"/>
              <a:cs typeface="Calibri"/>
              <a:sym typeface="Calibri"/>
            </a:endParaRPr>
          </a:p>
          <a:p>
            <a:pPr marL="285750" indent="-285750">
              <a:lnSpc>
                <a:spcPct val="90000"/>
              </a:lnSpc>
            </a:pPr>
            <a:r>
              <a:rPr lang="en-US" sz="1400" u="none" strike="noStrike" cap="none" dirty="0">
                <a:solidFill>
                  <a:srgbClr val="518BCB"/>
                </a:solidFill>
                <a:ea typeface="Calibri"/>
                <a:cs typeface="Calibri"/>
                <a:sym typeface="Calibri"/>
              </a:rPr>
              <a:t>Planning documentation</a:t>
            </a:r>
            <a:endParaRPr lang="en-US" sz="1400" dirty="0">
              <a:solidFill>
                <a:srgbClr val="518BCB"/>
              </a:solidFill>
              <a:ea typeface="Calibri"/>
            </a:endParaRPr>
          </a:p>
          <a:p>
            <a:pPr marL="285750" indent="-285750">
              <a:lnSpc>
                <a:spcPct val="90000"/>
              </a:lnSpc>
            </a:pPr>
            <a:r>
              <a:rPr lang="en-US" sz="1400" u="none" strike="noStrike" cap="none" dirty="0">
                <a:solidFill>
                  <a:srgbClr val="518BCB"/>
                </a:solidFill>
                <a:ea typeface="Calibri"/>
                <a:cs typeface="Calibri"/>
                <a:sym typeface="Calibri"/>
              </a:rPr>
              <a:t>Lesson observations</a:t>
            </a:r>
            <a:endParaRPr lang="en-US" sz="1400" dirty="0">
              <a:solidFill>
                <a:srgbClr val="518BCB"/>
              </a:solidFill>
              <a:ea typeface="Calibri"/>
            </a:endParaRPr>
          </a:p>
          <a:p>
            <a:pPr marL="285750" indent="-285750">
              <a:lnSpc>
                <a:spcPct val="90000"/>
              </a:lnSpc>
            </a:pPr>
            <a:r>
              <a:rPr lang="en-US" sz="1400" u="none" strike="noStrike" cap="none" dirty="0">
                <a:solidFill>
                  <a:srgbClr val="518BCB"/>
                </a:solidFill>
                <a:ea typeface="Calibri"/>
                <a:cs typeface="Calibri"/>
                <a:sym typeface="Calibri"/>
              </a:rPr>
              <a:t>Conversations with students, staff and parents</a:t>
            </a:r>
            <a:endParaRPr lang="en-US" sz="1400" dirty="0">
              <a:solidFill>
                <a:srgbClr val="518BCB"/>
              </a:solidFill>
              <a:ea typeface="Calibri"/>
            </a:endParaRPr>
          </a:p>
          <a:p>
            <a:pPr marL="285750" indent="-285750">
              <a:lnSpc>
                <a:spcPct val="90000"/>
              </a:lnSpc>
            </a:pPr>
            <a:r>
              <a:rPr lang="en-US" sz="1400" u="none" strike="noStrike" cap="none" dirty="0">
                <a:solidFill>
                  <a:srgbClr val="518BCB"/>
                </a:solidFill>
                <a:ea typeface="Calibri"/>
                <a:cs typeface="Calibri"/>
                <a:sym typeface="Calibri"/>
              </a:rPr>
              <a:t>Student staff, parent and student questionnaires</a:t>
            </a:r>
            <a:endParaRPr lang="en-US" sz="1400" dirty="0">
              <a:solidFill>
                <a:srgbClr val="518BCB"/>
              </a:solidFill>
              <a:ea typeface="Calibri"/>
            </a:endParaRPr>
          </a:p>
          <a:p>
            <a:pPr marL="285750" indent="-285750">
              <a:lnSpc>
                <a:spcPct val="90000"/>
              </a:lnSpc>
            </a:pPr>
            <a:r>
              <a:rPr lang="en-US" sz="1400" u="none" strike="noStrike" cap="none" dirty="0">
                <a:solidFill>
                  <a:srgbClr val="518BCB"/>
                </a:solidFill>
                <a:ea typeface="Calibri"/>
                <a:cs typeface="Calibri"/>
                <a:sym typeface="Calibri"/>
              </a:rPr>
              <a:t>Assessment data</a:t>
            </a:r>
          </a:p>
          <a:p>
            <a:pPr marL="914400" marR="0" lvl="2" indent="-76200" algn="l" rtl="0">
              <a:lnSpc>
                <a:spcPct val="90000"/>
              </a:lnSpc>
              <a:spcBef>
                <a:spcPts val="600"/>
              </a:spcBef>
              <a:spcAft>
                <a:spcPts val="0"/>
              </a:spcAft>
              <a:buClr>
                <a:schemeClr val="dk1"/>
              </a:buClr>
              <a:buSzPts val="2400"/>
              <a:buFont typeface="Arial"/>
              <a:buNone/>
            </a:pPr>
            <a:endParaRPr lang="en-US" u="none" strike="noStrike" cap="none" dirty="0">
              <a:solidFill>
                <a:srgbClr val="518BCB"/>
              </a:solidFill>
              <a:latin typeface="Avenir Light" panose="020B0402020203020204" pitchFamily="34" charset="77"/>
              <a:ea typeface="Calibri"/>
              <a:cs typeface="Calibri"/>
              <a:sym typeface="Calibri"/>
            </a:endParaRPr>
          </a:p>
          <a:p>
            <a:pPr marL="0" marR="0" lvl="0" indent="0" algn="l" rtl="0">
              <a:lnSpc>
                <a:spcPct val="90000"/>
              </a:lnSpc>
              <a:spcBef>
                <a:spcPts val="600"/>
              </a:spcBef>
              <a:spcAft>
                <a:spcPts val="0"/>
              </a:spcAft>
              <a:buNone/>
            </a:pPr>
            <a:r>
              <a:rPr lang="en-US" sz="1400" dirty="0">
                <a:solidFill>
                  <a:srgbClr val="518BCB"/>
                </a:solidFill>
                <a:ea typeface="Calibri"/>
                <a:cs typeface="Calibri"/>
                <a:sym typeface="Calibri"/>
              </a:rPr>
              <a:t>The evidence should point to the same conclusions.</a:t>
            </a:r>
            <a:endParaRPr lang="sq-AL" sz="1400" dirty="0">
              <a:solidFill>
                <a:srgbClr val="518BCB"/>
              </a:solidFill>
            </a:endParaRPr>
          </a:p>
          <a:p>
            <a:pPr marL="152400" indent="0">
              <a:lnSpc>
                <a:spcPct val="90000"/>
              </a:lnSpc>
              <a:spcAft>
                <a:spcPts val="600"/>
              </a:spcAft>
              <a:buNone/>
            </a:pPr>
            <a:endParaRPr lang="sq-AL" sz="1400" dirty="0">
              <a:solidFill>
                <a:srgbClr val="518BCB"/>
              </a:solidFill>
            </a:endParaRPr>
          </a:p>
          <a:p>
            <a:pPr marL="152400" indent="0">
              <a:lnSpc>
                <a:spcPct val="90000"/>
              </a:lnSpc>
              <a:spcAft>
                <a:spcPts val="600"/>
              </a:spcAft>
              <a:buNone/>
            </a:pPr>
            <a:endParaRPr lang="sq-AL" sz="1400" dirty="0">
              <a:solidFill>
                <a:srgbClr val="518BCB"/>
              </a:solidFill>
            </a:endParaRPr>
          </a:p>
          <a:p>
            <a:pPr marL="152400" indent="0">
              <a:lnSpc>
                <a:spcPct val="120000"/>
              </a:lnSpc>
              <a:spcAft>
                <a:spcPts val="600"/>
              </a:spcAft>
              <a:buNone/>
            </a:pPr>
            <a:endParaRPr lang="sq-AL" sz="1400" dirty="0">
              <a:solidFill>
                <a:srgbClr val="518BCB"/>
              </a:solidFill>
            </a:endParaRPr>
          </a:p>
          <a:p>
            <a:pPr marL="152400" indent="0">
              <a:buNone/>
            </a:pPr>
            <a:endParaRPr lang="sq-AL" sz="1400" dirty="0">
              <a:solidFill>
                <a:srgbClr val="518BCB"/>
              </a:solidFill>
            </a:endParaRPr>
          </a:p>
          <a:p>
            <a:pPr>
              <a:buClr>
                <a:srgbClr val="518BCB"/>
              </a:buClr>
            </a:pPr>
            <a:endParaRPr lang="sq-AL" sz="1400" dirty="0">
              <a:solidFill>
                <a:srgbClr val="518BCB"/>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US" sz="2400" dirty="0">
                <a:solidFill>
                  <a:srgbClr val="518BCB"/>
                </a:solidFill>
                <a:ea typeface="Calibri"/>
                <a:cs typeface="Calibri"/>
                <a:sym typeface="Calibri"/>
              </a:rPr>
              <a:t>Suggested Answer</a:t>
            </a:r>
            <a:br>
              <a:rPr lang="en-US" sz="2400" dirty="0">
                <a:solidFill>
                  <a:srgbClr val="518BCB"/>
                </a:solidFill>
                <a:ea typeface="Calibri"/>
                <a:cs typeface="Calibri"/>
                <a:sym typeface="Calibri"/>
              </a:rPr>
            </a:b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6984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en-US" sz="2800" dirty="0">
                <a:solidFill>
                  <a:schemeClr val="bg1">
                    <a:lumMod val="10000"/>
                  </a:schemeClr>
                </a:solidFill>
                <a:ea typeface="Calibri"/>
                <a:cs typeface="Calibri"/>
                <a:sym typeface="Calibri"/>
              </a:rPr>
              <a:t>What is formative assessment? </a:t>
            </a:r>
            <a:endParaRPr lang="en-XK" dirty="0"/>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fontAlgn="base">
              <a:spcAft>
                <a:spcPts val="800"/>
              </a:spcAft>
              <a:buNone/>
            </a:pPr>
            <a:r>
              <a:rPr lang="sq-AL" sz="1400" b="1" u="none" strike="noStrike" dirty="0">
                <a:solidFill>
                  <a:srgbClr val="518BCB"/>
                </a:solidFill>
              </a:rPr>
              <a:t>3. Providing feedback that moves learning forward. </a:t>
            </a:r>
          </a:p>
          <a:p>
            <a:pPr marL="152400" indent="0" rtl="0">
              <a:spcBef>
                <a:spcPts val="0"/>
              </a:spcBef>
              <a:spcAft>
                <a:spcPts val="800"/>
              </a:spcAft>
              <a:buNone/>
            </a:pPr>
            <a:r>
              <a:rPr lang="sq-AL" sz="1400" u="none" strike="noStrike" dirty="0">
                <a:solidFill>
                  <a:schemeClr val="bg1">
                    <a:lumMod val="10000"/>
                  </a:schemeClr>
                </a:solidFill>
              </a:rPr>
              <a:t>That means getting students to really understand what their classroom experience will be and how their success will be measured. </a:t>
            </a:r>
          </a:p>
          <a:p>
            <a:pPr marL="152400" indent="0" rtl="0">
              <a:spcBef>
                <a:spcPts val="0"/>
              </a:spcBef>
              <a:spcAft>
                <a:spcPts val="800"/>
              </a:spcAft>
              <a:buNone/>
            </a:pPr>
            <a:endParaRPr lang="sq-AL" sz="1400" u="none" strike="noStrike" dirty="0">
              <a:solidFill>
                <a:schemeClr val="bg1">
                  <a:lumMod val="10000"/>
                </a:schemeClr>
              </a:solidFill>
            </a:endParaRPr>
          </a:p>
          <a:p>
            <a:pPr marL="152400" indent="0">
              <a:spcAft>
                <a:spcPts val="800"/>
              </a:spcAft>
              <a:buNone/>
            </a:pPr>
            <a:r>
              <a:rPr lang="sq-AL" sz="1400" b="1" u="none" strike="noStrike" dirty="0">
                <a:solidFill>
                  <a:srgbClr val="518BCB"/>
                </a:solidFill>
              </a:rPr>
              <a:t>4. Activating learners as instructional resources for one another.  </a:t>
            </a:r>
          </a:p>
          <a:p>
            <a:pPr marL="152400" indent="0">
              <a:buNone/>
            </a:pPr>
            <a:r>
              <a:rPr lang="sq-AL" sz="1400" u="none" strike="noStrike" dirty="0">
                <a:solidFill>
                  <a:schemeClr val="bg1">
                    <a:lumMod val="10000"/>
                  </a:schemeClr>
                </a:solidFill>
              </a:rPr>
              <a:t>Getting students involved with each other in discussions and working groups can help improve student learning.</a:t>
            </a:r>
          </a:p>
          <a:p>
            <a:pPr marL="152400" indent="0" rtl="0">
              <a:spcBef>
                <a:spcPts val="0"/>
              </a:spcBef>
              <a:spcAft>
                <a:spcPts val="0"/>
              </a:spcAft>
              <a:buNone/>
            </a:pPr>
            <a:endParaRPr lang="sq-AL" sz="1400" b="1" dirty="0">
              <a:solidFill>
                <a:schemeClr val="bg1">
                  <a:lumMod val="10000"/>
                </a:schemeClr>
              </a:solidFill>
            </a:endParaRPr>
          </a:p>
          <a:p>
            <a:pPr marL="152400" indent="0" rtl="0">
              <a:spcBef>
                <a:spcPts val="0"/>
              </a:spcBef>
              <a:spcAft>
                <a:spcPts val="0"/>
              </a:spcAft>
              <a:buNone/>
            </a:pPr>
            <a:r>
              <a:rPr lang="sq-AL" sz="1000" b="1" u="none" strike="noStrike" dirty="0">
                <a:solidFill>
                  <a:schemeClr val="bg1">
                    <a:lumMod val="10000"/>
                  </a:schemeClr>
                </a:solidFill>
              </a:rPr>
              <a:t>William, D (2011), Embedded Formative Assessment. Solution Tree Press.</a:t>
            </a:r>
            <a:endParaRPr lang="en-XK" b="1" dirty="0">
              <a:solidFill>
                <a:schemeClr val="bg1">
                  <a:lumMod val="10000"/>
                </a:schemeClr>
              </a:solidFill>
            </a:endParaRPr>
          </a:p>
        </p:txBody>
      </p:sp>
    </p:spTree>
    <p:extLst>
      <p:ext uri="{BB962C8B-B14F-4D97-AF65-F5344CB8AC3E}">
        <p14:creationId xmlns:p14="http://schemas.microsoft.com/office/powerpoint/2010/main" val="169455337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29E68-AB95-4301-9C73-A247E8274A8A}"/>
              </a:ext>
            </a:extLst>
          </p:cNvPr>
          <p:cNvSpPr>
            <a:spLocks noGrp="1"/>
          </p:cNvSpPr>
          <p:nvPr>
            <p:ph type="title"/>
          </p:nvPr>
        </p:nvSpPr>
        <p:spPr/>
        <p:txBody>
          <a:bodyPr/>
          <a:lstStyle/>
          <a:p>
            <a:r>
              <a:rPr lang="en-GB" dirty="0">
                <a:solidFill>
                  <a:srgbClr val="518BCB"/>
                </a:solidFill>
                <a:latin typeface="Avenir Next" panose="020B0503020202020204" pitchFamily="34" charset="0"/>
                <a:cs typeface="Calibri" panose="020F0502020204030204" pitchFamily="34" charset="0"/>
              </a:rPr>
              <a:t>Reflection</a:t>
            </a:r>
            <a:endParaRPr lang="en-XK" dirty="0">
              <a:solidFill>
                <a:srgbClr val="518BCB"/>
              </a:solidFill>
              <a:latin typeface="Avenir Next" panose="020B050302020202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3315D043-5504-232A-F3F9-F23CC9E2D0B3}"/>
              </a:ext>
            </a:extLst>
          </p:cNvPr>
          <p:cNvSpPr/>
          <p:nvPr/>
        </p:nvSpPr>
        <p:spPr>
          <a:xfrm>
            <a:off x="0" y="0"/>
            <a:ext cx="1124900" cy="5143500"/>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XK"/>
          </a:p>
        </p:txBody>
      </p:sp>
      <p:sp>
        <p:nvSpPr>
          <p:cNvPr id="3" name="Text Placeholder 2">
            <a:extLst>
              <a:ext uri="{FF2B5EF4-FFF2-40B4-BE49-F238E27FC236}">
                <a16:creationId xmlns:a16="http://schemas.microsoft.com/office/drawing/2014/main" id="{81E72C40-3502-3E8F-003D-1D16127D19BC}"/>
              </a:ext>
            </a:extLst>
          </p:cNvPr>
          <p:cNvSpPr>
            <a:spLocks noGrp="1"/>
          </p:cNvSpPr>
          <p:nvPr>
            <p:ph type="body" idx="1"/>
          </p:nvPr>
        </p:nvSpPr>
        <p:spPr>
          <a:xfrm>
            <a:off x="1565240" y="1282075"/>
            <a:ext cx="6858660" cy="3416400"/>
          </a:xfrm>
        </p:spPr>
        <p:txBody>
          <a:bodyPr/>
          <a:lstStyle/>
          <a:p>
            <a:pPr marL="0" marR="0" lvl="0" indent="0" algn="l" rtl="0">
              <a:spcBef>
                <a:spcPts val="0"/>
              </a:spcBef>
              <a:spcAft>
                <a:spcPts val="0"/>
              </a:spcAft>
              <a:buNone/>
            </a:pPr>
            <a:r>
              <a:rPr lang="en-US" sz="1400" dirty="0">
                <a:solidFill>
                  <a:srgbClr val="518BCB"/>
                </a:solidFill>
                <a:ea typeface="Calibri"/>
                <a:cs typeface="Calibri"/>
                <a:sym typeface="Calibri"/>
              </a:rPr>
              <a:t>What are the most important things you have learned today?</a:t>
            </a:r>
            <a:endParaRPr lang="en-US" sz="1400" dirty="0">
              <a:solidFill>
                <a:srgbClr val="518BCB"/>
              </a:solidFill>
            </a:endParaRPr>
          </a:p>
          <a:p>
            <a:pPr marL="0" marR="0" lvl="0" indent="0" algn="l" rtl="0">
              <a:spcBef>
                <a:spcPts val="0"/>
              </a:spcBef>
              <a:spcAft>
                <a:spcPts val="0"/>
              </a:spcAft>
              <a:buNone/>
            </a:pPr>
            <a:endParaRPr lang="en-US" sz="1400" dirty="0">
              <a:solidFill>
                <a:srgbClr val="518BCB"/>
              </a:solidFill>
              <a:ea typeface="Calibri"/>
              <a:cs typeface="Calibri"/>
              <a:sym typeface="Calibri"/>
            </a:endParaRPr>
          </a:p>
          <a:p>
            <a:pPr marL="0" marR="0" lvl="0" indent="0" algn="l" rtl="0">
              <a:spcBef>
                <a:spcPts val="0"/>
              </a:spcBef>
              <a:spcAft>
                <a:spcPts val="0"/>
              </a:spcAft>
              <a:buNone/>
            </a:pPr>
            <a:r>
              <a:rPr lang="en-US" sz="1400" dirty="0">
                <a:solidFill>
                  <a:srgbClr val="518BCB"/>
                </a:solidFill>
                <a:ea typeface="Calibri"/>
                <a:cs typeface="Calibri"/>
                <a:sym typeface="Calibri"/>
              </a:rPr>
              <a:t>Did you meet the three success criteria or do you need more time to assimilate the information?</a:t>
            </a:r>
            <a:endParaRPr lang="en-US" sz="1400" dirty="0">
              <a:solidFill>
                <a:srgbClr val="518BCB"/>
              </a:solidFill>
            </a:endParaRPr>
          </a:p>
          <a:p>
            <a:pPr marL="0" marR="0" lvl="0" indent="0" algn="l" rtl="0">
              <a:spcBef>
                <a:spcPts val="0"/>
              </a:spcBef>
              <a:spcAft>
                <a:spcPts val="0"/>
              </a:spcAft>
              <a:buNone/>
            </a:pPr>
            <a:endParaRPr lang="en-US" sz="1400" dirty="0">
              <a:solidFill>
                <a:srgbClr val="518BCB"/>
              </a:solidFill>
              <a:ea typeface="Calibri"/>
              <a:cs typeface="Calibri"/>
              <a:sym typeface="Calibri"/>
            </a:endParaRPr>
          </a:p>
          <a:p>
            <a:pPr marL="0" marR="0" lvl="0" indent="0" algn="l" rtl="0">
              <a:spcBef>
                <a:spcPts val="0"/>
              </a:spcBef>
              <a:spcAft>
                <a:spcPts val="0"/>
              </a:spcAft>
              <a:buNone/>
            </a:pPr>
            <a:r>
              <a:rPr lang="en-US" sz="1400" dirty="0">
                <a:solidFill>
                  <a:srgbClr val="518BCB"/>
                </a:solidFill>
                <a:ea typeface="Calibri"/>
                <a:cs typeface="Calibri"/>
                <a:sym typeface="Calibri"/>
              </a:rPr>
              <a:t>Success Criteria</a:t>
            </a:r>
            <a:endParaRPr lang="en-US" sz="1400" dirty="0">
              <a:solidFill>
                <a:srgbClr val="518BCB"/>
              </a:solidFill>
            </a:endParaRPr>
          </a:p>
          <a:p>
            <a:pPr marL="0" marR="0" lvl="0" indent="0" algn="l" rtl="0">
              <a:spcBef>
                <a:spcPts val="0"/>
              </a:spcBef>
              <a:spcAft>
                <a:spcPts val="0"/>
              </a:spcAft>
              <a:buNone/>
            </a:pPr>
            <a:endParaRPr lang="en-US" sz="1400" dirty="0">
              <a:solidFill>
                <a:srgbClr val="518BCB"/>
              </a:solidFill>
              <a:ea typeface="Calibri"/>
              <a:cs typeface="Calibri"/>
              <a:sym typeface="Calibri"/>
            </a:endParaRPr>
          </a:p>
          <a:p>
            <a:pPr marL="0" marR="0" lvl="0" indent="0" algn="l" rtl="0">
              <a:spcBef>
                <a:spcPts val="0"/>
              </a:spcBef>
              <a:spcAft>
                <a:spcPts val="0"/>
              </a:spcAft>
              <a:buNone/>
            </a:pPr>
            <a:r>
              <a:rPr lang="en-US" sz="1400" dirty="0">
                <a:solidFill>
                  <a:srgbClr val="518BCB"/>
                </a:solidFill>
                <a:ea typeface="Calibri"/>
                <a:cs typeface="Calibri"/>
                <a:sym typeface="Calibri"/>
              </a:rPr>
              <a:t>Workshop participants will describe how  to introduce effective responsive teaching (short cycle formative assessment) into classrooms.</a:t>
            </a:r>
            <a:br>
              <a:rPr lang="en-US" sz="1400" dirty="0">
                <a:solidFill>
                  <a:srgbClr val="518BCB"/>
                </a:solidFill>
                <a:ea typeface="Calibri"/>
                <a:cs typeface="Calibri"/>
                <a:sym typeface="Calibri"/>
              </a:rPr>
            </a:br>
            <a:br>
              <a:rPr lang="en-US" sz="1400" dirty="0">
                <a:solidFill>
                  <a:srgbClr val="518BCB"/>
                </a:solidFill>
                <a:ea typeface="Calibri"/>
                <a:cs typeface="Calibri"/>
                <a:sym typeface="Calibri"/>
              </a:rPr>
            </a:br>
            <a:r>
              <a:rPr lang="en-US" sz="1400" dirty="0">
                <a:solidFill>
                  <a:srgbClr val="518BCB"/>
                </a:solidFill>
                <a:ea typeface="Calibri"/>
                <a:cs typeface="Calibri"/>
                <a:sym typeface="Calibri"/>
              </a:rPr>
              <a:t>Workshop participants will list responsive teaching strategies that enable  teachers to meet students individual needs.</a:t>
            </a:r>
            <a:br>
              <a:rPr lang="en-US" sz="1400" dirty="0">
                <a:solidFill>
                  <a:srgbClr val="518BCB"/>
                </a:solidFill>
                <a:ea typeface="Calibri"/>
                <a:cs typeface="Calibri"/>
                <a:sym typeface="Calibri"/>
              </a:rPr>
            </a:br>
            <a:br>
              <a:rPr lang="en-US" sz="1400" dirty="0">
                <a:solidFill>
                  <a:srgbClr val="518BCB"/>
                </a:solidFill>
                <a:ea typeface="Calibri"/>
                <a:cs typeface="Calibri"/>
                <a:sym typeface="Calibri"/>
              </a:rPr>
            </a:br>
            <a:r>
              <a:rPr lang="en-US" sz="1400" dirty="0">
                <a:solidFill>
                  <a:srgbClr val="518BCB"/>
                </a:solidFill>
                <a:ea typeface="Calibri"/>
                <a:cs typeface="Calibri"/>
                <a:sym typeface="Calibri"/>
              </a:rPr>
              <a:t>Workshop participants will be able to plan responsive teaching strategies into their lessons.</a:t>
            </a:r>
            <a:endParaRPr lang="en-XK" sz="1400" dirty="0">
              <a:solidFill>
                <a:srgbClr val="518BCB"/>
              </a:solidFill>
              <a:cs typeface="Calibri" panose="020F0502020204030204" pitchFamily="34" charset="0"/>
            </a:endParaRPr>
          </a:p>
        </p:txBody>
      </p:sp>
      <p:pic>
        <p:nvPicPr>
          <p:cNvPr id="11" name="Picture 10">
            <a:extLst>
              <a:ext uri="{FF2B5EF4-FFF2-40B4-BE49-F238E27FC236}">
                <a16:creationId xmlns:a16="http://schemas.microsoft.com/office/drawing/2014/main" id="{1B929F8B-035A-F738-C547-124B6BCC8BDE}"/>
              </a:ext>
            </a:extLst>
          </p:cNvPr>
          <p:cNvPicPr>
            <a:picLocks noChangeAspect="1"/>
          </p:cNvPicPr>
          <p:nvPr/>
        </p:nvPicPr>
        <p:blipFill>
          <a:blip r:embed="rId2">
            <a:alphaModFix amt="70000"/>
          </a:blip>
          <a:stretch>
            <a:fillRect/>
          </a:stretch>
        </p:blipFill>
        <p:spPr>
          <a:xfrm>
            <a:off x="-440340" y="0"/>
            <a:ext cx="2259362" cy="5143500"/>
          </a:xfrm>
          <a:prstGeom prst="rect">
            <a:avLst/>
          </a:prstGeom>
        </p:spPr>
      </p:pic>
      <p:sp>
        <p:nvSpPr>
          <p:cNvPr id="12" name="Google Shape;373;p43">
            <a:extLst>
              <a:ext uri="{FF2B5EF4-FFF2-40B4-BE49-F238E27FC236}">
                <a16:creationId xmlns:a16="http://schemas.microsoft.com/office/drawing/2014/main" id="{E4DCA256-B714-2DA2-121E-B00521DAC831}"/>
              </a:ext>
            </a:extLst>
          </p:cNvPr>
          <p:cNvSpPr/>
          <p:nvPr/>
        </p:nvSpPr>
        <p:spPr>
          <a:xfrm rot="-5400000" flipH="1">
            <a:off x="8508502" y="-321104"/>
            <a:ext cx="2058389" cy="2104957"/>
          </a:xfrm>
          <a:prstGeom prst="blockArc">
            <a:avLst>
              <a:gd name="adj1" fmla="val 14995968"/>
              <a:gd name="adj2" fmla="val 876153"/>
              <a:gd name="adj3" fmla="val 15746"/>
            </a:avLst>
          </a:prstGeom>
          <a:solidFill>
            <a:srgbClr val="699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3334912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BBA469-4672-9A6B-6050-2AA92BCD80C3}"/>
              </a:ext>
            </a:extLst>
          </p:cNvPr>
          <p:cNvSpPr>
            <a:spLocks noGrp="1"/>
          </p:cNvSpPr>
          <p:nvPr>
            <p:ph type="title"/>
          </p:nvPr>
        </p:nvSpPr>
        <p:spPr>
          <a:xfrm>
            <a:off x="720000" y="1999050"/>
            <a:ext cx="7704000" cy="572700"/>
          </a:xfrm>
        </p:spPr>
        <p:txBody>
          <a:bodyPr/>
          <a:lstStyle/>
          <a:p>
            <a:r>
              <a:rPr lang="en-XK" sz="6600" dirty="0">
                <a:solidFill>
                  <a:schemeClr val="bg1">
                    <a:lumMod val="10000"/>
                  </a:schemeClr>
                </a:solidFill>
                <a:latin typeface="Avenir Next Heavy" panose="020B0503020202020204" pitchFamily="34" charset="0"/>
                <a:cs typeface="Calibri" panose="020F0502020204030204" pitchFamily="34" charset="0"/>
              </a:rPr>
              <a:t>Thank You!</a:t>
            </a:r>
          </a:p>
        </p:txBody>
      </p:sp>
    </p:spTree>
    <p:extLst>
      <p:ext uri="{BB962C8B-B14F-4D97-AF65-F5344CB8AC3E}">
        <p14:creationId xmlns:p14="http://schemas.microsoft.com/office/powerpoint/2010/main" val="3842443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en-US" sz="3200" dirty="0">
                <a:solidFill>
                  <a:schemeClr val="bg1">
                    <a:lumMod val="10000"/>
                  </a:schemeClr>
                </a:solidFill>
                <a:ea typeface="Calibri"/>
                <a:cs typeface="Calibri"/>
                <a:sym typeface="Calibri"/>
              </a:rPr>
              <a:t>What is formative assessment? </a:t>
            </a:r>
            <a:endParaRPr lang="en-XK" dirty="0"/>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fontAlgn="base">
              <a:spcAft>
                <a:spcPts val="800"/>
              </a:spcAft>
              <a:buNone/>
            </a:pPr>
            <a:r>
              <a:rPr lang="sq-AL" sz="1400" b="1" dirty="0">
                <a:solidFill>
                  <a:srgbClr val="518BCB"/>
                </a:solidFill>
              </a:rPr>
              <a:t>5. </a:t>
            </a:r>
            <a:r>
              <a:rPr lang="sq-AL" sz="1400" b="1" u="none" strike="noStrike" dirty="0">
                <a:solidFill>
                  <a:srgbClr val="518BCB"/>
                </a:solidFill>
              </a:rPr>
              <a:t>Activating learners as owners of their own learning. </a:t>
            </a:r>
          </a:p>
          <a:p>
            <a:pPr marL="152400" indent="0" rtl="0">
              <a:spcBef>
                <a:spcPts val="0"/>
              </a:spcBef>
              <a:spcAft>
                <a:spcPts val="0"/>
              </a:spcAft>
              <a:buNone/>
            </a:pPr>
            <a:r>
              <a:rPr lang="sq-AL" sz="1400" u="none" strike="noStrike" dirty="0">
                <a:solidFill>
                  <a:schemeClr val="bg1">
                    <a:lumMod val="10000"/>
                  </a:schemeClr>
                </a:solidFill>
              </a:rPr>
              <a:t>Teaching students to monitor and regulate their learning increases their rate of learning.</a:t>
            </a:r>
          </a:p>
          <a:p>
            <a:pPr marL="152400" indent="0" rtl="0">
              <a:spcBef>
                <a:spcPts val="0"/>
              </a:spcBef>
              <a:spcAft>
                <a:spcPts val="0"/>
              </a:spcAft>
              <a:buNone/>
            </a:pPr>
            <a:endParaRPr lang="sq-AL" sz="1400" dirty="0">
              <a:solidFill>
                <a:schemeClr val="bg1">
                  <a:lumMod val="10000"/>
                </a:schemeClr>
              </a:solidFill>
            </a:endParaRPr>
          </a:p>
          <a:p>
            <a:pPr marL="152400" indent="0" rtl="0">
              <a:spcBef>
                <a:spcPts val="0"/>
              </a:spcBef>
              <a:spcAft>
                <a:spcPts val="0"/>
              </a:spcAft>
              <a:buNone/>
            </a:pPr>
            <a:r>
              <a:rPr lang="sq-AL" sz="1400" u="none" strike="noStrike" dirty="0">
                <a:solidFill>
                  <a:schemeClr val="bg1">
                    <a:lumMod val="10000"/>
                  </a:schemeClr>
                </a:solidFill>
              </a:rPr>
              <a:t> </a:t>
            </a:r>
            <a:r>
              <a:rPr lang="sq-AL" sz="1000" b="1" u="none" strike="noStrike" dirty="0">
                <a:solidFill>
                  <a:schemeClr val="bg1">
                    <a:lumMod val="10000"/>
                  </a:schemeClr>
                </a:solidFill>
              </a:rPr>
              <a:t>William, D (2011), Embedded Formative Assessment. Solution Tree Press.</a:t>
            </a:r>
            <a:endParaRPr lang="en-XK" sz="1000" b="1" dirty="0">
              <a:solidFill>
                <a:schemeClr val="bg1">
                  <a:lumMod val="10000"/>
                </a:schemeClr>
              </a:solidFill>
            </a:endParaRPr>
          </a:p>
        </p:txBody>
      </p:sp>
    </p:spTree>
    <p:extLst>
      <p:ext uri="{BB962C8B-B14F-4D97-AF65-F5344CB8AC3E}">
        <p14:creationId xmlns:p14="http://schemas.microsoft.com/office/powerpoint/2010/main" val="2603200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FF1153E-F676-8612-29BB-3FC13CB1AB42}"/>
              </a:ext>
            </a:extLst>
          </p:cNvPr>
          <p:cNvSpPr>
            <a:spLocks noGrp="1"/>
          </p:cNvSpPr>
          <p:nvPr>
            <p:ph type="pic" idx="2"/>
          </p:nvPr>
        </p:nvSpPr>
        <p:spPr/>
      </p:sp>
      <p:sp>
        <p:nvSpPr>
          <p:cNvPr id="3" name="Title 2">
            <a:extLst>
              <a:ext uri="{FF2B5EF4-FFF2-40B4-BE49-F238E27FC236}">
                <a16:creationId xmlns:a16="http://schemas.microsoft.com/office/drawing/2014/main" id="{58DBB7BA-921B-A8FE-6520-8D61E0688992}"/>
              </a:ext>
            </a:extLst>
          </p:cNvPr>
          <p:cNvSpPr>
            <a:spLocks noGrp="1"/>
          </p:cNvSpPr>
          <p:nvPr>
            <p:ph type="title"/>
          </p:nvPr>
        </p:nvSpPr>
        <p:spPr/>
        <p:txBody>
          <a:bodyPr/>
          <a:lstStyle/>
          <a:p>
            <a:r>
              <a:rPr lang="en-GB" dirty="0">
                <a:latin typeface="Avenir Next Heavy" panose="020B0503020202020204" pitchFamily="34" charset="0"/>
              </a:rPr>
              <a:t>Types of formative assessment</a:t>
            </a:r>
            <a:endParaRPr lang="en-XK" dirty="0">
              <a:latin typeface="Avenir Next Heavy" panose="020B0503020202020204" pitchFamily="34" charset="0"/>
            </a:endParaRPr>
          </a:p>
        </p:txBody>
      </p:sp>
      <p:sp>
        <p:nvSpPr>
          <p:cNvPr id="4" name="Subtitle 3">
            <a:extLst>
              <a:ext uri="{FF2B5EF4-FFF2-40B4-BE49-F238E27FC236}">
                <a16:creationId xmlns:a16="http://schemas.microsoft.com/office/drawing/2014/main" id="{917C674A-937E-7581-FA26-38FF4F1EF0D3}"/>
              </a:ext>
            </a:extLst>
          </p:cNvPr>
          <p:cNvSpPr>
            <a:spLocks noGrp="1"/>
          </p:cNvSpPr>
          <p:nvPr>
            <p:ph type="subTitle" idx="1"/>
          </p:nvPr>
        </p:nvSpPr>
        <p:spPr/>
        <p:txBody>
          <a:bodyPr/>
          <a:lstStyle/>
          <a:p>
            <a:endParaRPr lang="en-XK"/>
          </a:p>
        </p:txBody>
      </p:sp>
    </p:spTree>
    <p:extLst>
      <p:ext uri="{BB962C8B-B14F-4D97-AF65-F5344CB8AC3E}">
        <p14:creationId xmlns:p14="http://schemas.microsoft.com/office/powerpoint/2010/main" val="101013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pPr marL="0" marR="0" lvl="0" indent="0" rtl="0">
              <a:lnSpc>
                <a:spcPct val="90000"/>
              </a:lnSpc>
              <a:spcBef>
                <a:spcPts val="0"/>
              </a:spcBef>
              <a:spcAft>
                <a:spcPts val="0"/>
              </a:spcAft>
              <a:buNone/>
            </a:pPr>
            <a:r>
              <a:rPr lang="en-US" sz="3200" dirty="0">
                <a:solidFill>
                  <a:schemeClr val="bg1">
                    <a:lumMod val="10000"/>
                  </a:schemeClr>
                </a:solidFill>
                <a:ea typeface="Calibri"/>
                <a:cs typeface="Calibri"/>
                <a:sym typeface="Calibri"/>
              </a:rPr>
              <a:t>Long-cycle formative assessment</a:t>
            </a: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rtl="0" fontAlgn="base">
              <a:spcBef>
                <a:spcPts val="0"/>
              </a:spcBef>
              <a:spcAft>
                <a:spcPts val="0"/>
              </a:spcAft>
              <a:buNone/>
            </a:pPr>
            <a:r>
              <a:rPr lang="sq-AL" sz="1400" b="1" u="none" strike="noStrike" dirty="0">
                <a:solidFill>
                  <a:srgbClr val="518BCB"/>
                </a:solidFill>
              </a:rPr>
              <a:t>Student attainment is monitored across teaching units.</a:t>
            </a:r>
          </a:p>
          <a:p>
            <a:pPr marL="152400" indent="0" rtl="0" fontAlgn="base">
              <a:spcBef>
                <a:spcPts val="0"/>
              </a:spcBef>
              <a:spcAft>
                <a:spcPts val="0"/>
              </a:spcAft>
              <a:buNone/>
            </a:pPr>
            <a:endParaRPr lang="sq-AL" sz="1400" b="1" u="none" strike="noStrike" dirty="0">
              <a:solidFill>
                <a:srgbClr val="518BCB"/>
              </a:solidFill>
            </a:endParaRPr>
          </a:p>
          <a:p>
            <a:pPr marL="152400" indent="0" rtl="0" fontAlgn="base">
              <a:spcBef>
                <a:spcPts val="0"/>
              </a:spcBef>
              <a:spcAft>
                <a:spcPts val="0"/>
              </a:spcAft>
              <a:buNone/>
            </a:pPr>
            <a:r>
              <a:rPr lang="sq-AL" sz="1400" u="none" strike="noStrike" dirty="0">
                <a:solidFill>
                  <a:schemeClr val="tx1"/>
                </a:solidFill>
              </a:rPr>
              <a:t>The cycle might be 4 weeks to 1 year.</a:t>
            </a:r>
          </a:p>
          <a:p>
            <a:pPr marL="152400" indent="0" rtl="0" fontAlgn="base">
              <a:spcBef>
                <a:spcPts val="0"/>
              </a:spcBef>
              <a:spcAft>
                <a:spcPts val="0"/>
              </a:spcAft>
              <a:buNone/>
            </a:pPr>
            <a:br>
              <a:rPr lang="sq-AL" sz="1400" u="none" strike="noStrike" dirty="0">
                <a:solidFill>
                  <a:schemeClr val="tx1"/>
                </a:solidFill>
              </a:rPr>
            </a:br>
            <a:r>
              <a:rPr lang="sq-AL" sz="1400" u="none" strike="noStrike" dirty="0">
                <a:solidFill>
                  <a:schemeClr val="tx1"/>
                </a:solidFill>
              </a:rPr>
              <a:t>Data is used to align the curriculum, monitor teaching of the curriculum and monitor student achievement over a longer period of time. </a:t>
            </a:r>
          </a:p>
          <a:p>
            <a:pPr marL="152400" indent="0" rtl="0" fontAlgn="base">
              <a:spcBef>
                <a:spcPts val="0"/>
              </a:spcBef>
              <a:spcAft>
                <a:spcPts val="0"/>
              </a:spcAft>
              <a:buNone/>
            </a:pPr>
            <a:endParaRPr lang="sq-AL" sz="1400" u="none" strike="noStrike" dirty="0">
              <a:solidFill>
                <a:schemeClr val="tx1"/>
              </a:solidFill>
            </a:endParaRPr>
          </a:p>
          <a:p>
            <a:pPr marL="152400" indent="0" rtl="0" fontAlgn="base">
              <a:spcBef>
                <a:spcPts val="0"/>
              </a:spcBef>
              <a:spcAft>
                <a:spcPts val="0"/>
              </a:spcAft>
              <a:buNone/>
            </a:pPr>
            <a:endParaRPr lang="sq-AL" sz="1400" u="none" strike="noStrike" dirty="0">
              <a:solidFill>
                <a:schemeClr val="tx1"/>
              </a:solidFill>
            </a:endParaRPr>
          </a:p>
          <a:p>
            <a:pPr marL="152400" indent="0" rtl="0" fontAlgn="base">
              <a:spcBef>
                <a:spcPts val="0"/>
              </a:spcBef>
              <a:spcAft>
                <a:spcPts val="0"/>
              </a:spcAft>
              <a:buNone/>
            </a:pPr>
            <a:r>
              <a:rPr lang="sq-AL" sz="1400" u="none" strike="noStrike" dirty="0">
                <a:solidFill>
                  <a:schemeClr val="tx1"/>
                </a:solidFill>
              </a:rPr>
              <a:t>Examples:</a:t>
            </a:r>
          </a:p>
          <a:p>
            <a:pPr fontAlgn="base"/>
            <a:r>
              <a:rPr lang="sq-AL" sz="1400" u="none" strike="noStrike" dirty="0">
                <a:solidFill>
                  <a:schemeClr val="tx1"/>
                </a:solidFill>
              </a:rPr>
              <a:t>An end of term assessment. </a:t>
            </a:r>
          </a:p>
          <a:p>
            <a:pPr fontAlgn="base"/>
            <a:r>
              <a:rPr lang="sq-AL" sz="1400" u="none" strike="noStrike" dirty="0">
                <a:solidFill>
                  <a:schemeClr val="tx1"/>
                </a:solidFill>
              </a:rPr>
              <a:t>An end of year assessment. </a:t>
            </a:r>
            <a:br>
              <a:rPr lang="sq-AL" sz="1400" dirty="0">
                <a:solidFill>
                  <a:schemeClr val="tx1"/>
                </a:solidFill>
              </a:rPr>
            </a:br>
            <a:br>
              <a:rPr lang="sq-AL" sz="1600" dirty="0">
                <a:solidFill>
                  <a:schemeClr val="tx1"/>
                </a:solidFill>
              </a:rPr>
            </a:br>
            <a:br>
              <a:rPr lang="sq-AL" sz="1000" dirty="0">
                <a:solidFill>
                  <a:schemeClr val="tx1"/>
                </a:solidFill>
              </a:rPr>
            </a:br>
            <a:r>
              <a:rPr lang="sq-AL" sz="1000" b="1" u="none" strike="noStrike" dirty="0">
                <a:solidFill>
                  <a:schemeClr val="tx1"/>
                </a:solidFill>
              </a:rPr>
              <a:t>Wiliam, D; Thompson, M; (2008) Integrating Assessment with Learning: What Will It Take to Make It Work? In: Dwyer, CA, (ed.) The Future of Assessment: Shaping Teaching and Learning. (pp. 53-82). Routledge: New York, NY, USA.</a:t>
            </a:r>
          </a:p>
        </p:txBody>
      </p:sp>
    </p:spTree>
    <p:extLst>
      <p:ext uri="{BB962C8B-B14F-4D97-AF65-F5344CB8AC3E}">
        <p14:creationId xmlns:p14="http://schemas.microsoft.com/office/powerpoint/2010/main" val="797971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pPr marL="0" marR="0" lvl="0" indent="0" rtl="0">
              <a:spcBef>
                <a:spcPts val="0"/>
              </a:spcBef>
              <a:spcAft>
                <a:spcPts val="0"/>
              </a:spcAft>
              <a:buNone/>
            </a:pPr>
            <a:r>
              <a:rPr lang="en-US" sz="3200" dirty="0">
                <a:solidFill>
                  <a:schemeClr val="bg1">
                    <a:lumMod val="10000"/>
                  </a:schemeClr>
                </a:solidFill>
                <a:ea typeface="Calibri"/>
                <a:cs typeface="Calibri"/>
                <a:sym typeface="Calibri"/>
              </a:rPr>
              <a:t>Medium-cycle formative assessment</a:t>
            </a: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rtl="0" fontAlgn="base">
              <a:spcBef>
                <a:spcPts val="0"/>
              </a:spcBef>
              <a:spcAft>
                <a:spcPts val="0"/>
              </a:spcAft>
              <a:buNone/>
            </a:pPr>
            <a:r>
              <a:rPr lang="sq-AL" sz="1400" u="none" strike="noStrike" dirty="0">
                <a:solidFill>
                  <a:schemeClr val="tx1"/>
                </a:solidFill>
              </a:rPr>
              <a:t>This takes place at the end of a phase of learning. </a:t>
            </a:r>
          </a:p>
          <a:p>
            <a:pPr marL="152400" indent="0" rtl="0" fontAlgn="base">
              <a:spcBef>
                <a:spcPts val="0"/>
              </a:spcBef>
              <a:spcAft>
                <a:spcPts val="0"/>
              </a:spcAft>
              <a:buNone/>
            </a:pPr>
            <a:br>
              <a:rPr lang="sq-AL" sz="1400" u="none" strike="noStrike" dirty="0">
                <a:solidFill>
                  <a:schemeClr val="tx1"/>
                </a:solidFill>
              </a:rPr>
            </a:br>
            <a:r>
              <a:rPr lang="sq-AL" sz="1400" u="none" strike="noStrike" dirty="0">
                <a:solidFill>
                  <a:schemeClr val="tx1"/>
                </a:solidFill>
              </a:rPr>
              <a:t>This takes place every 1 to 4 weeks.</a:t>
            </a:r>
          </a:p>
          <a:p>
            <a:pPr marL="152400" indent="0" rtl="0" fontAlgn="base">
              <a:spcBef>
                <a:spcPts val="0"/>
              </a:spcBef>
              <a:spcAft>
                <a:spcPts val="0"/>
              </a:spcAft>
              <a:buNone/>
            </a:pPr>
            <a:endParaRPr lang="sq-AL" sz="1400" u="none" strike="noStrike" dirty="0">
              <a:solidFill>
                <a:schemeClr val="tx1"/>
              </a:solidFill>
            </a:endParaRPr>
          </a:p>
          <a:p>
            <a:pPr marL="152400" indent="0" rtl="0" fontAlgn="base">
              <a:spcBef>
                <a:spcPts val="0"/>
              </a:spcBef>
              <a:spcAft>
                <a:spcPts val="0"/>
              </a:spcAft>
              <a:buNone/>
            </a:pPr>
            <a:endParaRPr lang="sq-AL" sz="1400" u="none" strike="noStrike" dirty="0">
              <a:solidFill>
                <a:schemeClr val="tx1"/>
              </a:solidFill>
            </a:endParaRPr>
          </a:p>
          <a:p>
            <a:pPr marL="152400" indent="0" rtl="0" fontAlgn="base">
              <a:spcBef>
                <a:spcPts val="0"/>
              </a:spcBef>
              <a:spcAft>
                <a:spcPts val="0"/>
              </a:spcAft>
              <a:buNone/>
            </a:pPr>
            <a:r>
              <a:rPr lang="sq-AL" sz="1400" u="none" strike="noStrike" dirty="0">
                <a:solidFill>
                  <a:schemeClr val="tx1"/>
                </a:solidFill>
              </a:rPr>
              <a:t>Examples: </a:t>
            </a:r>
          </a:p>
          <a:p>
            <a:pPr fontAlgn="base"/>
            <a:r>
              <a:rPr lang="sq-AL" sz="1400" u="none" strike="noStrike" dirty="0">
                <a:solidFill>
                  <a:schemeClr val="tx1"/>
                </a:solidFill>
              </a:rPr>
              <a:t>An assessed piece of writing which is the culmination of three weeks of work.</a:t>
            </a:r>
          </a:p>
          <a:p>
            <a:pPr fontAlgn="base"/>
            <a:r>
              <a:rPr lang="sq-AL" sz="1400" u="none" strike="noStrike" dirty="0">
                <a:solidFill>
                  <a:schemeClr val="tx1"/>
                </a:solidFill>
              </a:rPr>
              <a:t>An end of unit presentation. The assessment of a project. </a:t>
            </a:r>
          </a:p>
          <a:p>
            <a:pPr fontAlgn="base"/>
            <a:r>
              <a:rPr lang="sq-AL" sz="1400" u="none" strike="noStrike" dirty="0">
                <a:solidFill>
                  <a:schemeClr val="tx1"/>
                </a:solidFill>
              </a:rPr>
              <a:t>A maths test after two weeks of teaching about fractions.</a:t>
            </a:r>
          </a:p>
          <a:p>
            <a:pPr marL="152400" indent="0" fontAlgn="base">
              <a:buNone/>
            </a:pPr>
            <a:br>
              <a:rPr lang="sq-AL" sz="1400" b="1" u="none" strike="noStrike" dirty="0">
                <a:solidFill>
                  <a:schemeClr val="tx1"/>
                </a:solidFill>
              </a:rPr>
            </a:br>
            <a:br>
              <a:rPr lang="sq-AL" sz="1400" b="1" u="none" strike="noStrike" dirty="0">
                <a:solidFill>
                  <a:schemeClr val="tx1"/>
                </a:solidFill>
              </a:rPr>
            </a:br>
            <a:r>
              <a:rPr lang="sq-AL" sz="1000" b="1" u="none" strike="noStrike" dirty="0">
                <a:solidFill>
                  <a:schemeClr val="tx1"/>
                </a:solidFill>
              </a:rPr>
              <a:t>Wiliam, D; Thompson, M; (2008) Integrating Assessment with Learning: What Will It Take to Make It Work? In: Dwyer, CA, (ed.) The Future of Assessment: Shaping Teaching and Learning. (pp. 53-82). Routledge: New York, NY, USA.</a:t>
            </a:r>
            <a:br>
              <a:rPr lang="sq-AL" sz="1000" b="1" dirty="0">
                <a:solidFill>
                  <a:schemeClr val="tx1"/>
                </a:solidFill>
              </a:rPr>
            </a:br>
            <a:endParaRPr lang="sq-AL" sz="1000" b="1" u="none" strike="noStrike" dirty="0">
              <a:solidFill>
                <a:schemeClr val="tx1"/>
              </a:solidFill>
            </a:endParaRPr>
          </a:p>
        </p:txBody>
      </p:sp>
    </p:spTree>
    <p:extLst>
      <p:ext uri="{BB962C8B-B14F-4D97-AF65-F5344CB8AC3E}">
        <p14:creationId xmlns:p14="http://schemas.microsoft.com/office/powerpoint/2010/main" val="113973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pPr marL="0" marR="0" lvl="0" indent="0" rtl="0">
              <a:spcBef>
                <a:spcPts val="0"/>
              </a:spcBef>
              <a:spcAft>
                <a:spcPts val="0"/>
              </a:spcAft>
              <a:buNone/>
            </a:pPr>
            <a:r>
              <a:rPr lang="en-US" sz="3200" b="0" dirty="0">
                <a:solidFill>
                  <a:schemeClr val="bg1">
                    <a:lumMod val="10000"/>
                  </a:schemeClr>
                </a:solidFill>
                <a:ea typeface="Calibri"/>
                <a:cs typeface="Calibri"/>
                <a:sym typeface="Calibri"/>
              </a:rPr>
              <a:t>Short-cycle formative assessment</a:t>
            </a: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rtl="0" fontAlgn="base">
              <a:spcBef>
                <a:spcPts val="0"/>
              </a:spcBef>
              <a:spcAft>
                <a:spcPts val="0"/>
              </a:spcAft>
              <a:buNone/>
            </a:pPr>
            <a:r>
              <a:rPr lang="sq-AL" sz="1400" u="none" strike="noStrike" dirty="0">
                <a:solidFill>
                  <a:schemeClr val="tx1"/>
                </a:solidFill>
              </a:rPr>
              <a:t>Another word for short cycle formative assessment is</a:t>
            </a:r>
          </a:p>
          <a:p>
            <a:pPr marL="152400" indent="0" rtl="0" fontAlgn="base">
              <a:spcBef>
                <a:spcPts val="0"/>
              </a:spcBef>
              <a:spcAft>
                <a:spcPts val="0"/>
              </a:spcAft>
              <a:buNone/>
            </a:pPr>
            <a:r>
              <a:rPr lang="sq-AL" sz="1400" u="none" strike="noStrike" dirty="0">
                <a:solidFill>
                  <a:schemeClr val="tx1"/>
                </a:solidFill>
              </a:rPr>
              <a:t> ‘responsive teaching.’ </a:t>
            </a:r>
          </a:p>
          <a:p>
            <a:pPr marL="152400" indent="0" rtl="0" fontAlgn="base">
              <a:spcBef>
                <a:spcPts val="0"/>
              </a:spcBef>
              <a:spcAft>
                <a:spcPts val="0"/>
              </a:spcAft>
              <a:buNone/>
            </a:pPr>
            <a:br>
              <a:rPr lang="sq-AL" sz="1400" u="none" strike="noStrike" dirty="0">
                <a:solidFill>
                  <a:schemeClr val="tx1"/>
                </a:solidFill>
              </a:rPr>
            </a:br>
            <a:r>
              <a:rPr lang="sq-AL" sz="1400" u="none" strike="noStrike" dirty="0">
                <a:solidFill>
                  <a:schemeClr val="tx1"/>
                </a:solidFill>
              </a:rPr>
              <a:t>This takes place within and between lessons. The teacher responds to data gathered in the lesson and adjusts the teaching accordingly.</a:t>
            </a:r>
          </a:p>
          <a:p>
            <a:pPr marL="152400" indent="0" rtl="0" fontAlgn="base">
              <a:spcBef>
                <a:spcPts val="0"/>
              </a:spcBef>
              <a:spcAft>
                <a:spcPts val="0"/>
              </a:spcAft>
              <a:buNone/>
            </a:pPr>
            <a:endParaRPr lang="sq-AL" sz="1400" u="none" strike="noStrike" dirty="0">
              <a:solidFill>
                <a:schemeClr val="tx1"/>
              </a:solidFill>
            </a:endParaRPr>
          </a:p>
          <a:p>
            <a:pPr marL="152400" indent="0" rtl="0" fontAlgn="base">
              <a:spcBef>
                <a:spcPts val="0"/>
              </a:spcBef>
              <a:spcAft>
                <a:spcPts val="0"/>
              </a:spcAft>
              <a:buNone/>
            </a:pPr>
            <a:r>
              <a:rPr lang="sq-AL" sz="1400" u="none" strike="noStrike" dirty="0">
                <a:solidFill>
                  <a:schemeClr val="tx1"/>
                </a:solidFill>
              </a:rPr>
              <a:t>The data might lead the teacher to address misconceptions for the whole class.</a:t>
            </a:r>
          </a:p>
          <a:p>
            <a:pPr marL="152400" indent="0" rtl="0" fontAlgn="base">
              <a:spcBef>
                <a:spcPts val="0"/>
              </a:spcBef>
              <a:spcAft>
                <a:spcPts val="0"/>
              </a:spcAft>
              <a:buNone/>
            </a:pPr>
            <a:endParaRPr lang="sq-AL" sz="1400" u="none" strike="noStrike" dirty="0">
              <a:solidFill>
                <a:schemeClr val="tx1"/>
              </a:solidFill>
            </a:endParaRPr>
          </a:p>
          <a:p>
            <a:pPr marL="152400" indent="0" rtl="0" fontAlgn="base">
              <a:spcBef>
                <a:spcPts val="0"/>
              </a:spcBef>
              <a:spcAft>
                <a:spcPts val="0"/>
              </a:spcAft>
              <a:buNone/>
            </a:pPr>
            <a:r>
              <a:rPr lang="sq-AL" sz="1400" u="none" strike="noStrike" dirty="0">
                <a:solidFill>
                  <a:schemeClr val="tx1"/>
                </a:solidFill>
              </a:rPr>
              <a:t>The data might help the teacher identify students who need further support.</a:t>
            </a:r>
          </a:p>
          <a:p>
            <a:pPr marL="152400" indent="0" rtl="0" fontAlgn="base">
              <a:spcBef>
                <a:spcPts val="0"/>
              </a:spcBef>
              <a:spcAft>
                <a:spcPts val="0"/>
              </a:spcAft>
              <a:buNone/>
            </a:pPr>
            <a:endParaRPr lang="sq-AL" sz="1400" u="none" strike="noStrike" dirty="0">
              <a:solidFill>
                <a:schemeClr val="tx1"/>
              </a:solidFill>
            </a:endParaRPr>
          </a:p>
          <a:p>
            <a:pPr marL="152400" indent="0" rtl="0" fontAlgn="base">
              <a:spcBef>
                <a:spcPts val="0"/>
              </a:spcBef>
              <a:spcAft>
                <a:spcPts val="0"/>
              </a:spcAft>
              <a:buNone/>
            </a:pPr>
            <a:r>
              <a:rPr lang="sq-AL" sz="1400" u="none" strike="noStrike" dirty="0">
                <a:solidFill>
                  <a:schemeClr val="tx1"/>
                </a:solidFill>
              </a:rPr>
              <a:t>The data might inform the teacher that the lesson is too easy or too difficult for most of the class and needs to be completely changed.</a:t>
            </a:r>
            <a:br>
              <a:rPr lang="sq-AL" sz="1400" b="1" u="none" strike="noStrike" dirty="0">
                <a:solidFill>
                  <a:schemeClr val="tx1"/>
                </a:solidFill>
              </a:rPr>
            </a:br>
            <a:br>
              <a:rPr lang="sq-AL" sz="1000" b="1" u="none" strike="noStrike" dirty="0">
                <a:solidFill>
                  <a:schemeClr val="tx1"/>
                </a:solidFill>
              </a:rPr>
            </a:br>
            <a:r>
              <a:rPr lang="sq-AL" sz="1000" b="1" u="none" strike="noStrike" dirty="0">
                <a:solidFill>
                  <a:schemeClr val="tx1"/>
                </a:solidFill>
              </a:rPr>
              <a:t>Wiliam, D; Thompson, M; (2008) Integrating Assessment with Learning: What Will It Take to Make It Work? In: Dwyer, CA, (ed.) The Future of Assessment: Shaping Teaching and Learning. (pp. 53-82). Routledge: New York, NY, USA.</a:t>
            </a:r>
          </a:p>
          <a:p>
            <a:pPr marL="152400" indent="0" fontAlgn="base">
              <a:buNone/>
            </a:pPr>
            <a:endParaRPr lang="sq-AL" sz="1000" b="1" u="none" strike="noStrike" dirty="0">
              <a:solidFill>
                <a:schemeClr val="tx1"/>
              </a:solidFill>
            </a:endParaRPr>
          </a:p>
        </p:txBody>
      </p:sp>
    </p:spTree>
    <p:extLst>
      <p:ext uri="{BB962C8B-B14F-4D97-AF65-F5344CB8AC3E}">
        <p14:creationId xmlns:p14="http://schemas.microsoft.com/office/powerpoint/2010/main" val="885186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en-US" sz="3200" b="0" dirty="0">
                <a:solidFill>
                  <a:schemeClr val="bg1">
                    <a:lumMod val="10000"/>
                  </a:schemeClr>
                </a:solidFill>
                <a:ea typeface="Calibri"/>
                <a:cs typeface="Calibri"/>
                <a:sym typeface="Calibri"/>
              </a:rPr>
              <a:t>Short-cycle formative assessment</a:t>
            </a:r>
            <a:endParaRPr lang="en-XK" dirty="0"/>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rtl="0" fontAlgn="base">
              <a:spcBef>
                <a:spcPts val="0"/>
              </a:spcBef>
              <a:spcAft>
                <a:spcPts val="0"/>
              </a:spcAft>
              <a:buNone/>
            </a:pPr>
            <a:r>
              <a:rPr lang="sq-AL" sz="1400" u="none" strike="noStrike" dirty="0">
                <a:solidFill>
                  <a:schemeClr val="tx1"/>
                </a:solidFill>
              </a:rPr>
              <a:t>Examples:</a:t>
            </a:r>
          </a:p>
          <a:p>
            <a:pPr marL="152400" indent="0" rtl="0" fontAlgn="base">
              <a:spcBef>
                <a:spcPts val="0"/>
              </a:spcBef>
              <a:spcAft>
                <a:spcPts val="0"/>
              </a:spcAft>
              <a:buNone/>
            </a:pPr>
            <a:endParaRPr lang="sq-AL" sz="1400" u="none" strike="noStrike" dirty="0">
              <a:solidFill>
                <a:schemeClr val="tx1"/>
              </a:solidFill>
            </a:endParaRPr>
          </a:p>
          <a:p>
            <a:pPr marL="152400" indent="0" fontAlgn="base">
              <a:buNone/>
            </a:pPr>
            <a:r>
              <a:rPr lang="sq-AL" sz="1400" b="1" u="none" strike="noStrike" dirty="0">
                <a:solidFill>
                  <a:srgbClr val="518BCB"/>
                </a:solidFill>
              </a:rPr>
              <a:t>Hinge questioning :</a:t>
            </a:r>
          </a:p>
          <a:p>
            <a:pPr marL="152400" indent="0" fontAlgn="base">
              <a:buNone/>
            </a:pPr>
            <a:r>
              <a:rPr lang="sq-AL" sz="1400" u="none" strike="noStrike" dirty="0">
                <a:solidFill>
                  <a:schemeClr val="tx1"/>
                </a:solidFill>
              </a:rPr>
              <a:t>This is a diagnostic tool where the teacher asks a question to the whole class at the same time. The answers the class gives determines what happens next in the lesson.</a:t>
            </a:r>
          </a:p>
          <a:p>
            <a:pPr marL="152400" indent="0" rtl="0" fontAlgn="base">
              <a:spcBef>
                <a:spcPts val="0"/>
              </a:spcBef>
              <a:spcAft>
                <a:spcPts val="0"/>
              </a:spcAft>
              <a:buNone/>
            </a:pPr>
            <a:r>
              <a:rPr lang="sq-AL" sz="1400" u="none" strike="noStrike" dirty="0">
                <a:solidFill>
                  <a:schemeClr val="tx1"/>
                </a:solidFill>
              </a:rPr>
              <a:t> </a:t>
            </a:r>
          </a:p>
          <a:p>
            <a:pPr marL="152400" indent="0" fontAlgn="base">
              <a:buNone/>
            </a:pPr>
            <a:r>
              <a:rPr lang="sq-AL" sz="1400" b="1" u="none" strike="noStrike" dirty="0">
                <a:solidFill>
                  <a:srgbClr val="518BCB"/>
                </a:solidFill>
              </a:rPr>
              <a:t>Teacher observation :</a:t>
            </a:r>
          </a:p>
          <a:p>
            <a:pPr marL="152400" indent="0" rtl="0" fontAlgn="base">
              <a:spcBef>
                <a:spcPts val="0"/>
              </a:spcBef>
              <a:spcAft>
                <a:spcPts val="0"/>
              </a:spcAft>
              <a:buNone/>
            </a:pPr>
            <a:r>
              <a:rPr lang="sq-AL" sz="1400" u="none" strike="noStrike" dirty="0">
                <a:solidFill>
                  <a:schemeClr val="tx1"/>
                </a:solidFill>
              </a:rPr>
              <a:t>Teacher observation of individual, pair work and group work activities. The teacher then responds to what he/she has seen or heard and addresses misconceptions.</a:t>
            </a:r>
          </a:p>
          <a:p>
            <a:pPr marL="152400" indent="0" rtl="0" fontAlgn="base">
              <a:spcBef>
                <a:spcPts val="0"/>
              </a:spcBef>
              <a:spcAft>
                <a:spcPts val="0"/>
              </a:spcAft>
              <a:buNone/>
            </a:pPr>
            <a:endParaRPr lang="sq-AL" sz="1400" u="none" strike="noStrike" dirty="0">
              <a:solidFill>
                <a:schemeClr val="tx1"/>
              </a:solidFill>
            </a:endParaRPr>
          </a:p>
          <a:p>
            <a:pPr marL="152400" indent="0" fontAlgn="base">
              <a:buNone/>
            </a:pPr>
            <a:r>
              <a:rPr lang="sq-AL" sz="1000" b="1" u="none" strike="noStrike" dirty="0">
                <a:solidFill>
                  <a:schemeClr val="tx1"/>
                </a:solidFill>
              </a:rPr>
              <a:t>Wiliam, D; Thompson, M; (2008) Integrating Assessment with Learning: What Will It Take to Make It Work? In: Dwyer, CA, (ed.) The Future of Assessment: Shaping Teaching and Learning. (pp. 53-82). Routledge: New York, NY, USA.</a:t>
            </a:r>
          </a:p>
          <a:p>
            <a:pPr marL="152400" indent="0" fontAlgn="base">
              <a:buNone/>
            </a:pPr>
            <a:endParaRPr lang="sq-AL" sz="1000" b="1" u="none" strike="noStrike" dirty="0">
              <a:solidFill>
                <a:schemeClr val="tx1"/>
              </a:solidFill>
            </a:endParaRPr>
          </a:p>
        </p:txBody>
      </p:sp>
    </p:spTree>
    <p:extLst>
      <p:ext uri="{BB962C8B-B14F-4D97-AF65-F5344CB8AC3E}">
        <p14:creationId xmlns:p14="http://schemas.microsoft.com/office/powerpoint/2010/main" val="3743947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en-US" sz="3200" b="0" dirty="0">
                <a:solidFill>
                  <a:schemeClr val="bg1">
                    <a:lumMod val="10000"/>
                  </a:schemeClr>
                </a:solidFill>
                <a:ea typeface="Calibri"/>
                <a:cs typeface="Calibri"/>
                <a:sym typeface="Calibri"/>
              </a:rPr>
              <a:t>Short-cycle formative assessment</a:t>
            </a:r>
            <a:endParaRPr lang="en-XK" dirty="0"/>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rtl="0" fontAlgn="base">
              <a:spcBef>
                <a:spcPts val="0"/>
              </a:spcBef>
              <a:spcAft>
                <a:spcPts val="0"/>
              </a:spcAft>
              <a:buNone/>
            </a:pPr>
            <a:r>
              <a:rPr lang="sq-AL" sz="1400" u="none" strike="noStrike" dirty="0">
                <a:solidFill>
                  <a:schemeClr val="bg1">
                    <a:lumMod val="10000"/>
                  </a:schemeClr>
                </a:solidFill>
              </a:rPr>
              <a:t>Examples:</a:t>
            </a:r>
          </a:p>
          <a:p>
            <a:pPr marL="152400" indent="0" rtl="0" fontAlgn="base">
              <a:spcBef>
                <a:spcPts val="0"/>
              </a:spcBef>
              <a:spcAft>
                <a:spcPts val="0"/>
              </a:spcAft>
              <a:buNone/>
            </a:pPr>
            <a:endParaRPr lang="sq-AL" sz="1400" u="none" strike="noStrike" dirty="0">
              <a:solidFill>
                <a:schemeClr val="bg1">
                  <a:lumMod val="10000"/>
                </a:schemeClr>
              </a:solidFill>
            </a:endParaRPr>
          </a:p>
          <a:p>
            <a:pPr marL="152400" indent="0" rtl="0" fontAlgn="base">
              <a:spcBef>
                <a:spcPts val="0"/>
              </a:spcBef>
              <a:spcAft>
                <a:spcPts val="0"/>
              </a:spcAft>
              <a:buNone/>
            </a:pPr>
            <a:r>
              <a:rPr lang="sq-AL" sz="1400" b="1" u="none" strike="noStrike" dirty="0">
                <a:solidFill>
                  <a:srgbClr val="518BCB"/>
                </a:solidFill>
              </a:rPr>
              <a:t>Quizzes:</a:t>
            </a:r>
          </a:p>
          <a:p>
            <a:pPr marL="152400" indent="0" rtl="0" fontAlgn="base">
              <a:spcBef>
                <a:spcPts val="0"/>
              </a:spcBef>
              <a:spcAft>
                <a:spcPts val="0"/>
              </a:spcAft>
              <a:buNone/>
            </a:pPr>
            <a:r>
              <a:rPr lang="sq-AL" sz="1400" u="none" strike="noStrike" dirty="0">
                <a:solidFill>
                  <a:schemeClr val="bg1">
                    <a:lumMod val="10000"/>
                  </a:schemeClr>
                </a:solidFill>
              </a:rPr>
              <a:t>Quizzes can be used but they can also be used formatively  to assess student understanding of a topic and identify misconceptions which the tewacher can address.</a:t>
            </a:r>
          </a:p>
          <a:p>
            <a:pPr marL="152400" indent="0" rtl="0" fontAlgn="base">
              <a:spcBef>
                <a:spcPts val="0"/>
              </a:spcBef>
              <a:spcAft>
                <a:spcPts val="0"/>
              </a:spcAft>
              <a:buNone/>
            </a:pPr>
            <a:endParaRPr lang="sq-AL" sz="1400" u="none" strike="noStrike" dirty="0">
              <a:solidFill>
                <a:schemeClr val="bg1">
                  <a:lumMod val="10000"/>
                </a:schemeClr>
              </a:solidFill>
            </a:endParaRPr>
          </a:p>
          <a:p>
            <a:pPr marL="152400" indent="0" rtl="0" fontAlgn="base">
              <a:spcBef>
                <a:spcPts val="0"/>
              </a:spcBef>
              <a:spcAft>
                <a:spcPts val="0"/>
              </a:spcAft>
              <a:buNone/>
            </a:pPr>
            <a:r>
              <a:rPr lang="sq-AL" sz="1400" b="1" u="none" strike="noStrike" dirty="0">
                <a:solidFill>
                  <a:srgbClr val="518BCB"/>
                </a:solidFill>
              </a:rPr>
              <a:t>Individual whiteboards/ scrap paper work</a:t>
            </a:r>
          </a:p>
          <a:p>
            <a:pPr marL="152400" indent="0" rtl="0" fontAlgn="base">
              <a:spcBef>
                <a:spcPts val="0"/>
              </a:spcBef>
              <a:spcAft>
                <a:spcPts val="0"/>
              </a:spcAft>
              <a:buNone/>
            </a:pPr>
            <a:r>
              <a:rPr lang="sq-AL" sz="1400" u="none" strike="noStrike" dirty="0">
                <a:solidFill>
                  <a:schemeClr val="bg1">
                    <a:lumMod val="10000"/>
                  </a:schemeClr>
                </a:solidFill>
              </a:rPr>
              <a:t>Answering a question on individual whiteboards or scrap paper which the teacher observes in real time. The teacher asks students to answer a question on whiteboards during a lesson and then reponds to what he/she observes.</a:t>
            </a:r>
          </a:p>
          <a:p>
            <a:pPr marL="152400" indent="0" rtl="0" fontAlgn="base">
              <a:spcBef>
                <a:spcPts val="0"/>
              </a:spcBef>
              <a:spcAft>
                <a:spcPts val="0"/>
              </a:spcAft>
              <a:buNone/>
            </a:pPr>
            <a:endParaRPr lang="sq-AL" sz="1400" u="none" strike="noStrike" dirty="0">
              <a:solidFill>
                <a:schemeClr val="bg1">
                  <a:lumMod val="10000"/>
                </a:schemeClr>
              </a:solidFill>
            </a:endParaRPr>
          </a:p>
          <a:p>
            <a:pPr marL="152400" indent="0" rtl="0" fontAlgn="base">
              <a:spcBef>
                <a:spcPts val="0"/>
              </a:spcBef>
              <a:spcAft>
                <a:spcPts val="0"/>
              </a:spcAft>
              <a:buNone/>
            </a:pPr>
            <a:r>
              <a:rPr lang="sq-AL" sz="1200" b="1" u="none" strike="noStrike" dirty="0">
                <a:solidFill>
                  <a:srgbClr val="518BCB"/>
                </a:solidFill>
              </a:rPr>
              <a:t>*In all of the short-cycle formative assessment examples the teacher responds to the lesson data and adjusts the teacher accordingly.</a:t>
            </a:r>
          </a:p>
          <a:p>
            <a:pPr marL="152400" indent="0" fontAlgn="base">
              <a:buNone/>
            </a:pPr>
            <a:br>
              <a:rPr lang="sq-AL" sz="1000" b="1" u="none" strike="noStrike" dirty="0">
                <a:solidFill>
                  <a:schemeClr val="bg1">
                    <a:lumMod val="10000"/>
                  </a:schemeClr>
                </a:solidFill>
              </a:rPr>
            </a:br>
            <a:r>
              <a:rPr lang="sq-AL" sz="1000" b="1" u="none" strike="noStrike" dirty="0">
                <a:solidFill>
                  <a:schemeClr val="bg1">
                    <a:lumMod val="10000"/>
                  </a:schemeClr>
                </a:solidFill>
              </a:rPr>
              <a:t>Wiliam, D; Thompson, M; (2008) Integrating Assessment with Learning: What Will It Take to Make It Work? In: Dwyer, CA, (ed.) The Future of Assessment: Shaping Teaching and Learning. (pp. 53-82). Routledge: New York, NY, USA.</a:t>
            </a:r>
          </a:p>
          <a:p>
            <a:pPr marL="152400" indent="0" fontAlgn="base">
              <a:buNone/>
            </a:pPr>
            <a:endParaRPr lang="sq-AL" sz="1000" b="1" u="none" strike="noStrike" dirty="0">
              <a:solidFill>
                <a:schemeClr val="bg1">
                  <a:lumMod val="10000"/>
                </a:schemeClr>
              </a:solidFill>
            </a:endParaRPr>
          </a:p>
        </p:txBody>
      </p:sp>
    </p:spTree>
    <p:extLst>
      <p:ext uri="{BB962C8B-B14F-4D97-AF65-F5344CB8AC3E}">
        <p14:creationId xmlns:p14="http://schemas.microsoft.com/office/powerpoint/2010/main" val="379792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F278E5-F5A3-ED65-BF8C-730A1F4882E7}"/>
              </a:ext>
            </a:extLst>
          </p:cNvPr>
          <p:cNvSpPr>
            <a:spLocks noGrp="1"/>
          </p:cNvSpPr>
          <p:nvPr>
            <p:ph type="title"/>
          </p:nvPr>
        </p:nvSpPr>
        <p:spPr/>
        <p:txBody>
          <a:bodyPr anchor="t"/>
          <a:lstStyle/>
          <a:p>
            <a:pPr>
              <a:lnSpc>
                <a:spcPct val="90000"/>
              </a:lnSpc>
              <a:spcAft>
                <a:spcPts val="600"/>
              </a:spcAft>
            </a:pPr>
            <a:br>
              <a:rPr lang="sq-AL" sz="1400" b="0" dirty="0"/>
            </a:br>
            <a:r>
              <a:rPr lang="sq-AL" sz="1200" b="1" i="1" u="none" strike="noStrike" dirty="0"/>
              <a:t>Dylan William </a:t>
            </a:r>
            <a:br>
              <a:rPr lang="sq-AL" sz="1200" b="1" i="1" u="none" strike="noStrike" dirty="0"/>
            </a:br>
            <a:br>
              <a:rPr lang="sq-AL" sz="1200" b="1" i="1" u="none" strike="noStrike" dirty="0"/>
            </a:br>
            <a:r>
              <a:rPr lang="sq-AL" sz="1100" b="1" i="1" u="none" strike="noStrike" dirty="0">
                <a:solidFill>
                  <a:schemeClr val="bg1">
                    <a:lumMod val="10000"/>
                  </a:schemeClr>
                </a:solidFill>
              </a:rPr>
              <a:t>WWiliam, D (2007) What does research show  the benefits of formative assessment are? NCTM</a:t>
            </a:r>
            <a:br>
              <a:rPr lang="sq-AL" sz="1400" b="1" i="1" u="none" strike="noStrike" dirty="0"/>
            </a:br>
            <a:endParaRPr lang="sq-AL" sz="1400" b="1" i="1" u="none" strike="noStrike" dirty="0"/>
          </a:p>
        </p:txBody>
      </p:sp>
      <p:sp>
        <p:nvSpPr>
          <p:cNvPr id="4" name="Subtitle 3">
            <a:extLst>
              <a:ext uri="{FF2B5EF4-FFF2-40B4-BE49-F238E27FC236}">
                <a16:creationId xmlns:a16="http://schemas.microsoft.com/office/drawing/2014/main" id="{E4DCBB11-51D5-508C-ACE8-4C3F743052A3}"/>
              </a:ext>
            </a:extLst>
          </p:cNvPr>
          <p:cNvSpPr>
            <a:spLocks noGrp="1"/>
          </p:cNvSpPr>
          <p:nvPr>
            <p:ph type="subTitle" idx="1"/>
          </p:nvPr>
        </p:nvSpPr>
        <p:spPr>
          <a:xfrm>
            <a:off x="1178725" y="1470463"/>
            <a:ext cx="7470600" cy="1873800"/>
          </a:xfrm>
        </p:spPr>
        <p:txBody>
          <a:bodyPr/>
          <a:lstStyle/>
          <a:p>
            <a:pPr marL="0" marR="0" lvl="0" indent="0" algn="ctr" rtl="0">
              <a:lnSpc>
                <a:spcPct val="90000"/>
              </a:lnSpc>
              <a:spcBef>
                <a:spcPts val="0"/>
              </a:spcBef>
              <a:spcAft>
                <a:spcPts val="0"/>
              </a:spcAft>
              <a:buNone/>
            </a:pPr>
            <a:r>
              <a:rPr lang="en-US" sz="2800" b="1" i="1" u="none" strike="noStrike" dirty="0">
                <a:solidFill>
                  <a:schemeClr val="dk1"/>
                </a:solidFill>
                <a:latin typeface="Avenir Next Heavy" panose="020B0503020202020204" pitchFamily="34" charset="0"/>
                <a:ea typeface="Calibri"/>
                <a:cs typeface="Calibri"/>
                <a:sym typeface="Calibri"/>
              </a:rPr>
              <a:t>The existing research base shows that only short and medium cycle formative assessment improve student achievement. </a:t>
            </a:r>
            <a:endParaRPr lang="en-US" sz="2800" b="1" i="1" dirty="0">
              <a:solidFill>
                <a:schemeClr val="dk1"/>
              </a:solidFill>
              <a:latin typeface="Avenir Next Heavy" panose="020B0503020202020204" pitchFamily="34" charset="0"/>
              <a:ea typeface="Calibri"/>
              <a:cs typeface="Calibri"/>
              <a:sym typeface="Calibri"/>
            </a:endParaRPr>
          </a:p>
          <a:p>
            <a:endParaRPr lang="sq-AL" sz="2800" b="1" i="1" u="none" strike="noStrike" cap="none" dirty="0">
              <a:solidFill>
                <a:schemeClr val="dk1"/>
              </a:solidFill>
              <a:latin typeface="Avenir Next Heavy" panose="020B050302020202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360292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8" name="Google Shape;368;p43"/>
          <p:cNvSpPr txBox="1">
            <a:spLocks noGrp="1"/>
          </p:cNvSpPr>
          <p:nvPr>
            <p:ph type="subTitle" idx="1"/>
          </p:nvPr>
        </p:nvSpPr>
        <p:spPr>
          <a:xfrm>
            <a:off x="746151" y="2264674"/>
            <a:ext cx="6932275" cy="86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dirty="0">
                <a:solidFill>
                  <a:schemeClr val="dk1"/>
                </a:solidFill>
                <a:latin typeface="Avenir Light" panose="020B0402020203020204" pitchFamily="34" charset="77"/>
                <a:ea typeface="Calibri"/>
                <a:cs typeface="Calibri"/>
                <a:sym typeface="Calibri"/>
              </a:rPr>
              <a:t>Workshop participants will describe how  to introduce effective </a:t>
            </a:r>
            <a:r>
              <a:rPr lang="en-US" sz="1400" dirty="0">
                <a:latin typeface="Avenir Light" panose="020B0402020203020204" pitchFamily="34" charset="77"/>
                <a:ea typeface="Calibri"/>
                <a:cs typeface="Calibri"/>
                <a:sym typeface="Calibri"/>
              </a:rPr>
              <a:t>responsive teaching (short-cycle formative assessment)</a:t>
            </a:r>
            <a:r>
              <a:rPr lang="en-US" sz="1400" dirty="0">
                <a:solidFill>
                  <a:schemeClr val="dk1"/>
                </a:solidFill>
                <a:latin typeface="Avenir Light" panose="020B0402020203020204" pitchFamily="34" charset="77"/>
                <a:ea typeface="Calibri"/>
                <a:cs typeface="Calibri"/>
                <a:sym typeface="Calibri"/>
              </a:rPr>
              <a:t> into classrooms.</a:t>
            </a:r>
            <a:br>
              <a:rPr lang="en-US" sz="1400" dirty="0">
                <a:solidFill>
                  <a:schemeClr val="dk1"/>
                </a:solidFill>
                <a:latin typeface="Avenir Light" panose="020B0402020203020204" pitchFamily="34" charset="77"/>
                <a:ea typeface="Calibri"/>
                <a:cs typeface="Calibri"/>
                <a:sym typeface="Calibri"/>
              </a:rPr>
            </a:br>
            <a:br>
              <a:rPr lang="en-US" sz="1400" dirty="0">
                <a:solidFill>
                  <a:schemeClr val="dk1"/>
                </a:solidFill>
                <a:latin typeface="Avenir Light" panose="020B0402020203020204" pitchFamily="34" charset="77"/>
                <a:ea typeface="Calibri"/>
                <a:cs typeface="Calibri"/>
                <a:sym typeface="Calibri"/>
              </a:rPr>
            </a:br>
            <a:r>
              <a:rPr lang="en-US" sz="1400" dirty="0">
                <a:solidFill>
                  <a:schemeClr val="dk1"/>
                </a:solidFill>
                <a:latin typeface="Avenir Light" panose="020B0402020203020204" pitchFamily="34" charset="77"/>
                <a:ea typeface="Calibri"/>
                <a:cs typeface="Calibri"/>
                <a:sym typeface="Calibri"/>
              </a:rPr>
              <a:t>Workshop participants will list responsive teaching strategies that </a:t>
            </a:r>
            <a:r>
              <a:rPr lang="en-US" sz="1400" dirty="0">
                <a:latin typeface="Avenir Light" panose="020B0402020203020204" pitchFamily="34" charset="77"/>
                <a:ea typeface="Calibri"/>
                <a:cs typeface="Calibri"/>
                <a:sym typeface="Calibri"/>
              </a:rPr>
              <a:t>enable teachers to meet students individual needs</a:t>
            </a:r>
            <a:r>
              <a:rPr lang="en-US" sz="1400" dirty="0">
                <a:solidFill>
                  <a:schemeClr val="dk1"/>
                </a:solidFill>
                <a:latin typeface="Avenir Light" panose="020B0402020203020204" pitchFamily="34" charset="77"/>
                <a:ea typeface="Calibri"/>
                <a:cs typeface="Calibri"/>
                <a:sym typeface="Calibri"/>
              </a:rPr>
              <a:t>.</a:t>
            </a:r>
            <a:br>
              <a:rPr lang="en-US" sz="1400" dirty="0">
                <a:solidFill>
                  <a:schemeClr val="dk1"/>
                </a:solidFill>
                <a:latin typeface="Avenir Light" panose="020B0402020203020204" pitchFamily="34" charset="77"/>
                <a:ea typeface="Calibri"/>
                <a:cs typeface="Calibri"/>
                <a:sym typeface="Calibri"/>
              </a:rPr>
            </a:br>
            <a:br>
              <a:rPr lang="en-US" sz="1400" dirty="0">
                <a:solidFill>
                  <a:schemeClr val="dk1"/>
                </a:solidFill>
                <a:latin typeface="Avenir Light" panose="020B0402020203020204" pitchFamily="34" charset="77"/>
                <a:ea typeface="Calibri"/>
                <a:cs typeface="Calibri"/>
                <a:sym typeface="Calibri"/>
              </a:rPr>
            </a:br>
            <a:r>
              <a:rPr lang="en-US" sz="1400" dirty="0">
                <a:solidFill>
                  <a:schemeClr val="dk1"/>
                </a:solidFill>
                <a:latin typeface="Avenir Light" panose="020B0402020203020204" pitchFamily="34" charset="77"/>
                <a:ea typeface="Calibri"/>
                <a:cs typeface="Calibri"/>
                <a:sym typeface="Calibri"/>
              </a:rPr>
              <a:t>Workshop participants will be able to </a:t>
            </a:r>
            <a:r>
              <a:rPr lang="en-US" sz="1400" dirty="0">
                <a:latin typeface="Avenir Light" panose="020B0402020203020204" pitchFamily="34" charset="77"/>
                <a:ea typeface="Calibri"/>
                <a:cs typeface="Calibri"/>
                <a:sym typeface="Calibri"/>
              </a:rPr>
              <a:t>plan responsive teaching strategies into their lessons.</a:t>
            </a:r>
            <a:endParaRPr dirty="0">
              <a:solidFill>
                <a:srgbClr val="8393AE"/>
              </a:solidFill>
              <a:latin typeface="Avenir Light" panose="020B0402020203020204" pitchFamily="34" charset="77"/>
            </a:endParaRPr>
          </a:p>
        </p:txBody>
      </p:sp>
      <p:sp>
        <p:nvSpPr>
          <p:cNvPr id="369" name="Google Shape;369;p43"/>
          <p:cNvSpPr txBox="1">
            <a:spLocks noGrp="1"/>
          </p:cNvSpPr>
          <p:nvPr>
            <p:ph type="subTitle" idx="3"/>
          </p:nvPr>
        </p:nvSpPr>
        <p:spPr>
          <a:xfrm>
            <a:off x="746151" y="929898"/>
            <a:ext cx="6449127" cy="86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dirty="0">
                <a:solidFill>
                  <a:schemeClr val="dk1"/>
                </a:solidFill>
                <a:latin typeface="Avenir Light" panose="020B0402020203020204" pitchFamily="34" charset="77"/>
                <a:ea typeface="Calibri"/>
                <a:cs typeface="Calibri"/>
                <a:sym typeface="Calibri"/>
              </a:rPr>
              <a:t>Understand how to implement  responsive teaching (short</a:t>
            </a:r>
            <a:r>
              <a:rPr lang="en-US" sz="1400" dirty="0">
                <a:latin typeface="Avenir Light" panose="020B0402020203020204" pitchFamily="34" charset="77"/>
                <a:ea typeface="Calibri"/>
                <a:cs typeface="Calibri"/>
                <a:sym typeface="Calibri"/>
              </a:rPr>
              <a:t>-</a:t>
            </a:r>
            <a:r>
              <a:rPr lang="en-US" sz="1400" dirty="0">
                <a:solidFill>
                  <a:schemeClr val="dk1"/>
                </a:solidFill>
                <a:latin typeface="Avenir Light" panose="020B0402020203020204" pitchFamily="34" charset="77"/>
                <a:ea typeface="Calibri"/>
                <a:cs typeface="Calibri"/>
                <a:sym typeface="Calibri"/>
              </a:rPr>
              <a:t>cycle formative assessment) learning in schools.</a:t>
            </a:r>
            <a:endParaRPr lang="en-GB" dirty="0">
              <a:solidFill>
                <a:srgbClr val="8393AE"/>
              </a:solidFill>
              <a:latin typeface="Avenir Light" panose="020B0402020203020204" pitchFamily="34" charset="77"/>
              <a:cs typeface="Calibri" panose="020F0502020204030204" pitchFamily="34" charset="0"/>
            </a:endParaRPr>
          </a:p>
        </p:txBody>
      </p:sp>
      <p:sp>
        <p:nvSpPr>
          <p:cNvPr id="370" name="Google Shape;370;p43"/>
          <p:cNvSpPr txBox="1">
            <a:spLocks noGrp="1"/>
          </p:cNvSpPr>
          <p:nvPr>
            <p:ph type="subTitle" idx="4"/>
          </p:nvPr>
        </p:nvSpPr>
        <p:spPr>
          <a:xfrm>
            <a:off x="746152" y="1795098"/>
            <a:ext cx="4686886" cy="469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000" dirty="0">
                <a:solidFill>
                  <a:schemeClr val="dk1"/>
                </a:solidFill>
                <a:latin typeface="Avenir Black" panose="02000503020000020003" pitchFamily="2" charset="0"/>
                <a:ea typeface="Calibri"/>
                <a:cs typeface="Calibri"/>
                <a:sym typeface="Calibri"/>
              </a:rPr>
              <a:t>Workshop Success criteria:</a:t>
            </a:r>
            <a:endParaRPr dirty="0">
              <a:latin typeface="Avenir Black" panose="02000503020000020003" pitchFamily="2" charset="0"/>
              <a:cs typeface="Calibri" panose="020F0502020204030204" pitchFamily="34" charset="0"/>
            </a:endParaRPr>
          </a:p>
        </p:txBody>
      </p:sp>
      <p:sp>
        <p:nvSpPr>
          <p:cNvPr id="371" name="Google Shape;371;p43"/>
          <p:cNvSpPr txBox="1">
            <a:spLocks noGrp="1"/>
          </p:cNvSpPr>
          <p:nvPr>
            <p:ph type="subTitle" idx="5"/>
          </p:nvPr>
        </p:nvSpPr>
        <p:spPr>
          <a:xfrm>
            <a:off x="746151" y="564549"/>
            <a:ext cx="4686887" cy="469200"/>
          </a:xfrm>
          <a:prstGeom prst="rect">
            <a:avLst/>
          </a:prstGeom>
        </p:spPr>
        <p:txBody>
          <a:bodyPr spcFirstLastPara="1" wrap="square" lIns="91425" tIns="91425" rIns="91425" bIns="91425" anchor="b" anchorCtr="0">
            <a:noAutofit/>
          </a:bodyPr>
          <a:lstStyle/>
          <a:p>
            <a:pPr marL="0" indent="0"/>
            <a:r>
              <a:rPr lang="en-US" sz="2000" dirty="0">
                <a:solidFill>
                  <a:schemeClr val="dk1"/>
                </a:solidFill>
                <a:latin typeface="Avenir Black" panose="02000503020000020003" pitchFamily="2" charset="0"/>
                <a:ea typeface="Calibri"/>
                <a:cs typeface="Calibri"/>
                <a:sym typeface="Calibri"/>
              </a:rPr>
              <a:t>Workshop Learning objective:</a:t>
            </a:r>
            <a:endParaRPr lang="en-GB" dirty="0">
              <a:latin typeface="Avenir Black" panose="02000503020000020003" pitchFamily="2" charset="0"/>
              <a:cs typeface="Calibri" panose="020F0502020204030204" pitchFamily="34" charset="0"/>
            </a:endParaRPr>
          </a:p>
        </p:txBody>
      </p:sp>
      <p:sp>
        <p:nvSpPr>
          <p:cNvPr id="373" name="Google Shape;373;p43"/>
          <p:cNvSpPr/>
          <p:nvPr/>
        </p:nvSpPr>
        <p:spPr>
          <a:xfrm rot="-5400000" flipH="1">
            <a:off x="7652275" y="3058754"/>
            <a:ext cx="1943700" cy="1943700"/>
          </a:xfrm>
          <a:prstGeom prst="blockArc">
            <a:avLst>
              <a:gd name="adj1" fmla="val 10800000"/>
              <a:gd name="adj2" fmla="val 5383843"/>
              <a:gd name="adj3" fmla="val 10700"/>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EA18F-AA8F-8BD5-7984-B87387112CF7}"/>
              </a:ext>
            </a:extLst>
          </p:cNvPr>
          <p:cNvSpPr>
            <a:spLocks noGrp="1"/>
          </p:cNvSpPr>
          <p:nvPr>
            <p:ph type="title"/>
          </p:nvPr>
        </p:nvSpPr>
        <p:spPr>
          <a:xfrm>
            <a:off x="720000" y="460015"/>
            <a:ext cx="7703900" cy="572700"/>
          </a:xfrm>
        </p:spPr>
        <p:txBody>
          <a:bodyPr/>
          <a:lstStyle/>
          <a:p>
            <a:r>
              <a:rPr lang="en-GB" dirty="0">
                <a:solidFill>
                  <a:schemeClr val="bg1"/>
                </a:solidFill>
              </a:rPr>
              <a:t>Formative assessment discussion</a:t>
            </a:r>
            <a:br>
              <a:rPr lang="en-GB" dirty="0">
                <a:solidFill>
                  <a:schemeClr val="bg1"/>
                </a:solidFill>
              </a:rPr>
            </a:br>
            <a:r>
              <a:rPr lang="en-GB" sz="2000" dirty="0" err="1">
                <a:solidFill>
                  <a:schemeClr val="bg1"/>
                </a:solidFill>
              </a:rPr>
              <a:t>Pairwork</a:t>
            </a:r>
            <a:r>
              <a:rPr lang="en-GB" sz="2000" dirty="0">
                <a:solidFill>
                  <a:schemeClr val="bg1"/>
                </a:solidFill>
              </a:rPr>
              <a:t> discussion</a:t>
            </a:r>
            <a:endParaRPr lang="en-XK" dirty="0">
              <a:solidFill>
                <a:schemeClr val="bg1"/>
              </a:solidFill>
            </a:endParaRPr>
          </a:p>
        </p:txBody>
      </p:sp>
      <p:sp>
        <p:nvSpPr>
          <p:cNvPr id="3" name="Text Placeholder 2">
            <a:extLst>
              <a:ext uri="{FF2B5EF4-FFF2-40B4-BE49-F238E27FC236}">
                <a16:creationId xmlns:a16="http://schemas.microsoft.com/office/drawing/2014/main" id="{DD23E657-DA16-D00C-3558-2529234A0FED}"/>
              </a:ext>
            </a:extLst>
          </p:cNvPr>
          <p:cNvSpPr>
            <a:spLocks noGrp="1"/>
          </p:cNvSpPr>
          <p:nvPr>
            <p:ph type="body" idx="1"/>
          </p:nvPr>
        </p:nvSpPr>
        <p:spPr/>
        <p:txBody>
          <a:bodyPr/>
          <a:lstStyle/>
          <a:p>
            <a:pPr marL="0" marR="0" lvl="0" indent="0" algn="l" rtl="0">
              <a:spcBef>
                <a:spcPts val="0"/>
              </a:spcBef>
              <a:spcAft>
                <a:spcPts val="0"/>
              </a:spcAft>
              <a:buNone/>
            </a:pPr>
            <a:endParaRPr lang="en-US" sz="1400" dirty="0">
              <a:solidFill>
                <a:schemeClr val="bg1"/>
              </a:solidFill>
              <a:ea typeface="Calibri"/>
              <a:cs typeface="Calibri"/>
              <a:sym typeface="Calibri"/>
            </a:endParaRPr>
          </a:p>
          <a:p>
            <a:pPr marL="0" marR="0" lvl="0" indent="0" algn="l" rtl="0">
              <a:spcBef>
                <a:spcPts val="0"/>
              </a:spcBef>
              <a:spcAft>
                <a:spcPts val="0"/>
              </a:spcAft>
              <a:buNone/>
            </a:pPr>
            <a:r>
              <a:rPr lang="en-US" sz="1400" dirty="0">
                <a:solidFill>
                  <a:schemeClr val="bg1"/>
                </a:solidFill>
                <a:ea typeface="Calibri"/>
                <a:cs typeface="Calibri"/>
                <a:sym typeface="Calibri"/>
              </a:rPr>
              <a:t>Work with a partner.</a:t>
            </a:r>
            <a:endParaRPr lang="en-US" sz="1400" dirty="0">
              <a:solidFill>
                <a:schemeClr val="bg1"/>
              </a:solidFill>
            </a:endParaRPr>
          </a:p>
          <a:p>
            <a:pPr marL="0" marR="0" lvl="0" indent="0" algn="l" rtl="0">
              <a:spcBef>
                <a:spcPts val="0"/>
              </a:spcBef>
              <a:spcAft>
                <a:spcPts val="0"/>
              </a:spcAft>
              <a:buNone/>
            </a:pPr>
            <a:endParaRPr lang="en-US" sz="1400" dirty="0">
              <a:solidFill>
                <a:schemeClr val="bg1"/>
              </a:solidFill>
              <a:ea typeface="Calibri"/>
              <a:cs typeface="Calibri"/>
              <a:sym typeface="Calibri"/>
            </a:endParaRPr>
          </a:p>
          <a:p>
            <a:pPr marL="0" marR="0" lvl="0" indent="0" algn="l" rtl="0">
              <a:spcBef>
                <a:spcPts val="0"/>
              </a:spcBef>
              <a:spcAft>
                <a:spcPts val="0"/>
              </a:spcAft>
              <a:buNone/>
            </a:pPr>
            <a:r>
              <a:rPr lang="en-US" sz="1400" dirty="0">
                <a:solidFill>
                  <a:schemeClr val="bg1"/>
                </a:solidFill>
                <a:ea typeface="Calibri"/>
                <a:cs typeface="Calibri"/>
                <a:sym typeface="Calibri"/>
              </a:rPr>
              <a:t>List all the different formative assessment strategies you use.</a:t>
            </a:r>
            <a:endParaRPr lang="en-US" sz="1400" dirty="0">
              <a:solidFill>
                <a:schemeClr val="bg1"/>
              </a:solidFill>
            </a:endParaRPr>
          </a:p>
          <a:p>
            <a:pPr marL="0" marR="0" lvl="0" indent="0" algn="l" rtl="0">
              <a:spcBef>
                <a:spcPts val="0"/>
              </a:spcBef>
              <a:spcAft>
                <a:spcPts val="0"/>
              </a:spcAft>
              <a:buNone/>
            </a:pPr>
            <a:endParaRPr lang="en-US" sz="1400" dirty="0">
              <a:solidFill>
                <a:schemeClr val="bg1"/>
              </a:solidFill>
              <a:ea typeface="Calibri"/>
              <a:cs typeface="Calibri"/>
              <a:sym typeface="Calibri"/>
            </a:endParaRPr>
          </a:p>
          <a:p>
            <a:pPr marL="0" marR="0" lvl="0" indent="0" algn="l" rtl="0">
              <a:spcBef>
                <a:spcPts val="0"/>
              </a:spcBef>
              <a:spcAft>
                <a:spcPts val="0"/>
              </a:spcAft>
              <a:buNone/>
            </a:pPr>
            <a:r>
              <a:rPr lang="en-US" sz="1400" dirty="0" err="1">
                <a:solidFill>
                  <a:schemeClr val="bg1"/>
                </a:solidFill>
                <a:ea typeface="Calibri"/>
                <a:cs typeface="Calibri"/>
                <a:sym typeface="Calibri"/>
              </a:rPr>
              <a:t>Categorise</a:t>
            </a:r>
            <a:r>
              <a:rPr lang="en-US" sz="1400" dirty="0">
                <a:solidFill>
                  <a:schemeClr val="bg1"/>
                </a:solidFill>
                <a:ea typeface="Calibri"/>
                <a:cs typeface="Calibri"/>
                <a:sym typeface="Calibri"/>
              </a:rPr>
              <a:t> them as long cycle, medium cycle and short cycle formative assessment.</a:t>
            </a:r>
            <a:endParaRPr lang="en-US" sz="1400" dirty="0">
              <a:solidFill>
                <a:schemeClr val="bg1"/>
              </a:solidFill>
            </a:endParaRPr>
          </a:p>
          <a:p>
            <a:pPr marL="0" marR="0" lvl="0" indent="0" algn="l" rtl="0">
              <a:spcBef>
                <a:spcPts val="0"/>
              </a:spcBef>
              <a:spcAft>
                <a:spcPts val="0"/>
              </a:spcAft>
              <a:buNone/>
            </a:pPr>
            <a:endParaRPr lang="en-US" sz="1400" dirty="0">
              <a:solidFill>
                <a:schemeClr val="bg1"/>
              </a:solidFill>
              <a:ea typeface="Calibri"/>
              <a:cs typeface="Calibri"/>
              <a:sym typeface="Calibri"/>
            </a:endParaRPr>
          </a:p>
          <a:p>
            <a:pPr marL="0" marR="0" lvl="0" indent="0" algn="l" rtl="0">
              <a:spcBef>
                <a:spcPts val="0"/>
              </a:spcBef>
              <a:spcAft>
                <a:spcPts val="0"/>
              </a:spcAft>
              <a:buNone/>
            </a:pPr>
            <a:r>
              <a:rPr lang="en-US" sz="1400" dirty="0">
                <a:solidFill>
                  <a:schemeClr val="bg1"/>
                </a:solidFill>
                <a:ea typeface="Calibri"/>
                <a:cs typeface="Calibri"/>
                <a:sym typeface="Calibri"/>
              </a:rPr>
              <a:t>Discuss these questions</a:t>
            </a:r>
            <a:endParaRPr lang="en-US" sz="1400" dirty="0">
              <a:solidFill>
                <a:schemeClr val="bg1"/>
              </a:solidFill>
            </a:endParaRPr>
          </a:p>
          <a:p>
            <a:pPr marL="0" marR="0" lvl="0" indent="0" algn="l" rtl="0">
              <a:spcBef>
                <a:spcPts val="0"/>
              </a:spcBef>
              <a:spcAft>
                <a:spcPts val="0"/>
              </a:spcAft>
              <a:buNone/>
            </a:pPr>
            <a:endParaRPr lang="en-US" sz="1400" dirty="0">
              <a:solidFill>
                <a:schemeClr val="bg1"/>
              </a:solidFill>
              <a:ea typeface="Calibri"/>
              <a:cs typeface="Calibri"/>
              <a:sym typeface="Calibri"/>
            </a:endParaRPr>
          </a:p>
          <a:p>
            <a:pPr marL="0" marR="0" lvl="0" indent="0" algn="l" rtl="0">
              <a:spcBef>
                <a:spcPts val="0"/>
              </a:spcBef>
              <a:spcAft>
                <a:spcPts val="0"/>
              </a:spcAft>
              <a:buNone/>
            </a:pPr>
            <a:r>
              <a:rPr lang="en-US" sz="1400" dirty="0">
                <a:solidFill>
                  <a:schemeClr val="bg1"/>
                </a:solidFill>
                <a:ea typeface="Calibri"/>
                <a:cs typeface="Calibri"/>
                <a:sym typeface="Calibri"/>
              </a:rPr>
              <a:t>Why don‘t some teachers use responsive teaching methods more often?</a:t>
            </a:r>
            <a:endParaRPr lang="en-XK" sz="1400" dirty="0">
              <a:solidFill>
                <a:schemeClr val="bg1"/>
              </a:solidFill>
            </a:endParaRPr>
          </a:p>
        </p:txBody>
      </p:sp>
      <p:sp>
        <p:nvSpPr>
          <p:cNvPr id="4" name="Google Shape;373;p43">
            <a:extLst>
              <a:ext uri="{FF2B5EF4-FFF2-40B4-BE49-F238E27FC236}">
                <a16:creationId xmlns:a16="http://schemas.microsoft.com/office/drawing/2014/main" id="{292FA14B-975B-A776-DA58-7EA362968F98}"/>
              </a:ext>
            </a:extLst>
          </p:cNvPr>
          <p:cNvSpPr/>
          <p:nvPr/>
        </p:nvSpPr>
        <p:spPr>
          <a:xfrm rot="-5400000" flipH="1">
            <a:off x="7652275" y="3058754"/>
            <a:ext cx="1943700" cy="1943700"/>
          </a:xfrm>
          <a:prstGeom prst="blockArc">
            <a:avLst>
              <a:gd name="adj1" fmla="val 10800000"/>
              <a:gd name="adj2" fmla="val 5383843"/>
              <a:gd name="adj3" fmla="val 10700"/>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ectangle 5">
            <a:extLst>
              <a:ext uri="{FF2B5EF4-FFF2-40B4-BE49-F238E27FC236}">
                <a16:creationId xmlns:a16="http://schemas.microsoft.com/office/drawing/2014/main" id="{A1D993A5-596A-3DE2-C013-EDD4F2E3168B}"/>
              </a:ext>
            </a:extLst>
          </p:cNvPr>
          <p:cNvSpPr/>
          <p:nvPr/>
        </p:nvSpPr>
        <p:spPr>
          <a:xfrm>
            <a:off x="-17130" y="-104948"/>
            <a:ext cx="806840" cy="535339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XK"/>
          </a:p>
        </p:txBody>
      </p:sp>
    </p:spTree>
    <p:extLst>
      <p:ext uri="{BB962C8B-B14F-4D97-AF65-F5344CB8AC3E}">
        <p14:creationId xmlns:p14="http://schemas.microsoft.com/office/powerpoint/2010/main" val="2558267514"/>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D616423-BF3F-6BD7-E8CC-BFE8CD5CDECB}"/>
              </a:ext>
            </a:extLst>
          </p:cNvPr>
          <p:cNvSpPr>
            <a:spLocks noGrp="1"/>
          </p:cNvSpPr>
          <p:nvPr>
            <p:ph type="pic" idx="2"/>
          </p:nvPr>
        </p:nvSpPr>
        <p:spPr/>
      </p:sp>
      <p:sp>
        <p:nvSpPr>
          <p:cNvPr id="3" name="Title 2">
            <a:extLst>
              <a:ext uri="{FF2B5EF4-FFF2-40B4-BE49-F238E27FC236}">
                <a16:creationId xmlns:a16="http://schemas.microsoft.com/office/drawing/2014/main" id="{590EE290-19B7-F964-795A-CE3C90502093}"/>
              </a:ext>
            </a:extLst>
          </p:cNvPr>
          <p:cNvSpPr>
            <a:spLocks noGrp="1"/>
          </p:cNvSpPr>
          <p:nvPr>
            <p:ph type="title"/>
          </p:nvPr>
        </p:nvSpPr>
        <p:spPr>
          <a:xfrm>
            <a:off x="713224" y="2115050"/>
            <a:ext cx="5156634" cy="1491300"/>
          </a:xfrm>
        </p:spPr>
        <p:txBody>
          <a:bodyPr/>
          <a:lstStyle/>
          <a:p>
            <a:pPr marL="0" marR="0" lvl="0" indent="0" algn="l" rtl="0">
              <a:lnSpc>
                <a:spcPct val="90000"/>
              </a:lnSpc>
              <a:spcBef>
                <a:spcPts val="0"/>
              </a:spcBef>
              <a:spcAft>
                <a:spcPts val="0"/>
              </a:spcAft>
              <a:buNone/>
            </a:pPr>
            <a:r>
              <a:rPr lang="en-US" sz="4000" dirty="0">
                <a:solidFill>
                  <a:schemeClr val="lt1"/>
                </a:solidFill>
                <a:ea typeface="Calibri"/>
                <a:cs typeface="Calibri"/>
                <a:sym typeface="Calibri"/>
              </a:rPr>
              <a:t>In-lesson responsive teaching activities</a:t>
            </a:r>
          </a:p>
        </p:txBody>
      </p:sp>
      <p:sp>
        <p:nvSpPr>
          <p:cNvPr id="4" name="Subtitle 3">
            <a:extLst>
              <a:ext uri="{FF2B5EF4-FFF2-40B4-BE49-F238E27FC236}">
                <a16:creationId xmlns:a16="http://schemas.microsoft.com/office/drawing/2014/main" id="{7ACEBF68-0DB7-97D8-7660-D7F0D032C374}"/>
              </a:ext>
            </a:extLst>
          </p:cNvPr>
          <p:cNvSpPr>
            <a:spLocks noGrp="1"/>
          </p:cNvSpPr>
          <p:nvPr>
            <p:ph type="subTitle" idx="1"/>
          </p:nvPr>
        </p:nvSpPr>
        <p:spPr/>
        <p:txBody>
          <a:bodyPr/>
          <a:lstStyle/>
          <a:p>
            <a:endParaRPr lang="en-XK"/>
          </a:p>
        </p:txBody>
      </p:sp>
    </p:spTree>
    <p:extLst>
      <p:ext uri="{BB962C8B-B14F-4D97-AF65-F5344CB8AC3E}">
        <p14:creationId xmlns:p14="http://schemas.microsoft.com/office/powerpoint/2010/main" val="683671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en-US" sz="2400" dirty="0">
                <a:solidFill>
                  <a:schemeClr val="bg1">
                    <a:lumMod val="10000"/>
                  </a:schemeClr>
                </a:solidFill>
              </a:rPr>
              <a:t>In-lesson short-cycle formative assessment</a:t>
            </a:r>
            <a:endParaRPr lang="en-XK" sz="2400" dirty="0"/>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nSpc>
                <a:spcPct val="90000"/>
              </a:lnSpc>
              <a:spcAft>
                <a:spcPts val="800"/>
              </a:spcAft>
              <a:buNone/>
            </a:pPr>
            <a:r>
              <a:rPr lang="sq-AL" sz="1400" b="1" dirty="0">
                <a:solidFill>
                  <a:srgbClr val="518BCB"/>
                </a:solidFill>
              </a:rPr>
              <a:t>Quizzes:</a:t>
            </a:r>
          </a:p>
          <a:p>
            <a:pPr marL="152400" indent="0">
              <a:lnSpc>
                <a:spcPct val="90000"/>
              </a:lnSpc>
              <a:spcAft>
                <a:spcPts val="800"/>
              </a:spcAft>
              <a:buNone/>
            </a:pPr>
            <a:endParaRPr lang="sq-AL" sz="1400" b="1" dirty="0">
              <a:solidFill>
                <a:srgbClr val="518BCB"/>
              </a:solidFill>
            </a:endParaRPr>
          </a:p>
          <a:p>
            <a:pPr marL="152400" indent="0">
              <a:lnSpc>
                <a:spcPct val="90000"/>
              </a:lnSpc>
              <a:spcAft>
                <a:spcPts val="800"/>
              </a:spcAft>
              <a:buNone/>
            </a:pPr>
            <a:r>
              <a:rPr lang="en-US" sz="1400" dirty="0">
                <a:solidFill>
                  <a:schemeClr val="bg1">
                    <a:lumMod val="10000"/>
                  </a:schemeClr>
                </a:solidFill>
                <a:ea typeface="Calibri"/>
                <a:cs typeface="Calibri"/>
                <a:sym typeface="Calibri"/>
              </a:rPr>
              <a:t>Quizzes can be used as low stakes summative assessments but they can also be used at the start of a lesson to pre check student understanding of a concept. </a:t>
            </a:r>
            <a:endParaRPr lang="en-US" sz="1400" dirty="0">
              <a:solidFill>
                <a:schemeClr val="bg1">
                  <a:lumMod val="10000"/>
                </a:schemeClr>
              </a:solidFill>
              <a:ea typeface="Calibri"/>
            </a:endParaRPr>
          </a:p>
          <a:p>
            <a:pPr marL="152400" indent="0">
              <a:lnSpc>
                <a:spcPct val="90000"/>
              </a:lnSpc>
              <a:spcAft>
                <a:spcPts val="800"/>
              </a:spcAft>
              <a:buNone/>
            </a:pPr>
            <a:endParaRPr lang="en-US" sz="1400" dirty="0">
              <a:solidFill>
                <a:schemeClr val="bg1">
                  <a:lumMod val="10000"/>
                </a:schemeClr>
              </a:solidFill>
              <a:ea typeface="Calibri"/>
              <a:cs typeface="Calibri"/>
              <a:sym typeface="Calibri"/>
            </a:endParaRPr>
          </a:p>
          <a:p>
            <a:pPr marL="152400" indent="0">
              <a:lnSpc>
                <a:spcPct val="90000"/>
              </a:lnSpc>
              <a:spcAft>
                <a:spcPts val="800"/>
              </a:spcAft>
              <a:buNone/>
            </a:pPr>
            <a:r>
              <a:rPr lang="en-US" sz="1400" dirty="0">
                <a:solidFill>
                  <a:schemeClr val="bg1">
                    <a:lumMod val="10000"/>
                  </a:schemeClr>
                </a:solidFill>
                <a:ea typeface="Calibri"/>
                <a:cs typeface="Calibri"/>
                <a:sym typeface="Calibri"/>
              </a:rPr>
              <a:t>The teacher responds to the data gathered from quizzes and adjust the lesson accordingly.  </a:t>
            </a:r>
            <a:endParaRPr lang="en-US" sz="1400" dirty="0">
              <a:solidFill>
                <a:schemeClr val="bg1">
                  <a:lumMod val="10000"/>
                </a:schemeClr>
              </a:solidFill>
              <a:ea typeface="Calibri"/>
            </a:endParaRPr>
          </a:p>
          <a:p>
            <a:pPr marL="152400" indent="0">
              <a:lnSpc>
                <a:spcPct val="90000"/>
              </a:lnSpc>
              <a:spcAft>
                <a:spcPts val="800"/>
              </a:spcAft>
              <a:buNone/>
            </a:pPr>
            <a:r>
              <a:rPr lang="en-US" sz="1400" dirty="0">
                <a:solidFill>
                  <a:schemeClr val="bg1">
                    <a:lumMod val="10000"/>
                  </a:schemeClr>
                </a:solidFill>
                <a:ea typeface="Calibri"/>
                <a:cs typeface="Calibri"/>
                <a:sym typeface="Calibri"/>
              </a:rPr>
              <a:t>For example, if some students answer all the questions correctly they would need to be given another activity to challenge them. Or the teacher could arrange the class so that the stronger students peer tutor some of the other students.</a:t>
            </a:r>
            <a:br>
              <a:rPr lang="sq-AL" sz="1400" dirty="0">
                <a:solidFill>
                  <a:schemeClr val="tx1"/>
                </a:solidFill>
              </a:rPr>
            </a:br>
            <a:endParaRPr lang="sq-AL" sz="1400" dirty="0">
              <a:solidFill>
                <a:schemeClr val="tx1"/>
              </a:solidFill>
            </a:endParaRPr>
          </a:p>
          <a:p>
            <a:pPr marL="152400" indent="0" fontAlgn="base">
              <a:buNone/>
            </a:pPr>
            <a:endParaRPr lang="sq-AL" sz="1000" b="1" u="none" strike="noStrike" dirty="0">
              <a:solidFill>
                <a:schemeClr val="tx1"/>
              </a:solidFill>
            </a:endParaRPr>
          </a:p>
        </p:txBody>
      </p:sp>
    </p:spTree>
    <p:extLst>
      <p:ext uri="{BB962C8B-B14F-4D97-AF65-F5344CB8AC3E}">
        <p14:creationId xmlns:p14="http://schemas.microsoft.com/office/powerpoint/2010/main" val="3019076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en-US" sz="2400" dirty="0">
                <a:solidFill>
                  <a:schemeClr val="bg1">
                    <a:lumMod val="10000"/>
                  </a:schemeClr>
                </a:solidFill>
              </a:rPr>
              <a:t>In-lesson short-cycle formative assessment</a:t>
            </a:r>
            <a:endParaRPr lang="en-XK" sz="2400" dirty="0">
              <a:solidFill>
                <a:schemeClr val="bg1">
                  <a:lumMod val="10000"/>
                </a:schemeClr>
              </a:solidFill>
            </a:endParaRP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nSpc>
                <a:spcPct val="90000"/>
              </a:lnSpc>
              <a:spcAft>
                <a:spcPts val="800"/>
              </a:spcAft>
              <a:buNone/>
            </a:pPr>
            <a:r>
              <a:rPr lang="sq-AL" sz="1400" b="1" dirty="0">
                <a:solidFill>
                  <a:srgbClr val="518BCB"/>
                </a:solidFill>
              </a:rPr>
              <a:t>Mini whiteboard work</a:t>
            </a:r>
          </a:p>
          <a:p>
            <a:pPr marL="152400" indent="0">
              <a:lnSpc>
                <a:spcPct val="90000"/>
              </a:lnSpc>
              <a:spcAft>
                <a:spcPts val="800"/>
              </a:spcAft>
              <a:buNone/>
            </a:pPr>
            <a:endParaRPr lang="sq-AL" sz="1400" b="1" dirty="0">
              <a:solidFill>
                <a:srgbClr val="518BCB"/>
              </a:solidFill>
            </a:endParaRPr>
          </a:p>
          <a:p>
            <a:pPr marL="152400" indent="0">
              <a:lnSpc>
                <a:spcPct val="90000"/>
              </a:lnSpc>
              <a:spcAft>
                <a:spcPts val="800"/>
              </a:spcAft>
              <a:buNone/>
            </a:pPr>
            <a:r>
              <a:rPr lang="en-US" sz="1400" dirty="0">
                <a:solidFill>
                  <a:schemeClr val="bg1">
                    <a:lumMod val="10000"/>
                  </a:schemeClr>
                </a:solidFill>
                <a:ea typeface="Calibri"/>
                <a:cs typeface="Calibri"/>
                <a:sym typeface="Calibri"/>
              </a:rPr>
              <a:t>Give students a question to answer at the start of a lesson to test their understanding. This is a similar concept to hinge questioning but may take longer.</a:t>
            </a:r>
          </a:p>
          <a:p>
            <a:pPr marL="152400" indent="0">
              <a:lnSpc>
                <a:spcPct val="90000"/>
              </a:lnSpc>
              <a:spcAft>
                <a:spcPts val="800"/>
              </a:spcAft>
              <a:buNone/>
            </a:pPr>
            <a:r>
              <a:rPr lang="en-US" sz="1400" dirty="0">
                <a:solidFill>
                  <a:schemeClr val="bg1">
                    <a:lumMod val="10000"/>
                  </a:schemeClr>
                </a:solidFill>
                <a:ea typeface="Calibri"/>
                <a:cs typeface="Calibri"/>
                <a:sym typeface="Calibri"/>
              </a:rPr>
              <a:t>For example, before a </a:t>
            </a:r>
            <a:r>
              <a:rPr lang="en-US" sz="1400" dirty="0" err="1">
                <a:solidFill>
                  <a:schemeClr val="bg1">
                    <a:lumMod val="10000"/>
                  </a:schemeClr>
                </a:solidFill>
                <a:ea typeface="Calibri"/>
                <a:cs typeface="Calibri"/>
                <a:sym typeface="Calibri"/>
              </a:rPr>
              <a:t>Maths</a:t>
            </a:r>
            <a:r>
              <a:rPr lang="en-US" sz="1400" dirty="0">
                <a:solidFill>
                  <a:schemeClr val="bg1">
                    <a:lumMod val="10000"/>
                  </a:schemeClr>
                </a:solidFill>
                <a:ea typeface="Calibri"/>
                <a:cs typeface="Calibri"/>
                <a:sym typeface="Calibri"/>
              </a:rPr>
              <a:t> teacher teaches long division. Ask the students to do a question first.</a:t>
            </a:r>
            <a:endParaRPr lang="en-US" sz="1400" dirty="0">
              <a:solidFill>
                <a:schemeClr val="bg1">
                  <a:lumMod val="10000"/>
                </a:schemeClr>
              </a:solidFill>
              <a:ea typeface="Calibri"/>
            </a:endParaRPr>
          </a:p>
          <a:p>
            <a:pPr marL="152400" indent="0">
              <a:lnSpc>
                <a:spcPct val="90000"/>
              </a:lnSpc>
              <a:spcAft>
                <a:spcPts val="800"/>
              </a:spcAft>
              <a:buNone/>
            </a:pPr>
            <a:r>
              <a:rPr lang="en-US" sz="1400" dirty="0">
                <a:solidFill>
                  <a:schemeClr val="bg1">
                    <a:lumMod val="10000"/>
                  </a:schemeClr>
                </a:solidFill>
                <a:ea typeface="Calibri"/>
                <a:cs typeface="Calibri"/>
                <a:sym typeface="Calibri"/>
              </a:rPr>
              <a:t>Before teaching a </a:t>
            </a:r>
            <a:r>
              <a:rPr lang="en-US" sz="1400" dirty="0" err="1">
                <a:solidFill>
                  <a:schemeClr val="bg1">
                    <a:lumMod val="10000"/>
                  </a:schemeClr>
                </a:solidFill>
                <a:ea typeface="Calibri"/>
                <a:cs typeface="Calibri"/>
                <a:sym typeface="Calibri"/>
              </a:rPr>
              <a:t>conept</a:t>
            </a:r>
            <a:r>
              <a:rPr lang="en-US" sz="1400" dirty="0">
                <a:solidFill>
                  <a:schemeClr val="bg1">
                    <a:lumMod val="10000"/>
                  </a:schemeClr>
                </a:solidFill>
                <a:ea typeface="Calibri"/>
                <a:cs typeface="Calibri"/>
                <a:sym typeface="Calibri"/>
              </a:rPr>
              <a:t> in Science give students 5 minutes to write down everything they know.</a:t>
            </a:r>
            <a:endParaRPr lang="en-US" sz="1400" dirty="0">
              <a:solidFill>
                <a:schemeClr val="bg1">
                  <a:lumMod val="10000"/>
                </a:schemeClr>
              </a:solidFill>
              <a:ea typeface="Calibri"/>
            </a:endParaRPr>
          </a:p>
          <a:p>
            <a:pPr marL="152400" indent="0">
              <a:lnSpc>
                <a:spcPct val="90000"/>
              </a:lnSpc>
              <a:spcAft>
                <a:spcPts val="800"/>
              </a:spcAft>
              <a:buNone/>
            </a:pPr>
            <a:r>
              <a:rPr lang="en-US" sz="1400" dirty="0">
                <a:solidFill>
                  <a:schemeClr val="bg1">
                    <a:lumMod val="10000"/>
                  </a:schemeClr>
                </a:solidFill>
                <a:ea typeface="Calibri"/>
                <a:cs typeface="Calibri"/>
                <a:sym typeface="Calibri"/>
              </a:rPr>
              <a:t>The teacher will then have a better idea of the level that he /she needs to pitch the presentation. The teacher can also identify the stronger students who require more challenge and the students who require extra support.</a:t>
            </a:r>
            <a:endParaRPr lang="sq-AL" sz="1400" dirty="0">
              <a:solidFill>
                <a:schemeClr val="bg1">
                  <a:lumMod val="10000"/>
                </a:schemeClr>
              </a:solidFill>
            </a:endParaRPr>
          </a:p>
          <a:p>
            <a:pPr marL="152400" indent="0">
              <a:lnSpc>
                <a:spcPct val="90000"/>
              </a:lnSpc>
              <a:spcAft>
                <a:spcPts val="800"/>
              </a:spcAft>
              <a:buNone/>
            </a:pPr>
            <a:endParaRPr lang="sq-AL" sz="1400" dirty="0">
              <a:solidFill>
                <a:schemeClr val="bg1">
                  <a:lumMod val="10000"/>
                </a:schemeClr>
              </a:solidFill>
            </a:endParaRPr>
          </a:p>
          <a:p>
            <a:pPr marL="152400" indent="0" fontAlgn="base">
              <a:buNone/>
            </a:pPr>
            <a:endParaRPr lang="sq-AL" sz="1000" b="1" u="none" strike="noStrike" dirty="0">
              <a:solidFill>
                <a:schemeClr val="bg1">
                  <a:lumMod val="10000"/>
                </a:schemeClr>
              </a:solidFill>
            </a:endParaRPr>
          </a:p>
        </p:txBody>
      </p:sp>
    </p:spTree>
    <p:extLst>
      <p:ext uri="{BB962C8B-B14F-4D97-AF65-F5344CB8AC3E}">
        <p14:creationId xmlns:p14="http://schemas.microsoft.com/office/powerpoint/2010/main" val="3664331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en-US" sz="2400" dirty="0">
                <a:solidFill>
                  <a:schemeClr val="bg1">
                    <a:lumMod val="10000"/>
                  </a:schemeClr>
                </a:solidFill>
              </a:rPr>
              <a:t>In-lesson short-cycle formative assessment</a:t>
            </a:r>
            <a:endParaRPr lang="en-XK" sz="2400" dirty="0"/>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nSpc>
                <a:spcPct val="90000"/>
              </a:lnSpc>
              <a:spcAft>
                <a:spcPts val="800"/>
              </a:spcAft>
              <a:buNone/>
            </a:pPr>
            <a:r>
              <a:rPr lang="sq-AL" sz="1400" b="1" dirty="0">
                <a:solidFill>
                  <a:srgbClr val="518BCB"/>
                </a:solidFill>
              </a:rPr>
              <a:t>Listen to Think-Pair-share or Group Share discussions</a:t>
            </a:r>
          </a:p>
          <a:p>
            <a:pPr marL="152400" indent="0">
              <a:lnSpc>
                <a:spcPct val="90000"/>
              </a:lnSpc>
              <a:spcAft>
                <a:spcPts val="800"/>
              </a:spcAft>
              <a:buNone/>
            </a:pPr>
            <a:endParaRPr lang="sq-AL" sz="1400" b="1" dirty="0">
              <a:solidFill>
                <a:srgbClr val="518BCB"/>
              </a:solidFill>
              <a:ea typeface="Calibri"/>
              <a:cs typeface="Calibri"/>
              <a:sym typeface="Calibri"/>
            </a:endParaRPr>
          </a:p>
          <a:p>
            <a:pPr marL="152400" indent="0">
              <a:lnSpc>
                <a:spcPct val="90000"/>
              </a:lnSpc>
              <a:spcAft>
                <a:spcPts val="800"/>
              </a:spcAft>
              <a:buNone/>
            </a:pPr>
            <a:r>
              <a:rPr lang="en-US" sz="1400" dirty="0" err="1">
                <a:solidFill>
                  <a:schemeClr val="bg1">
                    <a:lumMod val="10000"/>
                  </a:schemeClr>
                </a:solidFill>
                <a:ea typeface="Calibri"/>
                <a:cs typeface="Calibri"/>
                <a:sym typeface="Calibri"/>
              </a:rPr>
              <a:t>Pairwork</a:t>
            </a:r>
            <a:r>
              <a:rPr lang="en-US" sz="1400" dirty="0">
                <a:solidFill>
                  <a:schemeClr val="bg1">
                    <a:lumMod val="10000"/>
                  </a:schemeClr>
                </a:solidFill>
                <a:ea typeface="Calibri"/>
                <a:cs typeface="Calibri"/>
                <a:sym typeface="Calibri"/>
              </a:rPr>
              <a:t> and group discussions help students process learning and help to differentiate learning. They can also be used as a responsive teaching tool.</a:t>
            </a:r>
            <a:endParaRPr lang="en-US" sz="1400" dirty="0">
              <a:solidFill>
                <a:schemeClr val="bg1">
                  <a:lumMod val="10000"/>
                </a:schemeClr>
              </a:solidFill>
              <a:ea typeface="Calibri"/>
            </a:endParaRPr>
          </a:p>
          <a:p>
            <a:pPr marL="152400" indent="0">
              <a:lnSpc>
                <a:spcPct val="90000"/>
              </a:lnSpc>
              <a:spcAft>
                <a:spcPts val="800"/>
              </a:spcAft>
              <a:buNone/>
            </a:pPr>
            <a:r>
              <a:rPr lang="en-US" sz="1400" dirty="0">
                <a:solidFill>
                  <a:schemeClr val="bg1">
                    <a:lumMod val="10000"/>
                  </a:schemeClr>
                </a:solidFill>
                <a:ea typeface="Calibri"/>
                <a:cs typeface="Calibri"/>
                <a:sym typeface="Calibri"/>
              </a:rPr>
              <a:t>The teacher just sets up the discussions and listens.</a:t>
            </a:r>
            <a:endParaRPr lang="en-US" sz="1400" dirty="0">
              <a:solidFill>
                <a:schemeClr val="bg1">
                  <a:lumMod val="10000"/>
                </a:schemeClr>
              </a:solidFill>
              <a:ea typeface="Calibri"/>
            </a:endParaRPr>
          </a:p>
          <a:p>
            <a:pPr marL="152400" indent="0">
              <a:lnSpc>
                <a:spcPct val="90000"/>
              </a:lnSpc>
              <a:spcAft>
                <a:spcPts val="800"/>
              </a:spcAft>
              <a:buNone/>
            </a:pPr>
            <a:r>
              <a:rPr lang="en-US" sz="1400" dirty="0">
                <a:solidFill>
                  <a:schemeClr val="bg1">
                    <a:lumMod val="10000"/>
                  </a:schemeClr>
                </a:solidFill>
                <a:ea typeface="Calibri"/>
                <a:cs typeface="Calibri"/>
                <a:sym typeface="Calibri"/>
              </a:rPr>
              <a:t>The teacher might choose to address misconceptions as they arise or make notes about the discussions and address misconceptions to the whole class.</a:t>
            </a:r>
            <a:endParaRPr lang="sq-AL" sz="1400" dirty="0">
              <a:solidFill>
                <a:schemeClr val="bg1">
                  <a:lumMod val="10000"/>
                </a:schemeClr>
              </a:solidFill>
            </a:endParaRPr>
          </a:p>
          <a:p>
            <a:pPr marL="152400" indent="0" fontAlgn="base">
              <a:buNone/>
            </a:pPr>
            <a:endParaRPr lang="sq-AL" sz="1000" b="1" u="none" strike="noStrike" dirty="0">
              <a:solidFill>
                <a:srgbClr val="000000"/>
              </a:solidFill>
            </a:endParaRPr>
          </a:p>
        </p:txBody>
      </p:sp>
    </p:spTree>
    <p:extLst>
      <p:ext uri="{BB962C8B-B14F-4D97-AF65-F5344CB8AC3E}">
        <p14:creationId xmlns:p14="http://schemas.microsoft.com/office/powerpoint/2010/main" val="3223999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en-US" sz="2400" dirty="0">
                <a:solidFill>
                  <a:schemeClr val="bg1">
                    <a:lumMod val="10000"/>
                  </a:schemeClr>
                </a:solidFill>
              </a:rPr>
              <a:t>In-lesson short-cycle formative assessment</a:t>
            </a:r>
            <a:endParaRPr lang="en-XK" sz="2400" dirty="0"/>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nSpc>
                <a:spcPct val="90000"/>
              </a:lnSpc>
              <a:spcAft>
                <a:spcPts val="800"/>
              </a:spcAft>
              <a:buNone/>
            </a:pPr>
            <a:r>
              <a:rPr lang="sq-AL" sz="1400" b="1" dirty="0">
                <a:solidFill>
                  <a:srgbClr val="518BCB"/>
                </a:solidFill>
              </a:rPr>
              <a:t>Short summaries</a:t>
            </a:r>
          </a:p>
          <a:p>
            <a:pPr marL="152400" indent="0">
              <a:lnSpc>
                <a:spcPct val="90000"/>
              </a:lnSpc>
              <a:spcAft>
                <a:spcPts val="800"/>
              </a:spcAft>
              <a:buNone/>
            </a:pPr>
            <a:r>
              <a:rPr lang="sq-AL" sz="1400" dirty="0">
                <a:solidFill>
                  <a:schemeClr val="bg1">
                    <a:lumMod val="10000"/>
                  </a:schemeClr>
                </a:solidFill>
              </a:rPr>
              <a:t>Ask students to write a short summary of what they have learned so far. Use time limit or word limit to keep summaries short. </a:t>
            </a:r>
          </a:p>
          <a:p>
            <a:pPr marL="152400" indent="0">
              <a:lnSpc>
                <a:spcPct val="90000"/>
              </a:lnSpc>
              <a:spcAft>
                <a:spcPts val="800"/>
              </a:spcAft>
              <a:buNone/>
            </a:pPr>
            <a:endParaRPr lang="sq-AL" sz="1400" dirty="0">
              <a:solidFill>
                <a:schemeClr val="bg1">
                  <a:lumMod val="10000"/>
                </a:schemeClr>
              </a:solidFill>
            </a:endParaRPr>
          </a:p>
          <a:p>
            <a:pPr marL="152400" indent="0">
              <a:lnSpc>
                <a:spcPct val="90000"/>
              </a:lnSpc>
              <a:spcAft>
                <a:spcPts val="800"/>
              </a:spcAft>
              <a:buNone/>
            </a:pPr>
            <a:r>
              <a:rPr lang="sq-AL" sz="1400" dirty="0">
                <a:solidFill>
                  <a:schemeClr val="bg1">
                    <a:lumMod val="10000"/>
                  </a:schemeClr>
                </a:solidFill>
              </a:rPr>
              <a:t>Observing students, reading summaries and listening to post summary discussions will give the teacher lesson data that he/she can respond to. </a:t>
            </a:r>
          </a:p>
          <a:p>
            <a:pPr marL="152400" indent="0">
              <a:lnSpc>
                <a:spcPct val="90000"/>
              </a:lnSpc>
              <a:spcAft>
                <a:spcPts val="800"/>
              </a:spcAft>
              <a:buNone/>
            </a:pPr>
            <a:r>
              <a:rPr lang="en-US" sz="1400" dirty="0">
                <a:solidFill>
                  <a:schemeClr val="bg1">
                    <a:lumMod val="10000"/>
                  </a:schemeClr>
                </a:solidFill>
                <a:ea typeface="Calibri"/>
                <a:cs typeface="Calibri"/>
                <a:sym typeface="Calibri"/>
              </a:rPr>
              <a:t>The teacher might teach the concept in a different way or give extra support to some students.</a:t>
            </a:r>
            <a:endParaRPr lang="en-US" sz="1400" dirty="0">
              <a:solidFill>
                <a:schemeClr val="bg1">
                  <a:lumMod val="10000"/>
                </a:schemeClr>
              </a:solidFill>
            </a:endParaRPr>
          </a:p>
          <a:p>
            <a:pPr marL="152400" indent="0" fontAlgn="base">
              <a:buNone/>
            </a:pPr>
            <a:endParaRPr lang="sq-AL" sz="1000" b="1" u="none" strike="noStrike" dirty="0">
              <a:solidFill>
                <a:schemeClr val="bg1">
                  <a:lumMod val="10000"/>
                </a:schemeClr>
              </a:solidFill>
            </a:endParaRPr>
          </a:p>
        </p:txBody>
      </p:sp>
    </p:spTree>
    <p:extLst>
      <p:ext uri="{BB962C8B-B14F-4D97-AF65-F5344CB8AC3E}">
        <p14:creationId xmlns:p14="http://schemas.microsoft.com/office/powerpoint/2010/main" val="473928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en-US" sz="2400" dirty="0">
                <a:solidFill>
                  <a:schemeClr val="bg1">
                    <a:lumMod val="10000"/>
                  </a:schemeClr>
                </a:solidFill>
              </a:rPr>
              <a:t>In-lesson short-cycle formative assessment</a:t>
            </a:r>
            <a:endParaRPr lang="en-XK" sz="2400" dirty="0"/>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nSpc>
                <a:spcPct val="90000"/>
              </a:lnSpc>
              <a:spcAft>
                <a:spcPts val="800"/>
              </a:spcAft>
              <a:buNone/>
            </a:pPr>
            <a:r>
              <a:rPr lang="sq-AL" sz="1400" b="1" dirty="0">
                <a:solidFill>
                  <a:srgbClr val="518BCB"/>
                </a:solidFill>
              </a:rPr>
              <a:t>Hinge questions</a:t>
            </a:r>
          </a:p>
          <a:p>
            <a:pPr marL="152400" indent="0">
              <a:lnSpc>
                <a:spcPct val="90000"/>
              </a:lnSpc>
              <a:spcAft>
                <a:spcPts val="800"/>
              </a:spcAft>
              <a:buNone/>
            </a:pPr>
            <a:r>
              <a:rPr lang="sq-AL" sz="1400" dirty="0">
                <a:solidFill>
                  <a:schemeClr val="bg1">
                    <a:lumMod val="10000"/>
                  </a:schemeClr>
                </a:solidFill>
              </a:rPr>
              <a:t>Hinge questions provide an immediate check of the initial understanding of every pupil in a class. </a:t>
            </a:r>
          </a:p>
          <a:p>
            <a:pPr marL="152400" indent="0">
              <a:lnSpc>
                <a:spcPct val="90000"/>
              </a:lnSpc>
              <a:spcAft>
                <a:spcPts val="800"/>
              </a:spcAft>
              <a:buNone/>
            </a:pPr>
            <a:r>
              <a:rPr lang="en-US" sz="1400" dirty="0">
                <a:solidFill>
                  <a:schemeClr val="bg1">
                    <a:lumMod val="10000"/>
                  </a:schemeClr>
                </a:solidFill>
                <a:ea typeface="Calibri"/>
                <a:cs typeface="Calibri"/>
                <a:sym typeface="Calibri"/>
              </a:rPr>
              <a:t>Hinge questions inform the teacher if pupils have understood what has been taught and can identify misunderstandings and misconceptions.</a:t>
            </a:r>
          </a:p>
          <a:p>
            <a:pPr marL="152400" indent="0" fontAlgn="base">
              <a:buNone/>
            </a:pPr>
            <a:endParaRPr lang="sq-AL" sz="1000" b="1" u="none" strike="noStrike" dirty="0">
              <a:solidFill>
                <a:srgbClr val="000000"/>
              </a:solidFill>
            </a:endParaRPr>
          </a:p>
        </p:txBody>
      </p:sp>
    </p:spTree>
    <p:extLst>
      <p:ext uri="{BB962C8B-B14F-4D97-AF65-F5344CB8AC3E}">
        <p14:creationId xmlns:p14="http://schemas.microsoft.com/office/powerpoint/2010/main" val="339970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4DF6C9B-BD20-5984-EF4A-EB93CD584E27}"/>
              </a:ext>
            </a:extLst>
          </p:cNvPr>
          <p:cNvSpPr>
            <a:spLocks noGrp="1"/>
          </p:cNvSpPr>
          <p:nvPr>
            <p:ph type="pic" idx="2"/>
          </p:nvPr>
        </p:nvSpPr>
        <p:spPr/>
      </p:sp>
      <p:sp>
        <p:nvSpPr>
          <p:cNvPr id="3" name="Title 2">
            <a:extLst>
              <a:ext uri="{FF2B5EF4-FFF2-40B4-BE49-F238E27FC236}">
                <a16:creationId xmlns:a16="http://schemas.microsoft.com/office/drawing/2014/main" id="{F621484F-7363-807C-E9C5-F39D4AF2659A}"/>
              </a:ext>
            </a:extLst>
          </p:cNvPr>
          <p:cNvSpPr>
            <a:spLocks noGrp="1"/>
          </p:cNvSpPr>
          <p:nvPr>
            <p:ph type="title"/>
          </p:nvPr>
        </p:nvSpPr>
        <p:spPr/>
        <p:txBody>
          <a:bodyPr/>
          <a:lstStyle/>
          <a:p>
            <a:r>
              <a:rPr lang="en-GB" dirty="0">
                <a:latin typeface="Avenir Next Heavy" panose="020B0503020202020204" pitchFamily="34" charset="0"/>
              </a:rPr>
              <a:t>Hinge questions</a:t>
            </a:r>
            <a:endParaRPr lang="en-XK" dirty="0">
              <a:latin typeface="Avenir Next Heavy" panose="020B0503020202020204" pitchFamily="34" charset="0"/>
            </a:endParaRPr>
          </a:p>
        </p:txBody>
      </p:sp>
      <p:sp>
        <p:nvSpPr>
          <p:cNvPr id="4" name="Subtitle 3">
            <a:extLst>
              <a:ext uri="{FF2B5EF4-FFF2-40B4-BE49-F238E27FC236}">
                <a16:creationId xmlns:a16="http://schemas.microsoft.com/office/drawing/2014/main" id="{580C1163-F2AD-E26D-D8FE-B09473B5A65E}"/>
              </a:ext>
            </a:extLst>
          </p:cNvPr>
          <p:cNvSpPr>
            <a:spLocks noGrp="1"/>
          </p:cNvSpPr>
          <p:nvPr>
            <p:ph type="subTitle" idx="1"/>
          </p:nvPr>
        </p:nvSpPr>
        <p:spPr/>
        <p:txBody>
          <a:bodyPr/>
          <a:lstStyle/>
          <a:p>
            <a:endParaRPr lang="en-XK"/>
          </a:p>
        </p:txBody>
      </p:sp>
    </p:spTree>
    <p:extLst>
      <p:ext uri="{BB962C8B-B14F-4D97-AF65-F5344CB8AC3E}">
        <p14:creationId xmlns:p14="http://schemas.microsoft.com/office/powerpoint/2010/main" val="554294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sq-AL" b="1" dirty="0">
                <a:solidFill>
                  <a:schemeClr val="bg1">
                    <a:lumMod val="10000"/>
                  </a:schemeClr>
                </a:solidFill>
                <a:latin typeface="+mj-lt"/>
                <a:ea typeface="+mj-ea"/>
                <a:cs typeface="+mj-cs"/>
              </a:rPr>
              <a:t>Hinge questions</a:t>
            </a:r>
            <a:endParaRPr lang="en-XK" dirty="0">
              <a:solidFill>
                <a:schemeClr val="bg1">
                  <a:lumMod val="10000"/>
                </a:schemeClr>
              </a:solidFill>
            </a:endParaRP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0" marR="0" lvl="0" indent="0" algn="l" rtl="0">
              <a:spcBef>
                <a:spcPts val="0"/>
              </a:spcBef>
              <a:spcAft>
                <a:spcPts val="0"/>
              </a:spcAft>
              <a:buNone/>
            </a:pPr>
            <a:r>
              <a:rPr lang="sq-AL" sz="1400" b="1" dirty="0">
                <a:solidFill>
                  <a:srgbClr val="518BCB"/>
                </a:solidFill>
              </a:rPr>
              <a:t>A hinge question</a:t>
            </a:r>
            <a:r>
              <a:rPr lang="sq-AL" sz="1400" b="1" dirty="0">
                <a:solidFill>
                  <a:schemeClr val="bg1">
                    <a:lumMod val="10000"/>
                  </a:schemeClr>
                </a:solidFill>
              </a:rPr>
              <a:t> </a:t>
            </a:r>
            <a:r>
              <a:rPr lang="sq-AL" sz="1400" dirty="0">
                <a:solidFill>
                  <a:schemeClr val="bg1">
                    <a:lumMod val="10000"/>
                  </a:schemeClr>
                </a:solidFill>
              </a:rPr>
              <a:t>is </a:t>
            </a:r>
            <a:r>
              <a:rPr lang="en-US" sz="1400" dirty="0">
                <a:solidFill>
                  <a:schemeClr val="bg1">
                    <a:lumMod val="10000"/>
                  </a:schemeClr>
                </a:solidFill>
                <a:ea typeface="Calibri"/>
                <a:cs typeface="Calibri"/>
                <a:sym typeface="Calibri"/>
              </a:rPr>
              <a:t>a tool to help the teacher and learner know what the learner needs to do next.</a:t>
            </a:r>
            <a:endParaRPr lang="en-US" sz="1400" dirty="0">
              <a:solidFill>
                <a:schemeClr val="bg1">
                  <a:lumMod val="10000"/>
                </a:schemeClr>
              </a:solidFill>
              <a:ea typeface="Inter"/>
              <a:cs typeface="Inter"/>
              <a:sym typeface="Inter"/>
            </a:endParaRPr>
          </a:p>
          <a:p>
            <a:pPr marL="0" marR="0" lvl="0" indent="0" algn="l" rtl="0">
              <a:spcBef>
                <a:spcPts val="0"/>
              </a:spcBef>
              <a:spcAft>
                <a:spcPts val="0"/>
              </a:spcAft>
              <a:buClr>
                <a:schemeClr val="dk1"/>
              </a:buClr>
              <a:buSzPts val="2400"/>
              <a:buFont typeface="Calibri"/>
              <a:buNone/>
            </a:pPr>
            <a:endParaRPr lang="en-US" sz="1400" u="none" strike="noStrike" dirty="0">
              <a:solidFill>
                <a:schemeClr val="bg1">
                  <a:lumMod val="10000"/>
                </a:schemeClr>
              </a:solidFill>
              <a:ea typeface="Inter"/>
              <a:cs typeface="Inter"/>
              <a:sym typeface="Inter"/>
            </a:endParaRPr>
          </a:p>
          <a:p>
            <a:pPr marL="0" marR="0" lvl="0" indent="0" algn="l" rtl="0">
              <a:spcBef>
                <a:spcPts val="0"/>
              </a:spcBef>
              <a:spcAft>
                <a:spcPts val="0"/>
              </a:spcAft>
              <a:buNone/>
            </a:pPr>
            <a:r>
              <a:rPr lang="en-US" sz="1400" dirty="0">
                <a:solidFill>
                  <a:schemeClr val="bg1">
                    <a:lumMod val="10000"/>
                  </a:schemeClr>
                </a:solidFill>
                <a:ea typeface="Calibri"/>
                <a:cs typeface="Calibri"/>
                <a:sym typeface="Calibri"/>
              </a:rPr>
              <a:t>Teachers can use questions to check on student understanding before continuing the lesson. </a:t>
            </a:r>
          </a:p>
          <a:p>
            <a:pPr marL="0" marR="0" lvl="0" indent="0" algn="l" rtl="0">
              <a:spcBef>
                <a:spcPts val="0"/>
              </a:spcBef>
              <a:spcAft>
                <a:spcPts val="0"/>
              </a:spcAft>
              <a:buNone/>
            </a:pPr>
            <a:endParaRPr lang="en-US" sz="1400" dirty="0">
              <a:solidFill>
                <a:schemeClr val="bg1">
                  <a:lumMod val="10000"/>
                </a:schemeClr>
              </a:solidFill>
              <a:ea typeface="Calibri"/>
              <a:cs typeface="Calibri"/>
              <a:sym typeface="Calibri"/>
            </a:endParaRPr>
          </a:p>
          <a:p>
            <a:pPr marL="0" marR="0" lvl="0" indent="0" algn="l" rtl="0">
              <a:spcBef>
                <a:spcPts val="0"/>
              </a:spcBef>
              <a:spcAft>
                <a:spcPts val="0"/>
              </a:spcAft>
              <a:buNone/>
            </a:pPr>
            <a:r>
              <a:rPr lang="en-US" sz="1400" dirty="0">
                <a:solidFill>
                  <a:schemeClr val="bg1">
                    <a:lumMod val="10000"/>
                  </a:schemeClr>
                </a:solidFill>
                <a:ea typeface="Calibri"/>
                <a:cs typeface="Calibri"/>
                <a:sym typeface="Calibri"/>
              </a:rPr>
              <a:t>We call this a “hinge point” in the lesson because the lesson can go in different directions, depending on student responses.</a:t>
            </a:r>
            <a:endParaRPr lang="sq-AL" sz="1400" dirty="0">
              <a:solidFill>
                <a:schemeClr val="bg1">
                  <a:lumMod val="10000"/>
                </a:schemeClr>
              </a:solidFill>
            </a:endParaRPr>
          </a:p>
          <a:p>
            <a:pPr marL="152400" indent="0">
              <a:lnSpc>
                <a:spcPct val="90000"/>
              </a:lnSpc>
              <a:spcAft>
                <a:spcPts val="800"/>
              </a:spcAft>
              <a:buNone/>
            </a:pPr>
            <a:endParaRPr lang="sq-AL" sz="1400" b="1" dirty="0">
              <a:solidFill>
                <a:schemeClr val="bg1">
                  <a:lumMod val="10000"/>
                </a:schemeClr>
              </a:solidFill>
            </a:endParaRPr>
          </a:p>
          <a:p>
            <a:pPr marL="152400" indent="0" fontAlgn="base">
              <a:buNone/>
            </a:pPr>
            <a:endParaRPr lang="sq-AL" sz="1000" b="1" u="none" strike="noStrike" dirty="0">
              <a:solidFill>
                <a:schemeClr val="bg1">
                  <a:lumMod val="10000"/>
                </a:schemeClr>
              </a:solidFill>
            </a:endParaRPr>
          </a:p>
        </p:txBody>
      </p:sp>
    </p:spTree>
    <p:extLst>
      <p:ext uri="{BB962C8B-B14F-4D97-AF65-F5344CB8AC3E}">
        <p14:creationId xmlns:p14="http://schemas.microsoft.com/office/powerpoint/2010/main" val="2518202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en-US" sz="3200" dirty="0">
                <a:solidFill>
                  <a:schemeClr val="bg1">
                    <a:lumMod val="10000"/>
                  </a:schemeClr>
                </a:solidFill>
                <a:ea typeface="Calibri"/>
                <a:cs typeface="Calibri"/>
                <a:sym typeface="Calibri"/>
              </a:rPr>
              <a:t>How do hinge questions work?</a:t>
            </a:r>
            <a:endParaRPr lang="en-XK" dirty="0">
              <a:solidFill>
                <a:schemeClr val="bg1">
                  <a:lumMod val="10000"/>
                </a:schemeClr>
              </a:solidFill>
            </a:endParaRP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0" marR="0" lvl="0" indent="0" algn="l" rtl="0">
              <a:spcBef>
                <a:spcPts val="0"/>
              </a:spcBef>
              <a:spcAft>
                <a:spcPts val="0"/>
              </a:spcAft>
              <a:buClr>
                <a:srgbClr val="1F3864"/>
              </a:buClr>
              <a:buSzPts val="2000"/>
              <a:buNone/>
            </a:pPr>
            <a:r>
              <a:rPr lang="en-US" sz="1400" dirty="0">
                <a:solidFill>
                  <a:schemeClr val="bg1">
                    <a:lumMod val="10000"/>
                  </a:schemeClr>
                </a:solidFill>
                <a:ea typeface="Calibri"/>
                <a:cs typeface="Calibri"/>
                <a:sym typeface="Calibri"/>
              </a:rPr>
              <a:t>1. Hinge questions can be multiple choice questions but  also  be more open ended in nature. </a:t>
            </a:r>
          </a:p>
          <a:p>
            <a:pPr marL="0" marR="0" lvl="0" indent="0" algn="l" rtl="0">
              <a:spcBef>
                <a:spcPts val="0"/>
              </a:spcBef>
              <a:spcAft>
                <a:spcPts val="0"/>
              </a:spcAft>
              <a:buClr>
                <a:srgbClr val="1F3864"/>
              </a:buClr>
              <a:buSzPts val="2000"/>
              <a:buNone/>
            </a:pPr>
            <a:r>
              <a:rPr lang="en-US" sz="1400" dirty="0">
                <a:solidFill>
                  <a:schemeClr val="bg1">
                    <a:lumMod val="10000"/>
                  </a:schemeClr>
                </a:solidFill>
                <a:ea typeface="Calibri"/>
                <a:cs typeface="Calibri"/>
                <a:sym typeface="Calibri"/>
              </a:rPr>
              <a:t>2. The purpose of the question is to find out what the learner understands. </a:t>
            </a:r>
          </a:p>
          <a:p>
            <a:pPr marL="0" marR="0" lvl="0" indent="0" algn="l" rtl="0">
              <a:spcBef>
                <a:spcPts val="0"/>
              </a:spcBef>
              <a:spcAft>
                <a:spcPts val="0"/>
              </a:spcAft>
              <a:buClr>
                <a:srgbClr val="1F3864"/>
              </a:buClr>
              <a:buSzPts val="2000"/>
              <a:buNone/>
            </a:pPr>
            <a:r>
              <a:rPr lang="en-US" sz="1400" dirty="0">
                <a:solidFill>
                  <a:schemeClr val="bg1">
                    <a:lumMod val="10000"/>
                  </a:schemeClr>
                </a:solidFill>
                <a:ea typeface="Calibri"/>
                <a:cs typeface="Calibri"/>
                <a:sym typeface="Calibri"/>
              </a:rPr>
              <a:t>3. Every student must respond to the question within two minutes.</a:t>
            </a:r>
          </a:p>
          <a:p>
            <a:pPr marL="0" marR="0" lvl="0" indent="0" algn="l" rtl="0">
              <a:spcBef>
                <a:spcPts val="0"/>
              </a:spcBef>
              <a:spcAft>
                <a:spcPts val="0"/>
              </a:spcAft>
              <a:buClr>
                <a:srgbClr val="1F3864"/>
              </a:buClr>
              <a:buSzPts val="2000"/>
              <a:buNone/>
            </a:pPr>
            <a:r>
              <a:rPr lang="en-US" sz="1400" dirty="0">
                <a:solidFill>
                  <a:schemeClr val="bg1">
                    <a:lumMod val="10000"/>
                  </a:schemeClr>
                </a:solidFill>
                <a:ea typeface="Calibri"/>
                <a:cs typeface="Calibri"/>
                <a:sym typeface="Calibri"/>
              </a:rPr>
              <a:t>4. The teacher must be able to collect and interpret the responses from all students in less than 1 minute.</a:t>
            </a:r>
          </a:p>
          <a:p>
            <a:pPr marL="0" marR="0" lvl="0" indent="0" algn="l" rtl="0">
              <a:spcBef>
                <a:spcPts val="0"/>
              </a:spcBef>
              <a:spcAft>
                <a:spcPts val="0"/>
              </a:spcAft>
              <a:buClr>
                <a:srgbClr val="1F3864"/>
              </a:buClr>
              <a:buSzPts val="2000"/>
              <a:buNone/>
            </a:pPr>
            <a:r>
              <a:rPr lang="en-US" sz="1400" dirty="0">
                <a:solidFill>
                  <a:schemeClr val="bg1">
                    <a:lumMod val="10000"/>
                  </a:schemeClr>
                </a:solidFill>
                <a:ea typeface="Calibri"/>
                <a:cs typeface="Calibri"/>
                <a:sym typeface="Calibri"/>
              </a:rPr>
              <a:t>5. At this point students’ responses provide the teacher with valuable evidence about what their students know, don’t know and need to do next.</a:t>
            </a:r>
            <a:endParaRPr lang="sq-AL" sz="1400" dirty="0">
              <a:solidFill>
                <a:schemeClr val="bg1">
                  <a:lumMod val="10000"/>
                </a:schemeClr>
              </a:solidFill>
            </a:endParaRPr>
          </a:p>
          <a:p>
            <a:pPr marL="152400" indent="0">
              <a:lnSpc>
                <a:spcPct val="90000"/>
              </a:lnSpc>
              <a:spcAft>
                <a:spcPts val="800"/>
              </a:spcAft>
              <a:buNone/>
            </a:pPr>
            <a:endParaRPr lang="sq-AL" sz="1400" dirty="0">
              <a:solidFill>
                <a:schemeClr val="tx1"/>
              </a:solidFill>
            </a:endParaRPr>
          </a:p>
          <a:p>
            <a:pPr marL="152400" indent="0">
              <a:lnSpc>
                <a:spcPct val="90000"/>
              </a:lnSpc>
              <a:spcAft>
                <a:spcPts val="800"/>
              </a:spcAft>
              <a:buNone/>
            </a:pPr>
            <a:endParaRPr lang="sq-AL" sz="1400" dirty="0">
              <a:solidFill>
                <a:schemeClr val="tx1"/>
              </a:solidFill>
            </a:endParaRPr>
          </a:p>
          <a:p>
            <a:pPr marL="152400" indent="0" fontAlgn="base">
              <a:buNone/>
            </a:pPr>
            <a:endParaRPr lang="sq-AL" sz="1000" u="none" strike="noStrike" dirty="0">
              <a:solidFill>
                <a:schemeClr val="tx1"/>
              </a:solidFill>
            </a:endParaRPr>
          </a:p>
        </p:txBody>
      </p:sp>
    </p:spTree>
    <p:extLst>
      <p:ext uri="{BB962C8B-B14F-4D97-AF65-F5344CB8AC3E}">
        <p14:creationId xmlns:p14="http://schemas.microsoft.com/office/powerpoint/2010/main" val="426259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9">
            <a:extLst>
              <a:ext uri="{FF2B5EF4-FFF2-40B4-BE49-F238E27FC236}">
                <a16:creationId xmlns:a16="http://schemas.microsoft.com/office/drawing/2014/main" id="{A61898D6-E72D-1716-4779-6C4CA8F7CA41}"/>
              </a:ext>
            </a:extLst>
          </p:cNvPr>
          <p:cNvGraphicFramePr>
            <a:graphicFrameLocks noGrp="1"/>
          </p:cNvGraphicFramePr>
          <p:nvPr>
            <p:extLst>
              <p:ext uri="{D42A27DB-BD31-4B8C-83A1-F6EECF244321}">
                <p14:modId xmlns:p14="http://schemas.microsoft.com/office/powerpoint/2010/main" val="692248609"/>
              </p:ext>
            </p:extLst>
          </p:nvPr>
        </p:nvGraphicFramePr>
        <p:xfrm>
          <a:off x="220435" y="263287"/>
          <a:ext cx="8703130" cy="4589665"/>
        </p:xfrm>
        <a:graphic>
          <a:graphicData uri="http://schemas.openxmlformats.org/drawingml/2006/table">
            <a:tbl>
              <a:tblPr firstRow="1" bandRow="1">
                <a:tableStyleId>{72833802-FEF1-4C79-8D5D-14CF1EAF98D9}</a:tableStyleId>
              </a:tblPr>
              <a:tblGrid>
                <a:gridCol w="4351565">
                  <a:extLst>
                    <a:ext uri="{9D8B030D-6E8A-4147-A177-3AD203B41FA5}">
                      <a16:colId xmlns:a16="http://schemas.microsoft.com/office/drawing/2014/main" val="930158299"/>
                    </a:ext>
                  </a:extLst>
                </a:gridCol>
                <a:gridCol w="4351565">
                  <a:extLst>
                    <a:ext uri="{9D8B030D-6E8A-4147-A177-3AD203B41FA5}">
                      <a16:colId xmlns:a16="http://schemas.microsoft.com/office/drawing/2014/main" val="1325640792"/>
                    </a:ext>
                  </a:extLst>
                </a:gridCol>
              </a:tblGrid>
              <a:tr h="277529">
                <a:tc>
                  <a:txBody>
                    <a:bodyPr/>
                    <a:lstStyle/>
                    <a:p>
                      <a:pPr marL="0" marR="0" lvl="0" indent="0" algn="l" rtl="0">
                        <a:spcBef>
                          <a:spcPts val="0"/>
                        </a:spcBef>
                        <a:spcAft>
                          <a:spcPts val="0"/>
                        </a:spcAft>
                        <a:buNone/>
                      </a:pPr>
                      <a:r>
                        <a:rPr lang="en-US" sz="1100" b="1" i="0" u="none" strike="noStrike" cap="none" dirty="0">
                          <a:solidFill>
                            <a:schemeClr val="dk1"/>
                          </a:solidFill>
                          <a:latin typeface="Avenir Light" panose="020B0402020203020204" pitchFamily="34" charset="77"/>
                          <a:ea typeface="Calibri"/>
                          <a:cs typeface="Calibri"/>
                          <a:sym typeface="Calibri"/>
                        </a:rPr>
                        <a:t>Contents of workshop</a:t>
                      </a:r>
                      <a:endParaRPr sz="1100" b="1" i="0" dirty="0">
                        <a:solidFill>
                          <a:schemeClr val="dk1"/>
                        </a:solidFill>
                        <a:latin typeface="Avenir Light" panose="020B0402020203020204" pitchFamily="34" charset="77"/>
                      </a:endParaRPr>
                    </a:p>
                  </a:txBody>
                  <a:tcPr marL="91450" marR="91450" marT="45725" marB="45725">
                    <a:solidFill>
                      <a:srgbClr val="DEE6F7"/>
                    </a:solidFill>
                  </a:tcPr>
                </a:tc>
                <a:tc>
                  <a:txBody>
                    <a:bodyPr/>
                    <a:lstStyle/>
                    <a:p>
                      <a:pPr marL="0" marR="0" lvl="0" indent="0" algn="l" rtl="0">
                        <a:spcBef>
                          <a:spcPts val="0"/>
                        </a:spcBef>
                        <a:spcAft>
                          <a:spcPts val="0"/>
                        </a:spcAft>
                        <a:buNone/>
                      </a:pPr>
                      <a:r>
                        <a:rPr lang="en-US" sz="1100" b="1" i="0" dirty="0">
                          <a:solidFill>
                            <a:schemeClr val="dk1"/>
                          </a:solidFill>
                          <a:latin typeface="Avenir Light" panose="020B0402020203020204" pitchFamily="34" charset="77"/>
                        </a:rPr>
                        <a:t>Activities</a:t>
                      </a:r>
                      <a:endParaRPr sz="1100" b="1" i="0" dirty="0">
                        <a:solidFill>
                          <a:schemeClr val="dk1"/>
                        </a:solidFill>
                        <a:latin typeface="Avenir Light" panose="020B0402020203020204" pitchFamily="34" charset="77"/>
                      </a:endParaRPr>
                    </a:p>
                  </a:txBody>
                  <a:tcPr marL="91450" marR="91450" marT="45725" marB="45725">
                    <a:solidFill>
                      <a:srgbClr val="DEE6F7"/>
                    </a:solidFill>
                  </a:tcPr>
                </a:tc>
                <a:extLst>
                  <a:ext uri="{0D108BD9-81ED-4DB2-BD59-A6C34878D82A}">
                    <a16:rowId xmlns:a16="http://schemas.microsoft.com/office/drawing/2014/main" val="1423780394"/>
                  </a:ext>
                </a:extLst>
              </a:tr>
              <a:tr h="277529">
                <a:tc>
                  <a:txBody>
                    <a:bodyPr/>
                    <a:lstStyle/>
                    <a:p>
                      <a:pPr marL="0" marR="0" lvl="0" indent="0" algn="l" rtl="0">
                        <a:lnSpc>
                          <a:spcPct val="100000"/>
                        </a:lnSpc>
                        <a:spcBef>
                          <a:spcPts val="0"/>
                        </a:spcBef>
                        <a:spcAft>
                          <a:spcPts val="0"/>
                        </a:spcAft>
                        <a:buClr>
                          <a:schemeClr val="dk1"/>
                        </a:buClr>
                        <a:buSzPts val="1400"/>
                        <a:buFont typeface="Calibri"/>
                        <a:buNone/>
                      </a:pPr>
                      <a:r>
                        <a:rPr lang="en-US" sz="1100" b="0" i="0">
                          <a:solidFill>
                            <a:schemeClr val="dk1"/>
                          </a:solidFill>
                          <a:latin typeface="Avenir Light" panose="020B0402020203020204" pitchFamily="34" charset="77"/>
                        </a:rPr>
                        <a:t>Glossary </a:t>
                      </a:r>
                      <a:endParaRPr sz="1100" b="0" i="0">
                        <a:latin typeface="Avenir Light" panose="020B0402020203020204" pitchFamily="34" charset="77"/>
                      </a:endParaRPr>
                    </a:p>
                  </a:txBody>
                  <a:tcPr marL="91450" marR="91450" marT="45725" marB="45725"/>
                </a:tc>
                <a:tc>
                  <a:txBody>
                    <a:bodyPr/>
                    <a:lstStyle/>
                    <a:p>
                      <a:pPr marL="0" marR="0" lvl="0" indent="0" algn="l" rtl="0">
                        <a:lnSpc>
                          <a:spcPct val="100000"/>
                        </a:lnSpc>
                        <a:spcBef>
                          <a:spcPts val="0"/>
                        </a:spcBef>
                        <a:spcAft>
                          <a:spcPts val="0"/>
                        </a:spcAft>
                        <a:buClr>
                          <a:srgbClr val="2F5496"/>
                        </a:buClr>
                        <a:buSzPts val="1400"/>
                        <a:buFont typeface="Calibri"/>
                        <a:buNone/>
                      </a:pPr>
                      <a:r>
                        <a:rPr lang="en-US" sz="1100" b="0" i="0">
                          <a:solidFill>
                            <a:srgbClr val="2F5496"/>
                          </a:solidFill>
                          <a:latin typeface="Avenir Light" panose="020B0402020203020204" pitchFamily="34" charset="77"/>
                        </a:rPr>
                        <a:t>Glossary Activity </a:t>
                      </a:r>
                      <a:endParaRPr sz="1100" b="0" i="0">
                        <a:solidFill>
                          <a:srgbClr val="2F5496"/>
                        </a:solidFill>
                        <a:latin typeface="Avenir Light" panose="020B0402020203020204" pitchFamily="34" charset="77"/>
                      </a:endParaRPr>
                    </a:p>
                  </a:txBody>
                  <a:tcPr marL="91450" marR="91450" marT="45725" marB="45725"/>
                </a:tc>
                <a:extLst>
                  <a:ext uri="{0D108BD9-81ED-4DB2-BD59-A6C34878D82A}">
                    <a16:rowId xmlns:a16="http://schemas.microsoft.com/office/drawing/2014/main" val="2648139359"/>
                  </a:ext>
                </a:extLst>
              </a:tr>
              <a:tr h="277529">
                <a:tc>
                  <a:txBody>
                    <a:bodyPr/>
                    <a:lstStyle/>
                    <a:p>
                      <a:pPr marL="0" marR="0" lvl="0" indent="0" algn="l" rtl="0">
                        <a:lnSpc>
                          <a:spcPct val="100000"/>
                        </a:lnSpc>
                        <a:spcBef>
                          <a:spcPts val="0"/>
                        </a:spcBef>
                        <a:spcAft>
                          <a:spcPts val="0"/>
                        </a:spcAft>
                        <a:buClr>
                          <a:schemeClr val="dk1"/>
                        </a:buClr>
                        <a:buSzPts val="1400"/>
                        <a:buFont typeface="Calibri"/>
                        <a:buNone/>
                      </a:pPr>
                      <a:r>
                        <a:rPr lang="en-US" sz="1100" b="0" i="0">
                          <a:solidFill>
                            <a:schemeClr val="dk1"/>
                          </a:solidFill>
                          <a:latin typeface="Avenir Light" panose="020B0402020203020204" pitchFamily="34" charset="77"/>
                        </a:rPr>
                        <a:t>What is formative assessment?</a:t>
                      </a:r>
                      <a:endParaRPr sz="1100" b="0" i="0">
                        <a:solidFill>
                          <a:schemeClr val="dk1"/>
                        </a:solidFill>
                        <a:latin typeface="Avenir Light" panose="020B0402020203020204" pitchFamily="34" charset="77"/>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400"/>
                        <a:buFont typeface="Calibri"/>
                        <a:buNone/>
                      </a:pPr>
                      <a:endParaRPr sz="1100" b="0" i="0">
                        <a:solidFill>
                          <a:srgbClr val="2F5496"/>
                        </a:solidFill>
                        <a:latin typeface="Avenir Light" panose="020B0402020203020204" pitchFamily="34" charset="77"/>
                      </a:endParaRPr>
                    </a:p>
                  </a:txBody>
                  <a:tcPr marL="91450" marR="91450" marT="45725" marB="45725"/>
                </a:tc>
                <a:extLst>
                  <a:ext uri="{0D108BD9-81ED-4DB2-BD59-A6C34878D82A}">
                    <a16:rowId xmlns:a16="http://schemas.microsoft.com/office/drawing/2014/main" val="1509292467"/>
                  </a:ext>
                </a:extLst>
              </a:tr>
              <a:tr h="277529">
                <a:tc>
                  <a:txBody>
                    <a:bodyPr/>
                    <a:lstStyle/>
                    <a:p>
                      <a:pPr marL="0" marR="0" lvl="0" indent="0" algn="l" rtl="0">
                        <a:spcBef>
                          <a:spcPts val="0"/>
                        </a:spcBef>
                        <a:spcAft>
                          <a:spcPts val="0"/>
                        </a:spcAft>
                        <a:buNone/>
                      </a:pPr>
                      <a:r>
                        <a:rPr lang="en-US" sz="1100" b="0" i="0">
                          <a:solidFill>
                            <a:schemeClr val="dk1"/>
                          </a:solidFill>
                          <a:latin typeface="Avenir Light" panose="020B0402020203020204" pitchFamily="34" charset="77"/>
                        </a:rPr>
                        <a:t>Types of formative assessment.</a:t>
                      </a:r>
                      <a:endParaRPr sz="1100" b="0" i="0">
                        <a:solidFill>
                          <a:schemeClr val="dk1"/>
                        </a:solidFill>
                        <a:latin typeface="Avenir Light" panose="020B0402020203020204" pitchFamily="34" charset="77"/>
                      </a:endParaRPr>
                    </a:p>
                  </a:txBody>
                  <a:tcPr marL="91450" marR="91450" marT="45725" marB="45725"/>
                </a:tc>
                <a:tc>
                  <a:txBody>
                    <a:bodyPr/>
                    <a:lstStyle/>
                    <a:p>
                      <a:pPr marL="0" marR="0" lvl="0" indent="0" algn="l" rtl="0">
                        <a:spcBef>
                          <a:spcPts val="0"/>
                        </a:spcBef>
                        <a:spcAft>
                          <a:spcPts val="0"/>
                        </a:spcAft>
                        <a:buNone/>
                      </a:pPr>
                      <a:r>
                        <a:rPr lang="en-US" sz="1100" b="0" i="0">
                          <a:solidFill>
                            <a:srgbClr val="2F5496"/>
                          </a:solidFill>
                          <a:latin typeface="Avenir Light" panose="020B0402020203020204" pitchFamily="34" charset="77"/>
                        </a:rPr>
                        <a:t>Formative assessment discussion</a:t>
                      </a:r>
                      <a:endParaRPr sz="1100" b="0" i="0">
                        <a:solidFill>
                          <a:srgbClr val="2F5496"/>
                        </a:solidFill>
                        <a:latin typeface="Avenir Light" panose="020B0402020203020204" pitchFamily="34" charset="77"/>
                      </a:endParaRPr>
                    </a:p>
                  </a:txBody>
                  <a:tcPr marL="91450" marR="91450" marT="45725" marB="45725"/>
                </a:tc>
                <a:extLst>
                  <a:ext uri="{0D108BD9-81ED-4DB2-BD59-A6C34878D82A}">
                    <a16:rowId xmlns:a16="http://schemas.microsoft.com/office/drawing/2014/main" val="2908609172"/>
                  </a:ext>
                </a:extLst>
              </a:tr>
              <a:tr h="277529">
                <a:tc>
                  <a:txBody>
                    <a:bodyPr/>
                    <a:lstStyle/>
                    <a:p>
                      <a:pPr marL="0" marR="0" lvl="0" indent="0" algn="l" rtl="0">
                        <a:spcBef>
                          <a:spcPts val="0"/>
                        </a:spcBef>
                        <a:spcAft>
                          <a:spcPts val="0"/>
                        </a:spcAft>
                        <a:buNone/>
                      </a:pPr>
                      <a:r>
                        <a:rPr lang="en-US" sz="1100" b="0" i="0">
                          <a:solidFill>
                            <a:schemeClr val="dk1"/>
                          </a:solidFill>
                          <a:latin typeface="Avenir Light" panose="020B0402020203020204" pitchFamily="34" charset="77"/>
                        </a:rPr>
                        <a:t>In lesson responsive teaching activities</a:t>
                      </a:r>
                      <a:endParaRPr sz="1100" b="0" i="0">
                        <a:solidFill>
                          <a:schemeClr val="dk1"/>
                        </a:solidFill>
                        <a:latin typeface="Avenir Light" panose="020B0402020203020204" pitchFamily="34" charset="77"/>
                      </a:endParaRPr>
                    </a:p>
                  </a:txBody>
                  <a:tcPr marL="91450" marR="91450" marT="45725" marB="45725"/>
                </a:tc>
                <a:tc>
                  <a:txBody>
                    <a:bodyPr/>
                    <a:lstStyle/>
                    <a:p>
                      <a:pPr marL="0" marR="0" lvl="0" indent="0" algn="l" rtl="0">
                        <a:spcBef>
                          <a:spcPts val="0"/>
                        </a:spcBef>
                        <a:spcAft>
                          <a:spcPts val="0"/>
                        </a:spcAft>
                        <a:buNone/>
                      </a:pPr>
                      <a:endParaRPr sz="1100" b="0" i="0">
                        <a:solidFill>
                          <a:srgbClr val="2F5496"/>
                        </a:solidFill>
                        <a:latin typeface="Avenir Light" panose="020B0402020203020204" pitchFamily="34" charset="77"/>
                      </a:endParaRPr>
                    </a:p>
                  </a:txBody>
                  <a:tcPr marL="91450" marR="91450" marT="45725" marB="45725"/>
                </a:tc>
                <a:extLst>
                  <a:ext uri="{0D108BD9-81ED-4DB2-BD59-A6C34878D82A}">
                    <a16:rowId xmlns:a16="http://schemas.microsoft.com/office/drawing/2014/main" val="3126237901"/>
                  </a:ext>
                </a:extLst>
              </a:tr>
              <a:tr h="277529">
                <a:tc>
                  <a:txBody>
                    <a:bodyPr/>
                    <a:lstStyle/>
                    <a:p>
                      <a:pPr marL="0" marR="0" lvl="0" indent="0" algn="l" rtl="0">
                        <a:spcBef>
                          <a:spcPts val="0"/>
                        </a:spcBef>
                        <a:spcAft>
                          <a:spcPts val="0"/>
                        </a:spcAft>
                        <a:buNone/>
                      </a:pPr>
                      <a:r>
                        <a:rPr lang="en-US" sz="1100" b="0" i="0">
                          <a:solidFill>
                            <a:schemeClr val="dk1"/>
                          </a:solidFill>
                          <a:latin typeface="Avenir Light" panose="020B0402020203020204" pitchFamily="34" charset="77"/>
                        </a:rPr>
                        <a:t>Hinge questions</a:t>
                      </a:r>
                      <a:endParaRPr sz="1100" b="0" i="0">
                        <a:solidFill>
                          <a:schemeClr val="dk1"/>
                        </a:solidFill>
                        <a:latin typeface="Avenir Light" panose="020B0402020203020204" pitchFamily="34" charset="77"/>
                      </a:endParaRPr>
                    </a:p>
                  </a:txBody>
                  <a:tcPr marL="91450" marR="91450" marT="45725" marB="45725"/>
                </a:tc>
                <a:tc>
                  <a:txBody>
                    <a:bodyPr/>
                    <a:lstStyle/>
                    <a:p>
                      <a:pPr marL="0" marR="0" lvl="0" indent="0" algn="l" rtl="0">
                        <a:spcBef>
                          <a:spcPts val="0"/>
                        </a:spcBef>
                        <a:spcAft>
                          <a:spcPts val="0"/>
                        </a:spcAft>
                        <a:buNone/>
                      </a:pPr>
                      <a:endParaRPr sz="1100" b="0" i="0">
                        <a:solidFill>
                          <a:srgbClr val="2F5496"/>
                        </a:solidFill>
                        <a:latin typeface="Avenir Light" panose="020B0402020203020204" pitchFamily="34" charset="77"/>
                      </a:endParaRPr>
                    </a:p>
                  </a:txBody>
                  <a:tcPr marL="91450" marR="91450" marT="45725" marB="45725"/>
                </a:tc>
                <a:extLst>
                  <a:ext uri="{0D108BD9-81ED-4DB2-BD59-A6C34878D82A}">
                    <a16:rowId xmlns:a16="http://schemas.microsoft.com/office/drawing/2014/main" val="3255276308"/>
                  </a:ext>
                </a:extLst>
              </a:tr>
              <a:tr h="277529">
                <a:tc>
                  <a:txBody>
                    <a:bodyPr/>
                    <a:lstStyle/>
                    <a:p>
                      <a:pPr marL="0" marR="0" lvl="0" indent="0" algn="l" rtl="0">
                        <a:spcBef>
                          <a:spcPts val="0"/>
                        </a:spcBef>
                        <a:spcAft>
                          <a:spcPts val="0"/>
                        </a:spcAft>
                        <a:buNone/>
                      </a:pPr>
                      <a:r>
                        <a:rPr lang="en-US" sz="1100" b="0" i="0">
                          <a:solidFill>
                            <a:schemeClr val="dk1"/>
                          </a:solidFill>
                          <a:latin typeface="Avenir Light" panose="020B0402020203020204" pitchFamily="34" charset="77"/>
                        </a:rPr>
                        <a:t>Hinge question examples</a:t>
                      </a:r>
                      <a:endParaRPr sz="1100" b="0" i="0">
                        <a:solidFill>
                          <a:schemeClr val="dk1"/>
                        </a:solidFill>
                        <a:latin typeface="Avenir Light" panose="020B0402020203020204" pitchFamily="34" charset="77"/>
                      </a:endParaRPr>
                    </a:p>
                  </a:txBody>
                  <a:tcPr marL="91450" marR="91450" marT="45725" marB="45725"/>
                </a:tc>
                <a:tc>
                  <a:txBody>
                    <a:bodyPr/>
                    <a:lstStyle/>
                    <a:p>
                      <a:pPr marL="0" marR="0" lvl="0" indent="0" algn="l" rtl="0">
                        <a:lnSpc>
                          <a:spcPct val="100000"/>
                        </a:lnSpc>
                        <a:spcBef>
                          <a:spcPts val="0"/>
                        </a:spcBef>
                        <a:spcAft>
                          <a:spcPts val="0"/>
                        </a:spcAft>
                        <a:buClr>
                          <a:srgbClr val="2F5496"/>
                        </a:buClr>
                        <a:buSzPts val="1400"/>
                        <a:buFont typeface="Calibri"/>
                        <a:buNone/>
                      </a:pPr>
                      <a:r>
                        <a:rPr lang="en-US" sz="1100" b="0" i="0">
                          <a:solidFill>
                            <a:srgbClr val="2F5496"/>
                          </a:solidFill>
                          <a:latin typeface="Avenir Light" panose="020B0402020203020204" pitchFamily="34" charset="77"/>
                        </a:rPr>
                        <a:t>Hinge question activity</a:t>
                      </a:r>
                      <a:endParaRPr sz="1100" b="0" i="0">
                        <a:solidFill>
                          <a:srgbClr val="2F5496"/>
                        </a:solidFill>
                        <a:latin typeface="Avenir Light" panose="020B0402020203020204" pitchFamily="34" charset="77"/>
                      </a:endParaRPr>
                    </a:p>
                  </a:txBody>
                  <a:tcPr marL="91450" marR="91450" marT="45725" marB="45725"/>
                </a:tc>
                <a:extLst>
                  <a:ext uri="{0D108BD9-81ED-4DB2-BD59-A6C34878D82A}">
                    <a16:rowId xmlns:a16="http://schemas.microsoft.com/office/drawing/2014/main" val="3525266697"/>
                  </a:ext>
                </a:extLst>
              </a:tr>
              <a:tr h="277529">
                <a:tc>
                  <a:txBody>
                    <a:bodyPr/>
                    <a:lstStyle/>
                    <a:p>
                      <a:pPr marL="0" marR="0" lvl="0" indent="0" algn="l" rtl="0">
                        <a:spcBef>
                          <a:spcPts val="0"/>
                        </a:spcBef>
                        <a:spcAft>
                          <a:spcPts val="0"/>
                        </a:spcAft>
                        <a:buNone/>
                      </a:pPr>
                      <a:endParaRPr sz="1100" b="0" i="0">
                        <a:solidFill>
                          <a:schemeClr val="dk1"/>
                        </a:solidFill>
                        <a:latin typeface="Avenir Light" panose="020B0402020203020204" pitchFamily="34" charset="77"/>
                      </a:endParaRPr>
                    </a:p>
                  </a:txBody>
                  <a:tcPr marL="91450" marR="91450" marT="45725" marB="45725"/>
                </a:tc>
                <a:tc>
                  <a:txBody>
                    <a:bodyPr/>
                    <a:lstStyle/>
                    <a:p>
                      <a:pPr marL="0" marR="0" lvl="0" indent="0" algn="l" rtl="0">
                        <a:lnSpc>
                          <a:spcPct val="100000"/>
                        </a:lnSpc>
                        <a:spcBef>
                          <a:spcPts val="0"/>
                        </a:spcBef>
                        <a:spcAft>
                          <a:spcPts val="0"/>
                        </a:spcAft>
                        <a:buClr>
                          <a:srgbClr val="2F5496"/>
                        </a:buClr>
                        <a:buSzPts val="1400"/>
                        <a:buFont typeface="Calibri"/>
                        <a:buNone/>
                      </a:pPr>
                      <a:r>
                        <a:rPr lang="en-US" sz="1100" b="0" i="0">
                          <a:solidFill>
                            <a:srgbClr val="2F5496"/>
                          </a:solidFill>
                          <a:latin typeface="Avenir Light" panose="020B0402020203020204" pitchFamily="34" charset="77"/>
                        </a:rPr>
                        <a:t>Hinge question discussion</a:t>
                      </a:r>
                      <a:endParaRPr sz="1100" b="0" i="0">
                        <a:solidFill>
                          <a:srgbClr val="2F5496"/>
                        </a:solidFill>
                        <a:latin typeface="Avenir Light" panose="020B0402020203020204" pitchFamily="34" charset="77"/>
                      </a:endParaRPr>
                    </a:p>
                  </a:txBody>
                  <a:tcPr marL="91450" marR="91450" marT="45725" marB="45725"/>
                </a:tc>
                <a:extLst>
                  <a:ext uri="{0D108BD9-81ED-4DB2-BD59-A6C34878D82A}">
                    <a16:rowId xmlns:a16="http://schemas.microsoft.com/office/drawing/2014/main" val="4205204230"/>
                  </a:ext>
                </a:extLst>
              </a:tr>
              <a:tr h="277529">
                <a:tc>
                  <a:txBody>
                    <a:bodyPr/>
                    <a:lstStyle/>
                    <a:p>
                      <a:pPr marL="0" marR="0" lvl="0" indent="0" algn="l" rtl="0">
                        <a:spcBef>
                          <a:spcPts val="0"/>
                        </a:spcBef>
                        <a:spcAft>
                          <a:spcPts val="0"/>
                        </a:spcAft>
                        <a:buNone/>
                      </a:pPr>
                      <a:r>
                        <a:rPr lang="en-US" sz="1100" b="0" i="0">
                          <a:solidFill>
                            <a:schemeClr val="dk1"/>
                          </a:solidFill>
                          <a:latin typeface="Avenir Light" panose="020B0402020203020204" pitchFamily="34" charset="77"/>
                        </a:rPr>
                        <a:t>Rubrics</a:t>
                      </a:r>
                      <a:endParaRPr sz="1100" b="0" i="0">
                        <a:solidFill>
                          <a:schemeClr val="dk1"/>
                        </a:solidFill>
                        <a:latin typeface="Avenir Light" panose="020B0402020203020204" pitchFamily="34" charset="77"/>
                      </a:endParaRPr>
                    </a:p>
                  </a:txBody>
                  <a:tcPr marL="91450" marR="91450" marT="45725" marB="45725"/>
                </a:tc>
                <a:tc>
                  <a:txBody>
                    <a:bodyPr/>
                    <a:lstStyle/>
                    <a:p>
                      <a:pPr marL="0" marR="0" lvl="0" indent="0" algn="l" rtl="0">
                        <a:spcBef>
                          <a:spcPts val="0"/>
                        </a:spcBef>
                        <a:spcAft>
                          <a:spcPts val="0"/>
                        </a:spcAft>
                        <a:buNone/>
                      </a:pPr>
                      <a:r>
                        <a:rPr lang="en-US" sz="1100" b="0" i="0">
                          <a:solidFill>
                            <a:srgbClr val="2F5496"/>
                          </a:solidFill>
                          <a:latin typeface="Avenir Light" panose="020B0402020203020204" pitchFamily="34" charset="77"/>
                          <a:ea typeface="Calibri"/>
                          <a:cs typeface="Calibri"/>
                          <a:sym typeface="Calibri"/>
                        </a:rPr>
                        <a:t>Rubric assessment activity</a:t>
                      </a:r>
                      <a:r>
                        <a:rPr lang="en-US" sz="1100" b="0" i="0">
                          <a:solidFill>
                            <a:schemeClr val="dk1"/>
                          </a:solidFill>
                          <a:latin typeface="Avenir Light" panose="020B0402020203020204" pitchFamily="34" charset="77"/>
                          <a:ea typeface="Calibri"/>
                          <a:cs typeface="Calibri"/>
                          <a:sym typeface="Calibri"/>
                        </a:rPr>
                        <a:t> </a:t>
                      </a:r>
                      <a:endParaRPr sz="1100" b="0" i="0">
                        <a:solidFill>
                          <a:schemeClr val="dk1"/>
                        </a:solidFill>
                        <a:latin typeface="Avenir Light" panose="020B0402020203020204" pitchFamily="34" charset="77"/>
                      </a:endParaRPr>
                    </a:p>
                  </a:txBody>
                  <a:tcPr marL="91450" marR="91450" marT="45725" marB="45725"/>
                </a:tc>
                <a:extLst>
                  <a:ext uri="{0D108BD9-81ED-4DB2-BD59-A6C34878D82A}">
                    <a16:rowId xmlns:a16="http://schemas.microsoft.com/office/drawing/2014/main" val="2070997332"/>
                  </a:ext>
                </a:extLst>
              </a:tr>
              <a:tr h="277529">
                <a:tc>
                  <a:txBody>
                    <a:bodyPr/>
                    <a:lstStyle/>
                    <a:p>
                      <a:pPr marL="0" marR="0" lvl="0" indent="0" algn="l" rtl="0">
                        <a:spcBef>
                          <a:spcPts val="0"/>
                        </a:spcBef>
                        <a:spcAft>
                          <a:spcPts val="0"/>
                        </a:spcAft>
                        <a:buNone/>
                      </a:pPr>
                      <a:r>
                        <a:rPr lang="en-US" sz="1100" b="0" i="0">
                          <a:solidFill>
                            <a:schemeClr val="dk1"/>
                          </a:solidFill>
                          <a:latin typeface="Avenir Light" panose="020B0402020203020204" pitchFamily="34" charset="77"/>
                        </a:rPr>
                        <a:t>Examples of poor pedagogical practice</a:t>
                      </a:r>
                      <a:endParaRPr sz="1100" b="0" i="0">
                        <a:solidFill>
                          <a:schemeClr val="dk1"/>
                        </a:solidFill>
                        <a:latin typeface="Avenir Light" panose="020B0402020203020204" pitchFamily="34" charset="77"/>
                      </a:endParaRPr>
                    </a:p>
                  </a:txBody>
                  <a:tcPr marL="91450" marR="91450" marT="45725" marB="45725"/>
                </a:tc>
                <a:tc>
                  <a:txBody>
                    <a:bodyPr/>
                    <a:lstStyle/>
                    <a:p>
                      <a:pPr marL="0" marR="0" lvl="0" indent="0" algn="l" rtl="0">
                        <a:spcBef>
                          <a:spcPts val="0"/>
                        </a:spcBef>
                        <a:spcAft>
                          <a:spcPts val="0"/>
                        </a:spcAft>
                        <a:buNone/>
                      </a:pPr>
                      <a:endParaRPr sz="1100" b="0" i="0">
                        <a:solidFill>
                          <a:srgbClr val="2F5496"/>
                        </a:solidFill>
                        <a:latin typeface="Avenir Light" panose="020B0402020203020204" pitchFamily="34" charset="77"/>
                      </a:endParaRPr>
                    </a:p>
                  </a:txBody>
                  <a:tcPr marL="91450" marR="91450" marT="45725" marB="45725"/>
                </a:tc>
                <a:extLst>
                  <a:ext uri="{0D108BD9-81ED-4DB2-BD59-A6C34878D82A}">
                    <a16:rowId xmlns:a16="http://schemas.microsoft.com/office/drawing/2014/main" val="2319749305"/>
                  </a:ext>
                </a:extLst>
              </a:tr>
              <a:tr h="277529">
                <a:tc>
                  <a:txBody>
                    <a:bodyPr/>
                    <a:lstStyle/>
                    <a:p>
                      <a:pPr marL="0" marR="0" lvl="0" indent="0" algn="l" rtl="0">
                        <a:spcBef>
                          <a:spcPts val="0"/>
                        </a:spcBef>
                        <a:spcAft>
                          <a:spcPts val="0"/>
                        </a:spcAft>
                        <a:buNone/>
                      </a:pPr>
                      <a:r>
                        <a:rPr lang="en-US" sz="1100" b="0" i="0">
                          <a:solidFill>
                            <a:schemeClr val="dk1"/>
                          </a:solidFill>
                          <a:latin typeface="Avenir Light" panose="020B0402020203020204" pitchFamily="34" charset="77"/>
                        </a:rPr>
                        <a:t>Overcoming barriers of an under resourced school</a:t>
                      </a:r>
                      <a:endParaRPr sz="1100" b="0" i="0">
                        <a:solidFill>
                          <a:schemeClr val="dk1"/>
                        </a:solidFill>
                        <a:latin typeface="Avenir Light" panose="020B0402020203020204" pitchFamily="34" charset="77"/>
                      </a:endParaRPr>
                    </a:p>
                  </a:txBody>
                  <a:tcPr marL="91450" marR="91450" marT="45725" marB="45725"/>
                </a:tc>
                <a:tc>
                  <a:txBody>
                    <a:bodyPr/>
                    <a:lstStyle/>
                    <a:p>
                      <a:pPr marL="0" marR="0" lvl="0" indent="0" algn="l" rtl="0">
                        <a:lnSpc>
                          <a:spcPct val="100000"/>
                        </a:lnSpc>
                        <a:spcBef>
                          <a:spcPts val="0"/>
                        </a:spcBef>
                        <a:spcAft>
                          <a:spcPts val="0"/>
                        </a:spcAft>
                        <a:buClr>
                          <a:srgbClr val="2F5496"/>
                        </a:buClr>
                        <a:buSzPts val="1400"/>
                        <a:buFont typeface="Calibri"/>
                        <a:buNone/>
                      </a:pPr>
                      <a:r>
                        <a:rPr lang="en-US" sz="1100" b="0" i="0">
                          <a:solidFill>
                            <a:srgbClr val="2F5496"/>
                          </a:solidFill>
                          <a:latin typeface="Avenir Light" panose="020B0402020203020204" pitchFamily="34" charset="77"/>
                          <a:ea typeface="Calibri"/>
                          <a:cs typeface="Calibri"/>
                          <a:sym typeface="Calibri"/>
                        </a:rPr>
                        <a:t>Student quotes activity </a:t>
                      </a:r>
                      <a:endParaRPr sz="1100" b="0" i="0">
                        <a:solidFill>
                          <a:srgbClr val="2F5496"/>
                        </a:solidFill>
                        <a:latin typeface="Avenir Light" panose="020B0402020203020204" pitchFamily="34" charset="77"/>
                      </a:endParaRPr>
                    </a:p>
                  </a:txBody>
                  <a:tcPr marL="91450" marR="91450" marT="45725" marB="45725"/>
                </a:tc>
                <a:extLst>
                  <a:ext uri="{0D108BD9-81ED-4DB2-BD59-A6C34878D82A}">
                    <a16:rowId xmlns:a16="http://schemas.microsoft.com/office/drawing/2014/main" val="3342493286"/>
                  </a:ext>
                </a:extLst>
              </a:tr>
              <a:tr h="277529">
                <a:tc>
                  <a:txBody>
                    <a:bodyPr/>
                    <a:lstStyle/>
                    <a:p>
                      <a:pPr marL="0" marR="0" lvl="0" indent="0" algn="l" rtl="0">
                        <a:spcBef>
                          <a:spcPts val="0"/>
                        </a:spcBef>
                        <a:spcAft>
                          <a:spcPts val="0"/>
                        </a:spcAft>
                        <a:buNone/>
                      </a:pPr>
                      <a:r>
                        <a:rPr lang="en-US" sz="1100" b="0" i="0">
                          <a:solidFill>
                            <a:schemeClr val="dk1"/>
                          </a:solidFill>
                          <a:latin typeface="Avenir Light" panose="020B0402020203020204" pitchFamily="34" charset="77"/>
                        </a:rPr>
                        <a:t>Responsive teaching best practice</a:t>
                      </a:r>
                      <a:endParaRPr sz="1100" b="0" i="0">
                        <a:solidFill>
                          <a:schemeClr val="dk1"/>
                        </a:solidFill>
                        <a:latin typeface="Avenir Light" panose="020B0402020203020204" pitchFamily="34" charset="77"/>
                      </a:endParaRPr>
                    </a:p>
                  </a:txBody>
                  <a:tcPr marL="91450" marR="91450" marT="45725" marB="45725"/>
                </a:tc>
                <a:tc>
                  <a:txBody>
                    <a:bodyPr/>
                    <a:lstStyle/>
                    <a:p>
                      <a:pPr marL="0" marR="0" lvl="0" indent="0" algn="l" rtl="0">
                        <a:lnSpc>
                          <a:spcPct val="100000"/>
                        </a:lnSpc>
                        <a:spcBef>
                          <a:spcPts val="0"/>
                        </a:spcBef>
                        <a:spcAft>
                          <a:spcPts val="0"/>
                        </a:spcAft>
                        <a:buClr>
                          <a:srgbClr val="2F5496"/>
                        </a:buClr>
                        <a:buSzPts val="1400"/>
                        <a:buFont typeface="Calibri"/>
                        <a:buNone/>
                      </a:pPr>
                      <a:r>
                        <a:rPr lang="en-US" sz="1100" b="0" i="0">
                          <a:solidFill>
                            <a:srgbClr val="2F5496"/>
                          </a:solidFill>
                          <a:latin typeface="Avenir Light" panose="020B0402020203020204" pitchFamily="34" charset="77"/>
                        </a:rPr>
                        <a:t>Lesson ideas activity  </a:t>
                      </a:r>
                      <a:endParaRPr sz="1100" b="0" i="0">
                        <a:solidFill>
                          <a:srgbClr val="2F5496"/>
                        </a:solidFill>
                        <a:latin typeface="Avenir Light" panose="020B0402020203020204" pitchFamily="34" charset="77"/>
                      </a:endParaRPr>
                    </a:p>
                  </a:txBody>
                  <a:tcPr marL="91450" marR="91450" marT="45725" marB="45725"/>
                </a:tc>
                <a:extLst>
                  <a:ext uri="{0D108BD9-81ED-4DB2-BD59-A6C34878D82A}">
                    <a16:rowId xmlns:a16="http://schemas.microsoft.com/office/drawing/2014/main" val="419332689"/>
                  </a:ext>
                </a:extLst>
              </a:tr>
              <a:tr h="277529">
                <a:tc>
                  <a:txBody>
                    <a:bodyPr/>
                    <a:lstStyle/>
                    <a:p>
                      <a:pPr marL="0" marR="0" lvl="0" indent="0" algn="l" rtl="0">
                        <a:spcBef>
                          <a:spcPts val="0"/>
                        </a:spcBef>
                        <a:spcAft>
                          <a:spcPts val="0"/>
                        </a:spcAft>
                        <a:buNone/>
                      </a:pPr>
                      <a:r>
                        <a:rPr lang="en-US" sz="1100" b="0" i="0">
                          <a:solidFill>
                            <a:schemeClr val="dk1"/>
                          </a:solidFill>
                          <a:latin typeface="Avenir Light" panose="020B0402020203020204" pitchFamily="34" charset="77"/>
                        </a:rPr>
                        <a:t>Digital Learning</a:t>
                      </a:r>
                      <a:endParaRPr sz="1100" b="0" i="0">
                        <a:solidFill>
                          <a:schemeClr val="dk1"/>
                        </a:solidFill>
                        <a:latin typeface="Avenir Light" panose="020B0402020203020204" pitchFamily="34" charset="77"/>
                      </a:endParaRPr>
                    </a:p>
                  </a:txBody>
                  <a:tcPr marL="91450" marR="91450" marT="45725" marB="45725"/>
                </a:tc>
                <a:tc>
                  <a:txBody>
                    <a:bodyPr/>
                    <a:lstStyle/>
                    <a:p>
                      <a:pPr marL="0" marR="0" lvl="0" indent="0" algn="l" rtl="0">
                        <a:spcBef>
                          <a:spcPts val="0"/>
                        </a:spcBef>
                        <a:spcAft>
                          <a:spcPts val="0"/>
                        </a:spcAft>
                        <a:buNone/>
                      </a:pPr>
                      <a:endParaRPr sz="1100" b="0" i="0">
                        <a:solidFill>
                          <a:srgbClr val="2F5496"/>
                        </a:solidFill>
                        <a:latin typeface="Avenir Light" panose="020B0402020203020204" pitchFamily="34" charset="77"/>
                      </a:endParaRPr>
                    </a:p>
                  </a:txBody>
                  <a:tcPr marL="91450" marR="91450" marT="45725" marB="45725"/>
                </a:tc>
                <a:extLst>
                  <a:ext uri="{0D108BD9-81ED-4DB2-BD59-A6C34878D82A}">
                    <a16:rowId xmlns:a16="http://schemas.microsoft.com/office/drawing/2014/main" val="1379094603"/>
                  </a:ext>
                </a:extLst>
              </a:tr>
              <a:tr h="277529">
                <a:tc>
                  <a:txBody>
                    <a:bodyPr/>
                    <a:lstStyle/>
                    <a:p>
                      <a:pPr marL="0" marR="0" lvl="0" indent="0" algn="l" rtl="0">
                        <a:spcBef>
                          <a:spcPts val="0"/>
                        </a:spcBef>
                        <a:spcAft>
                          <a:spcPts val="0"/>
                        </a:spcAft>
                        <a:buNone/>
                      </a:pPr>
                      <a:endParaRPr sz="1100" b="0" i="0">
                        <a:solidFill>
                          <a:schemeClr val="dk1"/>
                        </a:solidFill>
                        <a:latin typeface="Avenir Light" panose="020B0402020203020204" pitchFamily="34" charset="77"/>
                      </a:endParaRPr>
                    </a:p>
                  </a:txBody>
                  <a:tcPr marL="91450" marR="91450" marT="45725" marB="45725"/>
                </a:tc>
                <a:tc>
                  <a:txBody>
                    <a:bodyPr/>
                    <a:lstStyle/>
                    <a:p>
                      <a:pPr marL="0" marR="0" lvl="0" indent="0" algn="l" rtl="0">
                        <a:spcBef>
                          <a:spcPts val="0"/>
                        </a:spcBef>
                        <a:spcAft>
                          <a:spcPts val="0"/>
                        </a:spcAft>
                        <a:buNone/>
                      </a:pPr>
                      <a:r>
                        <a:rPr lang="en-US" sz="1100" b="0" i="0">
                          <a:solidFill>
                            <a:srgbClr val="2F5496"/>
                          </a:solidFill>
                          <a:latin typeface="Avenir Light" panose="020B0402020203020204" pitchFamily="34" charset="77"/>
                          <a:ea typeface="Calibri"/>
                          <a:cs typeface="Calibri"/>
                          <a:sym typeface="Calibri"/>
                        </a:rPr>
                        <a:t>Define high-quality teaching and learning</a:t>
                      </a:r>
                      <a:br>
                        <a:rPr lang="en-US" sz="1100" b="0" i="0">
                          <a:solidFill>
                            <a:srgbClr val="2F5496"/>
                          </a:solidFill>
                          <a:latin typeface="Avenir Light" panose="020B0402020203020204" pitchFamily="34" charset="77"/>
                          <a:ea typeface="Calibri"/>
                          <a:cs typeface="Calibri"/>
                          <a:sym typeface="Calibri"/>
                        </a:rPr>
                      </a:br>
                      <a:r>
                        <a:rPr lang="en-US" sz="1100" b="0" i="0">
                          <a:solidFill>
                            <a:srgbClr val="2F5496"/>
                          </a:solidFill>
                          <a:latin typeface="Avenir Light" panose="020B0402020203020204" pitchFamily="34" charset="77"/>
                        </a:rPr>
                        <a:t> </a:t>
                      </a:r>
                      <a:endParaRPr sz="1100" b="0" i="0">
                        <a:solidFill>
                          <a:srgbClr val="2F5496"/>
                        </a:solidFill>
                        <a:latin typeface="Avenir Light" panose="020B0402020203020204" pitchFamily="34" charset="77"/>
                      </a:endParaRPr>
                    </a:p>
                  </a:txBody>
                  <a:tcPr marL="91450" marR="91450" marT="45725" marB="45725"/>
                </a:tc>
                <a:extLst>
                  <a:ext uri="{0D108BD9-81ED-4DB2-BD59-A6C34878D82A}">
                    <a16:rowId xmlns:a16="http://schemas.microsoft.com/office/drawing/2014/main" val="1072264644"/>
                  </a:ext>
                </a:extLst>
              </a:tr>
              <a:tr h="277529">
                <a:tc>
                  <a:txBody>
                    <a:bodyPr/>
                    <a:lstStyle/>
                    <a:p>
                      <a:pPr marL="0" marR="0" lvl="0" indent="0" algn="l" rtl="0">
                        <a:spcBef>
                          <a:spcPts val="0"/>
                        </a:spcBef>
                        <a:spcAft>
                          <a:spcPts val="0"/>
                        </a:spcAft>
                        <a:buNone/>
                      </a:pPr>
                      <a:endParaRPr sz="1100" b="0" i="0">
                        <a:solidFill>
                          <a:schemeClr val="dk1"/>
                        </a:solidFill>
                        <a:latin typeface="Avenir Light" panose="020B0402020203020204" pitchFamily="34" charset="77"/>
                      </a:endParaRPr>
                    </a:p>
                  </a:txBody>
                  <a:tcPr marL="91450" marR="91450" marT="45725" marB="45725"/>
                </a:tc>
                <a:tc>
                  <a:txBody>
                    <a:bodyPr/>
                    <a:lstStyle/>
                    <a:p>
                      <a:pPr marL="0" marR="0" lvl="0" indent="0" algn="l" rtl="0">
                        <a:spcBef>
                          <a:spcPts val="0"/>
                        </a:spcBef>
                        <a:spcAft>
                          <a:spcPts val="0"/>
                        </a:spcAft>
                        <a:buNone/>
                      </a:pPr>
                      <a:r>
                        <a:rPr lang="en-US" sz="1100" b="0" i="0" dirty="0">
                          <a:solidFill>
                            <a:srgbClr val="2F5496"/>
                          </a:solidFill>
                          <a:latin typeface="Avenir Light" panose="020B0402020203020204" pitchFamily="34" charset="77"/>
                          <a:ea typeface="Calibri"/>
                          <a:cs typeface="Calibri"/>
                          <a:sym typeface="Calibri"/>
                        </a:rPr>
                        <a:t>School self-study activity. </a:t>
                      </a:r>
                      <a:endParaRPr sz="1100" b="0" i="0" dirty="0">
                        <a:solidFill>
                          <a:srgbClr val="2F5496"/>
                        </a:solidFill>
                        <a:latin typeface="Avenir Light" panose="020B0402020203020204" pitchFamily="34" charset="77"/>
                      </a:endParaRPr>
                    </a:p>
                  </a:txBody>
                  <a:tcPr marL="91450" marR="91450" marT="45725" marB="45725"/>
                </a:tc>
                <a:extLst>
                  <a:ext uri="{0D108BD9-81ED-4DB2-BD59-A6C34878D82A}">
                    <a16:rowId xmlns:a16="http://schemas.microsoft.com/office/drawing/2014/main" val="2562189010"/>
                  </a:ext>
                </a:extLst>
              </a:tr>
              <a:tr h="277529">
                <a:tc>
                  <a:txBody>
                    <a:bodyPr/>
                    <a:lstStyle/>
                    <a:p>
                      <a:pPr marL="0" marR="0" lvl="0" indent="0" algn="l" rtl="0">
                        <a:spcBef>
                          <a:spcPts val="0"/>
                        </a:spcBef>
                        <a:spcAft>
                          <a:spcPts val="0"/>
                        </a:spcAft>
                        <a:buNone/>
                      </a:pPr>
                      <a:r>
                        <a:rPr lang="en-US" sz="1100" b="0" i="0">
                          <a:solidFill>
                            <a:schemeClr val="dk1"/>
                          </a:solidFill>
                          <a:latin typeface="Avenir Light" panose="020B0402020203020204" pitchFamily="34" charset="77"/>
                        </a:rPr>
                        <a:t> Workshop reflection</a:t>
                      </a:r>
                      <a:endParaRPr sz="1100" b="0" i="0">
                        <a:solidFill>
                          <a:schemeClr val="dk1"/>
                        </a:solidFill>
                        <a:latin typeface="Avenir Light" panose="020B0402020203020204" pitchFamily="34" charset="77"/>
                      </a:endParaRPr>
                    </a:p>
                  </a:txBody>
                  <a:tcPr marL="91450" marR="91450" marT="45725" marB="45725"/>
                </a:tc>
                <a:tc>
                  <a:txBody>
                    <a:bodyPr/>
                    <a:lstStyle/>
                    <a:p>
                      <a:pPr marL="0" marR="0" lvl="0" indent="0" algn="l" rtl="0">
                        <a:spcBef>
                          <a:spcPts val="0"/>
                        </a:spcBef>
                        <a:spcAft>
                          <a:spcPts val="0"/>
                        </a:spcAft>
                        <a:buNone/>
                      </a:pPr>
                      <a:endParaRPr sz="1100" b="0" i="0" dirty="0">
                        <a:solidFill>
                          <a:srgbClr val="2F5496"/>
                        </a:solidFill>
                        <a:latin typeface="Avenir Light" panose="020B0402020203020204" pitchFamily="34" charset="77"/>
                      </a:endParaRPr>
                    </a:p>
                  </a:txBody>
                  <a:tcPr marL="91450" marR="91450" marT="45725" marB="45725"/>
                </a:tc>
                <a:extLst>
                  <a:ext uri="{0D108BD9-81ED-4DB2-BD59-A6C34878D82A}">
                    <a16:rowId xmlns:a16="http://schemas.microsoft.com/office/drawing/2014/main" val="1019053178"/>
                  </a:ext>
                </a:extLst>
              </a:tr>
            </a:tbl>
          </a:graphicData>
        </a:graphic>
      </p:graphicFrame>
    </p:spTree>
    <p:extLst>
      <p:ext uri="{BB962C8B-B14F-4D97-AF65-F5344CB8AC3E}">
        <p14:creationId xmlns:p14="http://schemas.microsoft.com/office/powerpoint/2010/main" val="23514556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en-US" sz="3200" dirty="0">
                <a:solidFill>
                  <a:schemeClr val="bg1">
                    <a:lumMod val="10000"/>
                  </a:schemeClr>
                </a:solidFill>
                <a:ea typeface="Calibri"/>
                <a:cs typeface="Calibri"/>
                <a:sym typeface="Calibri"/>
              </a:rPr>
              <a:t>How do hinge questions work?</a:t>
            </a:r>
            <a:endParaRPr lang="en-XK" sz="3200" dirty="0"/>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nSpc>
                <a:spcPct val="90000"/>
              </a:lnSpc>
              <a:spcAft>
                <a:spcPts val="800"/>
              </a:spcAft>
              <a:buNone/>
            </a:pPr>
            <a:r>
              <a:rPr lang="sq-AL" sz="1400" dirty="0">
                <a:solidFill>
                  <a:schemeClr val="tx1"/>
                </a:solidFill>
              </a:rPr>
              <a:t>6. The lesson continues as planned becuase all the students have understood the concept.</a:t>
            </a:r>
          </a:p>
          <a:p>
            <a:pPr marL="152400" indent="0">
              <a:lnSpc>
                <a:spcPct val="90000"/>
              </a:lnSpc>
              <a:spcAft>
                <a:spcPts val="800"/>
              </a:spcAft>
              <a:buNone/>
            </a:pPr>
            <a:r>
              <a:rPr lang="sq-AL" sz="1400" dirty="0">
                <a:solidFill>
                  <a:schemeClr val="tx1"/>
                </a:solidFill>
              </a:rPr>
              <a:t>7. The teacher identifies those who require furhter support. This must be acted upon immediately. </a:t>
            </a:r>
          </a:p>
          <a:p>
            <a:pPr marL="152400" indent="0">
              <a:lnSpc>
                <a:spcPct val="90000"/>
              </a:lnSpc>
              <a:spcAft>
                <a:spcPts val="800"/>
              </a:spcAft>
              <a:buNone/>
            </a:pPr>
            <a:r>
              <a:rPr lang="sq-AL" sz="1400" dirty="0">
                <a:solidFill>
                  <a:schemeClr val="tx1"/>
                </a:solidFill>
              </a:rPr>
              <a:t>8. The teacher addresses some of the misconceptions that the hinge question has brought up.</a:t>
            </a:r>
          </a:p>
          <a:p>
            <a:pPr marL="152400" indent="0">
              <a:lnSpc>
                <a:spcPct val="90000"/>
              </a:lnSpc>
              <a:spcAft>
                <a:spcPts val="800"/>
              </a:spcAft>
              <a:buNone/>
            </a:pPr>
            <a:r>
              <a:rPr lang="sq-AL" sz="1400" dirty="0">
                <a:solidFill>
                  <a:schemeClr val="tx1"/>
                </a:solidFill>
              </a:rPr>
              <a:t>9. The teacher might give follow up activities to some  students groups while reteaching the concept to others.</a:t>
            </a:r>
          </a:p>
          <a:p>
            <a:pPr marL="152400" indent="0">
              <a:lnSpc>
                <a:spcPct val="90000"/>
              </a:lnSpc>
              <a:spcAft>
                <a:spcPts val="800"/>
              </a:spcAft>
              <a:buNone/>
            </a:pPr>
            <a:r>
              <a:rPr lang="sq-AL" sz="1400" dirty="0">
                <a:solidFill>
                  <a:schemeClr val="tx1"/>
                </a:solidFill>
              </a:rPr>
              <a:t>10. The teacher might assign students who grasped the concept to tutor students who did not. (Evidence from research shows that peer tutoring can be effective at differentiating learning and raising student outcomes) </a:t>
            </a:r>
          </a:p>
          <a:p>
            <a:pPr marL="152400" indent="0">
              <a:lnSpc>
                <a:spcPct val="90000"/>
              </a:lnSpc>
              <a:spcAft>
                <a:spcPts val="800"/>
              </a:spcAft>
              <a:buNone/>
            </a:pPr>
            <a:endParaRPr lang="sq-AL" sz="1400" dirty="0">
              <a:solidFill>
                <a:schemeClr val="tx1"/>
              </a:solidFill>
            </a:endParaRPr>
          </a:p>
          <a:p>
            <a:pPr marL="152400" indent="0">
              <a:lnSpc>
                <a:spcPct val="90000"/>
              </a:lnSpc>
              <a:spcAft>
                <a:spcPts val="800"/>
              </a:spcAft>
              <a:buNone/>
            </a:pPr>
            <a:r>
              <a:rPr lang="sq-AL" sz="1000" b="1" dirty="0">
                <a:solidFill>
                  <a:schemeClr val="tx1"/>
                </a:solidFill>
              </a:rPr>
              <a:t>Bromley M (2017) Teaching practice</a:t>
            </a:r>
          </a:p>
          <a:p>
            <a:pPr marL="152400" indent="0">
              <a:lnSpc>
                <a:spcPct val="90000"/>
              </a:lnSpc>
              <a:spcAft>
                <a:spcPts val="800"/>
              </a:spcAft>
              <a:buNone/>
            </a:pPr>
            <a:r>
              <a:rPr lang="sq-AL" sz="1000" b="1" dirty="0">
                <a:solidFill>
                  <a:schemeClr val="tx1"/>
                </a:solidFill>
              </a:rPr>
              <a:t>https://www.sec-ed.co.uk/best-practice/teaching-practice-hinge-questions (last accessed 26 May 2022)</a:t>
            </a:r>
            <a:br>
              <a:rPr lang="sq-AL" sz="1000" dirty="0">
                <a:solidFill>
                  <a:schemeClr val="tx1"/>
                </a:solidFill>
              </a:rPr>
            </a:br>
            <a:endParaRPr lang="sq-AL" sz="1000" dirty="0">
              <a:solidFill>
                <a:schemeClr val="tx1"/>
              </a:solidFill>
            </a:endParaRPr>
          </a:p>
          <a:p>
            <a:pPr marL="152400" indent="0">
              <a:lnSpc>
                <a:spcPct val="90000"/>
              </a:lnSpc>
              <a:spcAft>
                <a:spcPts val="800"/>
              </a:spcAft>
              <a:buNone/>
            </a:pPr>
            <a:endParaRPr lang="sq-AL" sz="1400" dirty="0">
              <a:solidFill>
                <a:schemeClr val="tx1"/>
              </a:solidFill>
            </a:endParaRPr>
          </a:p>
          <a:p>
            <a:pPr marL="152400" indent="0">
              <a:lnSpc>
                <a:spcPct val="90000"/>
              </a:lnSpc>
              <a:spcAft>
                <a:spcPts val="800"/>
              </a:spcAft>
              <a:buNone/>
            </a:pPr>
            <a:endParaRPr lang="sq-AL" sz="1400" dirty="0">
              <a:solidFill>
                <a:schemeClr val="tx1"/>
              </a:solidFill>
            </a:endParaRPr>
          </a:p>
          <a:p>
            <a:pPr marL="152400" indent="0">
              <a:lnSpc>
                <a:spcPct val="90000"/>
              </a:lnSpc>
              <a:spcAft>
                <a:spcPts val="800"/>
              </a:spcAft>
              <a:buNone/>
            </a:pPr>
            <a:endParaRPr lang="sq-AL" sz="1400" dirty="0">
              <a:solidFill>
                <a:schemeClr val="tx1"/>
              </a:solidFill>
            </a:endParaRPr>
          </a:p>
          <a:p>
            <a:pPr marL="152400" indent="0" fontAlgn="base">
              <a:buNone/>
            </a:pPr>
            <a:endParaRPr lang="sq-AL" sz="1000" u="none" strike="noStrike" dirty="0">
              <a:solidFill>
                <a:schemeClr val="tx1"/>
              </a:solidFill>
            </a:endParaRPr>
          </a:p>
        </p:txBody>
      </p:sp>
    </p:spTree>
    <p:extLst>
      <p:ext uri="{BB962C8B-B14F-4D97-AF65-F5344CB8AC3E}">
        <p14:creationId xmlns:p14="http://schemas.microsoft.com/office/powerpoint/2010/main" val="763183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en-US" sz="3200" dirty="0">
                <a:solidFill>
                  <a:schemeClr val="bg1">
                    <a:lumMod val="10000"/>
                  </a:schemeClr>
                </a:solidFill>
                <a:ea typeface="Calibri"/>
                <a:cs typeface="Calibri"/>
                <a:sym typeface="Calibri"/>
              </a:rPr>
              <a:t>How do hinge questions work?</a:t>
            </a:r>
            <a:endParaRPr lang="en-XK" dirty="0"/>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nSpc>
                <a:spcPct val="90000"/>
              </a:lnSpc>
              <a:spcAft>
                <a:spcPts val="800"/>
              </a:spcAft>
              <a:buNone/>
            </a:pPr>
            <a:r>
              <a:rPr lang="sq-AL" sz="1400" b="1" dirty="0">
                <a:solidFill>
                  <a:srgbClr val="518BCB"/>
                </a:solidFill>
              </a:rPr>
              <a:t>Hinge questions</a:t>
            </a:r>
            <a:r>
              <a:rPr lang="sq-AL" sz="1400" dirty="0">
                <a:solidFill>
                  <a:schemeClr val="tx1"/>
                </a:solidFill>
              </a:rPr>
              <a:t> cannot be asked in a traditional way… i.e. hands up…</a:t>
            </a:r>
          </a:p>
          <a:p>
            <a:pPr marL="152400" indent="0">
              <a:lnSpc>
                <a:spcPct val="90000"/>
              </a:lnSpc>
              <a:spcAft>
                <a:spcPts val="800"/>
              </a:spcAft>
              <a:buNone/>
            </a:pPr>
            <a:r>
              <a:rPr lang="sq-AL" sz="1400" dirty="0">
                <a:solidFill>
                  <a:schemeClr val="tx1"/>
                </a:solidFill>
              </a:rPr>
              <a:t>All students must be participating and must all show their answer to the teacher at the same time.</a:t>
            </a:r>
          </a:p>
          <a:p>
            <a:pPr marL="152400" indent="0">
              <a:lnSpc>
                <a:spcPct val="90000"/>
              </a:lnSpc>
              <a:spcAft>
                <a:spcPts val="800"/>
              </a:spcAft>
              <a:buNone/>
            </a:pPr>
            <a:r>
              <a:rPr lang="sq-AL" sz="1400" dirty="0">
                <a:solidFill>
                  <a:schemeClr val="tx1"/>
                </a:solidFill>
              </a:rPr>
              <a:t> Students can use:</a:t>
            </a:r>
          </a:p>
          <a:p>
            <a:pPr>
              <a:lnSpc>
                <a:spcPct val="90000"/>
              </a:lnSpc>
              <a:spcAft>
                <a:spcPts val="800"/>
              </a:spcAft>
            </a:pPr>
            <a:r>
              <a:rPr lang="sq-AL" sz="1400" dirty="0">
                <a:solidFill>
                  <a:schemeClr val="tx1"/>
                </a:solidFill>
              </a:rPr>
              <a:t>ABCD cards for multiple choice questions.  i.e, hold up the letter A if you think the answer is....</a:t>
            </a:r>
          </a:p>
          <a:p>
            <a:pPr>
              <a:lnSpc>
                <a:spcPct val="90000"/>
              </a:lnSpc>
              <a:spcAft>
                <a:spcPts val="800"/>
              </a:spcAft>
            </a:pPr>
            <a:r>
              <a:rPr lang="sq-AL" sz="1400" dirty="0">
                <a:solidFill>
                  <a:schemeClr val="tx1"/>
                </a:solidFill>
              </a:rPr>
              <a:t>Cards with different colours for multiple choice questions. </a:t>
            </a:r>
          </a:p>
          <a:p>
            <a:pPr>
              <a:lnSpc>
                <a:spcPct val="90000"/>
              </a:lnSpc>
              <a:spcAft>
                <a:spcPts val="800"/>
              </a:spcAft>
            </a:pPr>
            <a:r>
              <a:rPr lang="sq-AL" sz="1400" dirty="0">
                <a:solidFill>
                  <a:schemeClr val="tx1"/>
                </a:solidFill>
              </a:rPr>
              <a:t>Different hand signals to indicate a response i.e , hands up=yes, shake head =no ,   wavy hand = not sure.</a:t>
            </a:r>
          </a:p>
          <a:p>
            <a:pPr>
              <a:lnSpc>
                <a:spcPct val="90000"/>
              </a:lnSpc>
              <a:spcAft>
                <a:spcPts val="800"/>
              </a:spcAft>
            </a:pPr>
            <a:r>
              <a:rPr lang="sq-AL" sz="1400" dirty="0">
                <a:solidFill>
                  <a:schemeClr val="tx1"/>
                </a:solidFill>
              </a:rPr>
              <a:t>Mini-whiteboards to write answers on and show the teacher.</a:t>
            </a:r>
          </a:p>
          <a:p>
            <a:pPr>
              <a:lnSpc>
                <a:spcPct val="90000"/>
              </a:lnSpc>
              <a:spcAft>
                <a:spcPts val="800"/>
              </a:spcAft>
            </a:pPr>
            <a:r>
              <a:rPr lang="sq-AL" sz="1400" dirty="0">
                <a:solidFill>
                  <a:schemeClr val="tx1"/>
                </a:solidFill>
              </a:rPr>
              <a:t>Write in large letters on scrap paper to show the teacher</a:t>
            </a:r>
          </a:p>
          <a:p>
            <a:pPr marL="0" marR="0" lvl="0" indent="0" algn="l" rtl="0">
              <a:spcBef>
                <a:spcPts val="0"/>
              </a:spcBef>
              <a:spcAft>
                <a:spcPts val="0"/>
              </a:spcAft>
              <a:buNone/>
            </a:pPr>
            <a:r>
              <a:rPr lang="en-US" sz="1400" dirty="0">
                <a:solidFill>
                  <a:schemeClr val="bg1">
                    <a:lumMod val="10000"/>
                  </a:schemeClr>
                </a:solidFill>
                <a:ea typeface="Calibri"/>
                <a:cs typeface="Calibri"/>
                <a:sym typeface="Calibri"/>
              </a:rPr>
              <a:t>The teacher must be able to interpret students’ responses within one or two minutes and adjust the lesson based on the data.</a:t>
            </a:r>
            <a:br>
              <a:rPr lang="en-US" sz="1400" dirty="0">
                <a:solidFill>
                  <a:schemeClr val="bg1">
                    <a:lumMod val="10000"/>
                  </a:schemeClr>
                </a:solidFill>
                <a:ea typeface="Calibri"/>
                <a:cs typeface="Calibri"/>
                <a:sym typeface="Calibri"/>
              </a:rPr>
            </a:br>
            <a:endParaRPr lang="en-US" sz="1400" dirty="0">
              <a:solidFill>
                <a:schemeClr val="bg1">
                  <a:lumMod val="10000"/>
                </a:schemeClr>
              </a:solidFill>
              <a:ea typeface="Calibri"/>
              <a:cs typeface="Calibri"/>
              <a:sym typeface="Calibri"/>
            </a:endParaRPr>
          </a:p>
          <a:p>
            <a:pPr marL="152400" indent="0" fontAlgn="base">
              <a:buNone/>
            </a:pPr>
            <a:endParaRPr lang="sq-AL" sz="1000" u="none" strike="noStrike" dirty="0">
              <a:solidFill>
                <a:schemeClr val="tx1"/>
              </a:solidFill>
            </a:endParaRPr>
          </a:p>
        </p:txBody>
      </p:sp>
    </p:spTree>
    <p:extLst>
      <p:ext uri="{BB962C8B-B14F-4D97-AF65-F5344CB8AC3E}">
        <p14:creationId xmlns:p14="http://schemas.microsoft.com/office/powerpoint/2010/main" val="143011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BDF462E-F113-880E-DB2B-98812A67555A}"/>
              </a:ext>
            </a:extLst>
          </p:cNvPr>
          <p:cNvSpPr>
            <a:spLocks noGrp="1"/>
          </p:cNvSpPr>
          <p:nvPr>
            <p:ph type="pic" idx="2"/>
          </p:nvPr>
        </p:nvSpPr>
        <p:spPr/>
      </p:sp>
      <p:sp>
        <p:nvSpPr>
          <p:cNvPr id="3" name="Title 2">
            <a:extLst>
              <a:ext uri="{FF2B5EF4-FFF2-40B4-BE49-F238E27FC236}">
                <a16:creationId xmlns:a16="http://schemas.microsoft.com/office/drawing/2014/main" id="{62D53FFD-F83D-1F74-EBAA-14E32974740C}"/>
              </a:ext>
            </a:extLst>
          </p:cNvPr>
          <p:cNvSpPr>
            <a:spLocks noGrp="1"/>
          </p:cNvSpPr>
          <p:nvPr>
            <p:ph type="title"/>
          </p:nvPr>
        </p:nvSpPr>
        <p:spPr/>
        <p:txBody>
          <a:bodyPr/>
          <a:lstStyle/>
          <a:p>
            <a:pPr marL="0" marR="0" lvl="0" indent="0" algn="l" rtl="0">
              <a:lnSpc>
                <a:spcPct val="90000"/>
              </a:lnSpc>
              <a:spcBef>
                <a:spcPts val="0"/>
              </a:spcBef>
              <a:spcAft>
                <a:spcPts val="0"/>
              </a:spcAft>
              <a:buNone/>
            </a:pPr>
            <a:r>
              <a:rPr lang="en-US" sz="4000" dirty="0">
                <a:solidFill>
                  <a:schemeClr val="lt1"/>
                </a:solidFill>
                <a:ea typeface="Calibri"/>
                <a:cs typeface="Calibri"/>
                <a:sym typeface="Calibri"/>
              </a:rPr>
              <a:t>Hinge question examples</a:t>
            </a:r>
          </a:p>
        </p:txBody>
      </p:sp>
      <p:sp>
        <p:nvSpPr>
          <p:cNvPr id="4" name="Subtitle 3">
            <a:extLst>
              <a:ext uri="{FF2B5EF4-FFF2-40B4-BE49-F238E27FC236}">
                <a16:creationId xmlns:a16="http://schemas.microsoft.com/office/drawing/2014/main" id="{41DAC457-663B-D42A-A57A-ADEB54594B35}"/>
              </a:ext>
            </a:extLst>
          </p:cNvPr>
          <p:cNvSpPr>
            <a:spLocks noGrp="1"/>
          </p:cNvSpPr>
          <p:nvPr>
            <p:ph type="subTitle" idx="1"/>
          </p:nvPr>
        </p:nvSpPr>
        <p:spPr/>
        <p:txBody>
          <a:bodyPr/>
          <a:lstStyle/>
          <a:p>
            <a:endParaRPr lang="en-XK"/>
          </a:p>
        </p:txBody>
      </p:sp>
    </p:spTree>
    <p:extLst>
      <p:ext uri="{BB962C8B-B14F-4D97-AF65-F5344CB8AC3E}">
        <p14:creationId xmlns:p14="http://schemas.microsoft.com/office/powerpoint/2010/main" val="12662905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pPr marL="0" marR="0" lvl="0" indent="0" rtl="0">
              <a:lnSpc>
                <a:spcPct val="90000"/>
              </a:lnSpc>
              <a:spcBef>
                <a:spcPts val="0"/>
              </a:spcBef>
              <a:spcAft>
                <a:spcPts val="0"/>
              </a:spcAft>
              <a:buNone/>
            </a:pPr>
            <a:r>
              <a:rPr lang="en-US" sz="3200" dirty="0">
                <a:solidFill>
                  <a:schemeClr val="bg1">
                    <a:lumMod val="10000"/>
                  </a:schemeClr>
                </a:solidFill>
                <a:ea typeface="Calibri"/>
                <a:cs typeface="Calibri"/>
                <a:sym typeface="Calibri"/>
              </a:rPr>
              <a:t>Hinge question examples</a:t>
            </a: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gn="l">
              <a:buNone/>
            </a:pPr>
            <a:r>
              <a:rPr lang="sq-AL" sz="1400" b="1" dirty="0">
                <a:solidFill>
                  <a:srgbClr val="518BCB"/>
                </a:solidFill>
              </a:rPr>
              <a:t>Good hinge questions are:</a:t>
            </a:r>
          </a:p>
          <a:p>
            <a:pPr algn="l">
              <a:buFont typeface="Arial" panose="020B0604020202020204" pitchFamily="34" charset="0"/>
              <a:buChar char="•"/>
            </a:pPr>
            <a:endParaRPr lang="sl-SI" sz="1400" dirty="0">
              <a:solidFill>
                <a:schemeClr val="bg1">
                  <a:lumMod val="10000"/>
                </a:schemeClr>
              </a:solidFill>
            </a:endParaRPr>
          </a:p>
          <a:p>
            <a:pPr marL="457200" indent="-457200" algn="l">
              <a:buFont typeface="+mj-lt"/>
              <a:buAutoNum type="arabicPeriod"/>
            </a:pPr>
            <a:r>
              <a:rPr lang="sq-AL" sz="1400" dirty="0">
                <a:solidFill>
                  <a:schemeClr val="bg1">
                    <a:lumMod val="10000"/>
                  </a:schemeClr>
                </a:solidFill>
              </a:rPr>
              <a:t>Quick and easy to ask.</a:t>
            </a:r>
          </a:p>
          <a:p>
            <a:pPr marL="457200" indent="-457200" algn="l">
              <a:buFont typeface="+mj-lt"/>
              <a:buAutoNum type="arabicPeriod"/>
            </a:pPr>
            <a:endParaRPr lang="en-US" sz="1400" dirty="0">
              <a:solidFill>
                <a:schemeClr val="bg1">
                  <a:lumMod val="10000"/>
                </a:schemeClr>
              </a:solidFill>
              <a:effectLst/>
            </a:endParaRPr>
          </a:p>
          <a:p>
            <a:pPr marL="457200" indent="-457200" algn="l">
              <a:buFont typeface="+mj-lt"/>
              <a:buAutoNum type="arabicPeriod"/>
            </a:pPr>
            <a:r>
              <a:rPr lang="sq-AL" sz="1400" dirty="0">
                <a:solidFill>
                  <a:schemeClr val="bg1">
                    <a:lumMod val="10000"/>
                  </a:schemeClr>
                </a:solidFill>
              </a:rPr>
              <a:t>Quick for students to respond to (Multiple Choice Questions are popular) – within about a minute or two.</a:t>
            </a:r>
          </a:p>
          <a:p>
            <a:pPr marL="457200" indent="-457200" algn="l">
              <a:buFont typeface="+mj-lt"/>
              <a:buAutoNum type="arabicPeriod"/>
            </a:pPr>
            <a:endParaRPr lang="en-US" sz="1400" dirty="0">
              <a:solidFill>
                <a:schemeClr val="bg1">
                  <a:lumMod val="10000"/>
                </a:schemeClr>
              </a:solidFill>
              <a:effectLst/>
            </a:endParaRPr>
          </a:p>
          <a:p>
            <a:pPr marL="457200" indent="-457200" algn="l">
              <a:buFont typeface="+mj-lt"/>
              <a:buAutoNum type="arabicPeriod"/>
            </a:pPr>
            <a:r>
              <a:rPr lang="sq-AL" sz="1400" dirty="0">
                <a:solidFill>
                  <a:schemeClr val="bg1">
                    <a:lumMod val="10000"/>
                  </a:schemeClr>
                </a:solidFill>
              </a:rPr>
              <a:t>Constructed in such a way that a correct answer will only be achieved if students really understand the point.</a:t>
            </a:r>
          </a:p>
          <a:p>
            <a:pPr marL="457200" indent="-457200" algn="l">
              <a:buFont typeface="+mj-lt"/>
              <a:buAutoNum type="arabicPeriod"/>
            </a:pPr>
            <a:endParaRPr lang="sq-AL" sz="1400" dirty="0">
              <a:solidFill>
                <a:schemeClr val="bg1">
                  <a:lumMod val="10000"/>
                </a:schemeClr>
              </a:solidFill>
              <a:ea typeface="PT Sans"/>
              <a:cs typeface="PT Sans"/>
              <a:sym typeface="PT Sans"/>
            </a:endParaRPr>
          </a:p>
          <a:p>
            <a:pPr marL="457200" indent="-457200" algn="l">
              <a:buFont typeface="+mj-lt"/>
              <a:buAutoNum type="arabicPeriod"/>
            </a:pPr>
            <a:r>
              <a:rPr lang="en-US" sz="1400" dirty="0">
                <a:solidFill>
                  <a:schemeClr val="bg1">
                    <a:lumMod val="10000"/>
                  </a:schemeClr>
                </a:solidFill>
                <a:ea typeface="PT Sans"/>
                <a:cs typeface="PT Sans"/>
                <a:sym typeface="PT Sans"/>
              </a:rPr>
              <a:t>Constructed in such a way that wrong answers signal which sort of misconceptions the class may have.</a:t>
            </a:r>
            <a:endParaRPr lang="en-US" sz="1400" dirty="0">
              <a:solidFill>
                <a:schemeClr val="bg1">
                  <a:lumMod val="10000"/>
                </a:schemeClr>
              </a:solidFill>
            </a:endParaRPr>
          </a:p>
          <a:p>
            <a:pPr marL="152400" indent="0" fontAlgn="base">
              <a:buNone/>
            </a:pPr>
            <a:endParaRPr lang="sq-AL" sz="1000" b="1" u="none" strike="noStrike" dirty="0">
              <a:solidFill>
                <a:srgbClr val="000000"/>
              </a:solidFill>
            </a:endParaRPr>
          </a:p>
        </p:txBody>
      </p:sp>
    </p:spTree>
    <p:extLst>
      <p:ext uri="{BB962C8B-B14F-4D97-AF65-F5344CB8AC3E}">
        <p14:creationId xmlns:p14="http://schemas.microsoft.com/office/powerpoint/2010/main" val="39663315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en-US" sz="3200" dirty="0">
                <a:solidFill>
                  <a:schemeClr val="bg1">
                    <a:lumMod val="10000"/>
                  </a:schemeClr>
                </a:solidFill>
                <a:ea typeface="Calibri"/>
                <a:cs typeface="Calibri"/>
                <a:sym typeface="Calibri"/>
              </a:rPr>
              <a:t>Hinge question examples</a:t>
            </a:r>
            <a:endParaRPr lang="en-XK" sz="3200" dirty="0">
              <a:solidFill>
                <a:schemeClr val="bg1">
                  <a:lumMod val="10000"/>
                </a:schemeClr>
              </a:solidFill>
            </a:endParaRP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buNone/>
            </a:pPr>
            <a:r>
              <a:rPr lang="sq-AL" sz="1400" b="1" dirty="0">
                <a:solidFill>
                  <a:srgbClr val="518BCB"/>
                </a:solidFill>
              </a:rPr>
              <a:t>Answer this question using a whiteboard/ ABCD cards/  or scap paper.</a:t>
            </a:r>
          </a:p>
          <a:p>
            <a:pPr marL="152400" indent="0">
              <a:buNone/>
            </a:pPr>
            <a:endParaRPr lang="sq-AL" sz="1400" dirty="0">
              <a:solidFill>
                <a:schemeClr val="bg1">
                  <a:lumMod val="10000"/>
                </a:schemeClr>
              </a:solidFill>
            </a:endParaRPr>
          </a:p>
          <a:p>
            <a:pPr marL="152400" indent="0">
              <a:buNone/>
            </a:pPr>
            <a:r>
              <a:rPr lang="sq-AL" sz="1400" dirty="0">
                <a:solidFill>
                  <a:schemeClr val="bg1">
                    <a:lumMod val="10000"/>
                  </a:schemeClr>
                </a:solidFill>
              </a:rPr>
              <a:t>The hot air balloon moves upwards because:</a:t>
            </a:r>
          </a:p>
          <a:p>
            <a:pPr marL="152400" indent="0">
              <a:buNone/>
            </a:pPr>
            <a:endParaRPr lang="sq-AL" sz="1400" dirty="0">
              <a:solidFill>
                <a:schemeClr val="bg1">
                  <a:lumMod val="10000"/>
                </a:schemeClr>
              </a:solidFill>
            </a:endParaRPr>
          </a:p>
          <a:p>
            <a:pPr marL="152400" indent="0">
              <a:buNone/>
            </a:pPr>
            <a:r>
              <a:rPr lang="en-US" sz="1400" u="none" strike="noStrike" cap="none" dirty="0">
                <a:solidFill>
                  <a:schemeClr val="bg1">
                    <a:lumMod val="10000"/>
                  </a:schemeClr>
                </a:solidFill>
                <a:latin typeface="Avenir Light" panose="020B0402020203020204" pitchFamily="34" charset="77"/>
                <a:ea typeface="PT Sans"/>
                <a:cs typeface="PT Sans"/>
                <a:sym typeface="PT Sans"/>
              </a:rPr>
              <a:t>A) Heat rises</a:t>
            </a:r>
            <a:endParaRPr lang="en-US" sz="1400" dirty="0">
              <a:solidFill>
                <a:schemeClr val="bg1">
                  <a:lumMod val="10000"/>
                </a:schemeClr>
              </a:solidFill>
              <a:ea typeface="PT Sans"/>
            </a:endParaRPr>
          </a:p>
          <a:p>
            <a:pPr marL="152400" indent="0">
              <a:buNone/>
            </a:pPr>
            <a:r>
              <a:rPr lang="en-US" sz="1400" u="none" strike="noStrike" cap="none" dirty="0">
                <a:solidFill>
                  <a:schemeClr val="bg1">
                    <a:lumMod val="10000"/>
                  </a:schemeClr>
                </a:solidFill>
                <a:latin typeface="Avenir Light" panose="020B0402020203020204" pitchFamily="34" charset="77"/>
                <a:ea typeface="PT Sans"/>
                <a:cs typeface="PT Sans"/>
                <a:sym typeface="PT Sans"/>
              </a:rPr>
              <a:t>B) Hot air is lighter than cold air so floats upwards</a:t>
            </a:r>
          </a:p>
          <a:p>
            <a:pPr marL="152400" indent="0">
              <a:buNone/>
            </a:pPr>
            <a:r>
              <a:rPr lang="en-US" sz="1400" u="none" strike="noStrike" cap="none" dirty="0">
                <a:solidFill>
                  <a:schemeClr val="bg1">
                    <a:lumMod val="10000"/>
                  </a:schemeClr>
                </a:solidFill>
                <a:latin typeface="Avenir Light" panose="020B0402020203020204" pitchFamily="34" charset="77"/>
                <a:ea typeface="PT Sans"/>
                <a:cs typeface="PT Sans"/>
                <a:sym typeface="PT Sans"/>
              </a:rPr>
              <a:t>C) Hot air is less dense than cold air and so floats upwards</a:t>
            </a:r>
            <a:endParaRPr lang="en-US" sz="1400" dirty="0">
              <a:solidFill>
                <a:schemeClr val="bg1">
                  <a:lumMod val="10000"/>
                </a:schemeClr>
              </a:solidFill>
              <a:ea typeface="PT Sans"/>
            </a:endParaRPr>
          </a:p>
          <a:p>
            <a:pPr marL="152400" indent="0">
              <a:buNone/>
            </a:pPr>
            <a:r>
              <a:rPr lang="en-US" sz="1400" u="none" strike="noStrike" cap="none" dirty="0">
                <a:solidFill>
                  <a:schemeClr val="bg1">
                    <a:lumMod val="10000"/>
                  </a:schemeClr>
                </a:solidFill>
                <a:latin typeface="Avenir Light" panose="020B0402020203020204" pitchFamily="34" charset="77"/>
                <a:ea typeface="PT Sans"/>
                <a:cs typeface="PT Sans"/>
                <a:sym typeface="PT Sans"/>
              </a:rPr>
              <a:t>D) Hot air particles are lighter than cold air particles and so lift the balloon upwards</a:t>
            </a:r>
            <a:endParaRPr lang="sq-AL" sz="1400" dirty="0">
              <a:solidFill>
                <a:schemeClr val="bg1">
                  <a:lumMod val="10000"/>
                </a:schemeClr>
              </a:solidFill>
              <a:latin typeface="Avenir Light" panose="020B0402020203020204" pitchFamily="34" charset="77"/>
            </a:endParaRPr>
          </a:p>
          <a:p>
            <a:pPr marL="152400" indent="0" fontAlgn="base">
              <a:buNone/>
            </a:pPr>
            <a:endParaRPr lang="sq-AL" sz="1400" b="1" u="none" strike="noStrike" dirty="0">
              <a:solidFill>
                <a:schemeClr val="bg1">
                  <a:lumMod val="10000"/>
                </a:schemeClr>
              </a:solidFill>
            </a:endParaRPr>
          </a:p>
        </p:txBody>
      </p:sp>
    </p:spTree>
    <p:extLst>
      <p:ext uri="{BB962C8B-B14F-4D97-AF65-F5344CB8AC3E}">
        <p14:creationId xmlns:p14="http://schemas.microsoft.com/office/powerpoint/2010/main" val="23402866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en-US" sz="3200" dirty="0">
                <a:solidFill>
                  <a:schemeClr val="bg1">
                    <a:lumMod val="10000"/>
                  </a:schemeClr>
                </a:solidFill>
                <a:ea typeface="Calibri"/>
                <a:cs typeface="Calibri"/>
                <a:sym typeface="Calibri"/>
              </a:rPr>
              <a:t>Hinge question examples</a:t>
            </a:r>
            <a:endParaRPr lang="en-XK" dirty="0">
              <a:solidFill>
                <a:schemeClr val="bg1">
                  <a:lumMod val="10000"/>
                </a:schemeClr>
              </a:solidFill>
            </a:endParaRP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gn="l">
              <a:buNone/>
            </a:pPr>
            <a:r>
              <a:rPr lang="sq-AL" sz="1400" dirty="0">
                <a:solidFill>
                  <a:schemeClr val="bg1">
                    <a:lumMod val="10000"/>
                  </a:schemeClr>
                </a:solidFill>
              </a:rPr>
              <a:t>The hot air balloon moves upwards because:</a:t>
            </a:r>
          </a:p>
          <a:p>
            <a:pPr marL="152400" indent="0" algn="l">
              <a:buNone/>
            </a:pPr>
            <a:endParaRPr lang="sq-AL" sz="1400" dirty="0">
              <a:solidFill>
                <a:schemeClr val="bg1">
                  <a:lumMod val="10000"/>
                </a:schemeClr>
              </a:solidFill>
            </a:endParaRPr>
          </a:p>
          <a:p>
            <a:pPr marL="152400" indent="0" algn="l">
              <a:buNone/>
            </a:pPr>
            <a:r>
              <a:rPr lang="sq-AL" sz="1400" dirty="0">
                <a:solidFill>
                  <a:schemeClr val="bg1">
                    <a:lumMod val="10000"/>
                  </a:schemeClr>
                </a:solidFill>
              </a:rPr>
              <a:t>A) Heat rises</a:t>
            </a:r>
          </a:p>
          <a:p>
            <a:pPr marL="152400" indent="0" algn="l">
              <a:buNone/>
            </a:pPr>
            <a:r>
              <a:rPr lang="sq-AL" sz="1400" dirty="0">
                <a:solidFill>
                  <a:schemeClr val="bg1">
                    <a:lumMod val="10000"/>
                  </a:schemeClr>
                </a:solidFill>
              </a:rPr>
              <a:t>B) Hot air is lighter than cold air so floats upwards</a:t>
            </a:r>
          </a:p>
          <a:p>
            <a:pPr marL="152400" indent="0" algn="l">
              <a:buNone/>
            </a:pPr>
            <a:r>
              <a:rPr lang="sq-AL" sz="1400" dirty="0">
                <a:solidFill>
                  <a:schemeClr val="bg1">
                    <a:lumMod val="10000"/>
                  </a:schemeClr>
                </a:solidFill>
              </a:rPr>
              <a:t>C) Hot air is less dense than cold air and so floats upwards</a:t>
            </a:r>
          </a:p>
          <a:p>
            <a:pPr marL="152400" indent="0" algn="l">
              <a:buNone/>
            </a:pPr>
            <a:r>
              <a:rPr lang="sq-AL" sz="1400" dirty="0">
                <a:solidFill>
                  <a:schemeClr val="bg1">
                    <a:lumMod val="10000"/>
                  </a:schemeClr>
                </a:solidFill>
              </a:rPr>
              <a:t>D) Hot air particles are lighter than cold air particles and so lift the balloon upwards</a:t>
            </a:r>
          </a:p>
          <a:p>
            <a:pPr marL="152400" indent="0" algn="l">
              <a:buNone/>
            </a:pPr>
            <a:endParaRPr lang="sq-AL" sz="1400" dirty="0">
              <a:solidFill>
                <a:schemeClr val="bg1">
                  <a:lumMod val="10000"/>
                </a:schemeClr>
              </a:solidFill>
            </a:endParaRPr>
          </a:p>
          <a:p>
            <a:pPr marL="152400" indent="0" algn="l">
              <a:buNone/>
            </a:pPr>
            <a:r>
              <a:rPr lang="sq-AL" sz="1400" b="1" dirty="0">
                <a:solidFill>
                  <a:srgbClr val="518BCB"/>
                </a:solidFill>
              </a:rPr>
              <a:t>The answer is C</a:t>
            </a:r>
          </a:p>
          <a:p>
            <a:pPr marL="152400" indent="0" algn="l">
              <a:buNone/>
            </a:pPr>
            <a:r>
              <a:rPr lang="en-US" sz="1400" dirty="0">
                <a:solidFill>
                  <a:schemeClr val="bg1">
                    <a:lumMod val="10000"/>
                  </a:schemeClr>
                </a:solidFill>
                <a:ea typeface="PT Sans"/>
                <a:cs typeface="PT Sans"/>
                <a:sym typeface="PT Sans"/>
              </a:rPr>
              <a:t>If the class have properly understood the concept (and any previous explanations, modelling or demonstrations) they would give the correct response as C. </a:t>
            </a:r>
          </a:p>
          <a:p>
            <a:pPr marL="152400" indent="0" algn="l">
              <a:buNone/>
            </a:pPr>
            <a:endParaRPr lang="en-US" sz="1400" dirty="0">
              <a:solidFill>
                <a:schemeClr val="bg1">
                  <a:lumMod val="10000"/>
                </a:schemeClr>
              </a:solidFill>
              <a:ea typeface="PT Sans"/>
              <a:cs typeface="PT Sans"/>
              <a:sym typeface="PT Sans"/>
            </a:endParaRPr>
          </a:p>
          <a:p>
            <a:pPr marL="152400" indent="0" algn="l">
              <a:buNone/>
            </a:pPr>
            <a:r>
              <a:rPr lang="en-US" sz="1400" dirty="0">
                <a:solidFill>
                  <a:schemeClr val="bg1">
                    <a:lumMod val="10000"/>
                  </a:schemeClr>
                </a:solidFill>
                <a:ea typeface="PT Sans"/>
                <a:cs typeface="PT Sans"/>
                <a:sym typeface="PT Sans"/>
              </a:rPr>
              <a:t>All of the other answers reveal a misconception that must be addressed.</a:t>
            </a:r>
            <a:endParaRPr lang="en-US" sz="1400" dirty="0">
              <a:solidFill>
                <a:schemeClr val="bg1">
                  <a:lumMod val="10000"/>
                </a:schemeClr>
              </a:solidFill>
              <a:ea typeface="PT Sans"/>
            </a:endParaRPr>
          </a:p>
          <a:p>
            <a:pPr marL="152400" indent="0" algn="l">
              <a:buNone/>
            </a:pPr>
            <a:endParaRPr lang="en-US" sz="1400" dirty="0">
              <a:solidFill>
                <a:schemeClr val="bg1">
                  <a:lumMod val="10000"/>
                </a:schemeClr>
              </a:solidFill>
              <a:ea typeface="PT Sans"/>
              <a:cs typeface="PT Sans"/>
              <a:sym typeface="PT Sans"/>
            </a:endParaRPr>
          </a:p>
          <a:p>
            <a:pPr marL="152400" indent="0" algn="l">
              <a:buNone/>
            </a:pPr>
            <a:r>
              <a:rPr lang="en-US" sz="1400" dirty="0">
                <a:solidFill>
                  <a:schemeClr val="bg1">
                    <a:lumMod val="10000"/>
                  </a:schemeClr>
                </a:solidFill>
                <a:ea typeface="PT Sans"/>
                <a:cs typeface="PT Sans"/>
                <a:sym typeface="PT Sans"/>
              </a:rPr>
              <a:t>D for example could suggest to the teacher they need a reminder about aspects of particle theory.</a:t>
            </a:r>
            <a:endParaRPr lang="sq-AL" sz="1400" dirty="0">
              <a:solidFill>
                <a:schemeClr val="bg1">
                  <a:lumMod val="10000"/>
                </a:schemeClr>
              </a:solidFill>
            </a:endParaRPr>
          </a:p>
          <a:p>
            <a:pPr marL="152400" indent="0" fontAlgn="base">
              <a:buNone/>
            </a:pPr>
            <a:endParaRPr lang="sq-AL" sz="1000" b="1" u="none" strike="noStrike" dirty="0">
              <a:solidFill>
                <a:schemeClr val="bg1">
                  <a:lumMod val="10000"/>
                </a:schemeClr>
              </a:solidFill>
            </a:endParaRPr>
          </a:p>
        </p:txBody>
      </p:sp>
    </p:spTree>
    <p:extLst>
      <p:ext uri="{BB962C8B-B14F-4D97-AF65-F5344CB8AC3E}">
        <p14:creationId xmlns:p14="http://schemas.microsoft.com/office/powerpoint/2010/main" val="42392100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en-US" sz="3200" dirty="0">
                <a:solidFill>
                  <a:schemeClr val="bg1">
                    <a:lumMod val="10000"/>
                  </a:schemeClr>
                </a:solidFill>
                <a:ea typeface="Calibri"/>
                <a:cs typeface="Calibri"/>
                <a:sym typeface="Calibri"/>
              </a:rPr>
              <a:t>Hinge question examples</a:t>
            </a:r>
            <a:endParaRPr lang="en-XK" dirty="0">
              <a:solidFill>
                <a:schemeClr val="bg1">
                  <a:lumMod val="10000"/>
                </a:schemeClr>
              </a:solidFill>
            </a:endParaRP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nSpc>
                <a:spcPct val="115000"/>
              </a:lnSpc>
              <a:buNone/>
            </a:pPr>
            <a:r>
              <a:rPr lang="sq-AL" sz="1400" b="1" dirty="0">
                <a:solidFill>
                  <a:srgbClr val="518BCB"/>
                </a:solidFill>
              </a:rPr>
              <a:t>Answer this question using a whiteboard/ ABCD cards/ coloured card/ or scap paper.</a:t>
            </a:r>
          </a:p>
          <a:p>
            <a:pPr marL="152400" indent="0">
              <a:lnSpc>
                <a:spcPct val="115000"/>
              </a:lnSpc>
              <a:buNone/>
            </a:pPr>
            <a:r>
              <a:rPr lang="sq-AL" sz="1400" dirty="0">
                <a:solidFill>
                  <a:schemeClr val="tx1"/>
                </a:solidFill>
                <a:ea typeface="Calibri" panose="020F0502020204030204" pitchFamily="34" charset="0"/>
                <a:cs typeface="Calibri" panose="020F0502020204030204" pitchFamily="34" charset="0"/>
              </a:rPr>
              <a:t>Which diagram shows the graph of this function? </a:t>
            </a:r>
          </a:p>
          <a:p>
            <a:pPr marL="152400" indent="0">
              <a:lnSpc>
                <a:spcPct val="115000"/>
              </a:lnSpc>
              <a:buNone/>
            </a:pPr>
            <a:r>
              <a:rPr lang="sq-AL" sz="1400" dirty="0">
                <a:solidFill>
                  <a:schemeClr val="tx1"/>
                </a:solidFill>
                <a:ea typeface="Calibri" panose="020F0502020204030204" pitchFamily="34" charset="0"/>
                <a:cs typeface="Calibri" panose="020F0502020204030204" pitchFamily="34" charset="0"/>
              </a:rPr>
              <a:t>f(x) = (x - 3)(x + 2).</a:t>
            </a:r>
          </a:p>
          <a:p>
            <a:pPr marL="152400" indent="0" fontAlgn="base">
              <a:buNone/>
            </a:pPr>
            <a:endParaRPr lang="sq-AL" sz="1000" u="none" strike="noStrike" dirty="0">
              <a:solidFill>
                <a:srgbClr val="000000"/>
              </a:solidFill>
            </a:endParaRPr>
          </a:p>
        </p:txBody>
      </p:sp>
      <p:pic>
        <p:nvPicPr>
          <p:cNvPr id="4" name="Picture 1">
            <a:extLst>
              <a:ext uri="{FF2B5EF4-FFF2-40B4-BE49-F238E27FC236}">
                <a16:creationId xmlns:a16="http://schemas.microsoft.com/office/drawing/2014/main" id="{61B36A62-F9EE-831A-0F82-8719A44CAB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3051" y="2127554"/>
            <a:ext cx="3330849" cy="2570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8858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en-US" sz="3200" dirty="0">
                <a:solidFill>
                  <a:schemeClr val="bg1">
                    <a:lumMod val="10000"/>
                  </a:schemeClr>
                </a:solidFill>
                <a:ea typeface="Calibri"/>
                <a:cs typeface="Calibri"/>
                <a:sym typeface="Calibri"/>
              </a:rPr>
              <a:t>Hinge question examples</a:t>
            </a:r>
            <a:endParaRPr lang="en-XK" dirty="0">
              <a:solidFill>
                <a:schemeClr val="bg1">
                  <a:lumMod val="10000"/>
                </a:schemeClr>
              </a:solidFill>
            </a:endParaRP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nSpc>
                <a:spcPct val="115000"/>
              </a:lnSpc>
              <a:buNone/>
            </a:pPr>
            <a:r>
              <a:rPr lang="sq-AL" sz="1400" dirty="0">
                <a:solidFill>
                  <a:schemeClr val="bg1">
                    <a:lumMod val="10000"/>
                  </a:schemeClr>
                </a:solidFill>
                <a:ea typeface="Calibri" panose="020F0502020204030204" pitchFamily="34" charset="0"/>
                <a:cs typeface="Calibri" panose="020F0502020204030204" pitchFamily="34" charset="0"/>
              </a:rPr>
              <a:t>Which diagram shows the graph of this function? </a:t>
            </a:r>
          </a:p>
          <a:p>
            <a:pPr marL="152400" indent="0">
              <a:lnSpc>
                <a:spcPct val="115000"/>
              </a:lnSpc>
              <a:buNone/>
            </a:pPr>
            <a:r>
              <a:rPr lang="sq-AL" sz="1400" dirty="0">
                <a:solidFill>
                  <a:schemeClr val="bg1">
                    <a:lumMod val="10000"/>
                  </a:schemeClr>
                </a:solidFill>
                <a:ea typeface="Calibri" panose="020F0502020204030204" pitchFamily="34" charset="0"/>
                <a:cs typeface="Calibri" panose="020F0502020204030204" pitchFamily="34" charset="0"/>
              </a:rPr>
              <a:t>f(x) = (x - 3)(x + 2).</a:t>
            </a:r>
          </a:p>
          <a:p>
            <a:pPr marL="152400" indent="0">
              <a:lnSpc>
                <a:spcPct val="115000"/>
              </a:lnSpc>
              <a:buNone/>
            </a:pPr>
            <a:endParaRPr lang="sq-AL" sz="1400" dirty="0">
              <a:solidFill>
                <a:schemeClr val="bg1">
                  <a:lumMod val="10000"/>
                </a:schemeClr>
              </a:solidFill>
              <a:ea typeface="Calibri"/>
              <a:cs typeface="Calibri" panose="020F0502020204030204" pitchFamily="34" charset="0"/>
              <a:sym typeface="Calibri"/>
            </a:endParaRPr>
          </a:p>
          <a:p>
            <a:pPr marL="152400" indent="0">
              <a:lnSpc>
                <a:spcPct val="115000"/>
              </a:lnSpc>
              <a:buNone/>
            </a:pPr>
            <a:r>
              <a:rPr lang="en-US" sz="1400" dirty="0">
                <a:solidFill>
                  <a:schemeClr val="bg1">
                    <a:lumMod val="10000"/>
                  </a:schemeClr>
                </a:solidFill>
                <a:ea typeface="Calibri"/>
                <a:cs typeface="Calibri"/>
                <a:sym typeface="Calibri"/>
              </a:rPr>
              <a:t>The correct answer is B. </a:t>
            </a:r>
          </a:p>
          <a:p>
            <a:pPr marL="152400" indent="0">
              <a:lnSpc>
                <a:spcPct val="115000"/>
              </a:lnSpc>
              <a:buNone/>
            </a:pPr>
            <a:r>
              <a:rPr lang="en-US" sz="1400" dirty="0">
                <a:solidFill>
                  <a:schemeClr val="bg1">
                    <a:lumMod val="10000"/>
                  </a:schemeClr>
                </a:solidFill>
                <a:ea typeface="Calibri"/>
                <a:cs typeface="Calibri"/>
                <a:sym typeface="Calibri"/>
              </a:rPr>
              <a:t>The other </a:t>
            </a:r>
            <a:r>
              <a:rPr lang="en-US" sz="1400" dirty="0" err="1">
                <a:solidFill>
                  <a:schemeClr val="bg1">
                    <a:lumMod val="10000"/>
                  </a:schemeClr>
                </a:solidFill>
                <a:ea typeface="Calibri"/>
                <a:cs typeface="Calibri"/>
                <a:sym typeface="Calibri"/>
              </a:rPr>
              <a:t>anwers</a:t>
            </a:r>
            <a:r>
              <a:rPr lang="en-US" sz="1400" dirty="0">
                <a:solidFill>
                  <a:schemeClr val="bg1">
                    <a:lumMod val="10000"/>
                  </a:schemeClr>
                </a:solidFill>
                <a:ea typeface="Calibri"/>
                <a:cs typeface="Calibri"/>
                <a:sym typeface="Calibri"/>
              </a:rPr>
              <a:t> are misconceptions that </a:t>
            </a:r>
          </a:p>
          <a:p>
            <a:pPr marL="152400" indent="0">
              <a:lnSpc>
                <a:spcPct val="115000"/>
              </a:lnSpc>
              <a:buNone/>
            </a:pPr>
            <a:r>
              <a:rPr lang="en-US" sz="1400" dirty="0">
                <a:solidFill>
                  <a:schemeClr val="bg1">
                    <a:lumMod val="10000"/>
                  </a:schemeClr>
                </a:solidFill>
                <a:ea typeface="Calibri"/>
                <a:cs typeface="Calibri"/>
                <a:sym typeface="Calibri"/>
              </a:rPr>
              <a:t>require explanation.</a:t>
            </a:r>
          </a:p>
          <a:p>
            <a:pPr marL="152400" indent="0">
              <a:lnSpc>
                <a:spcPct val="115000"/>
              </a:lnSpc>
              <a:spcAft>
                <a:spcPts val="1000"/>
              </a:spcAft>
              <a:buNone/>
            </a:pPr>
            <a:endParaRPr lang="sq-AL" sz="1400" dirty="0">
              <a:solidFill>
                <a:schemeClr val="bg1">
                  <a:lumMod val="10000"/>
                </a:schemeClr>
              </a:solidFill>
              <a:ea typeface="Calibri" panose="020F0502020204030204" pitchFamily="34" charset="0"/>
              <a:cs typeface="Calibri" panose="020F0502020204030204" pitchFamily="34" charset="0"/>
            </a:endParaRPr>
          </a:p>
          <a:p>
            <a:pPr marL="152400" indent="0">
              <a:lnSpc>
                <a:spcPct val="115000"/>
              </a:lnSpc>
              <a:spcAft>
                <a:spcPts val="1000"/>
              </a:spcAft>
              <a:buNone/>
            </a:pPr>
            <a:endParaRPr lang="sq-AL" sz="1400" dirty="0">
              <a:solidFill>
                <a:schemeClr val="bg1">
                  <a:lumMod val="10000"/>
                </a:schemeClr>
              </a:solidFill>
              <a:ea typeface="Calibri" panose="020F0502020204030204" pitchFamily="34" charset="0"/>
              <a:cs typeface="Calibri" panose="020F0502020204030204" pitchFamily="34" charset="0"/>
            </a:endParaRPr>
          </a:p>
          <a:p>
            <a:pPr marL="152400" indent="0" fontAlgn="base">
              <a:buNone/>
            </a:pPr>
            <a:endParaRPr lang="sq-AL" sz="1400" u="none" strike="noStrike" dirty="0">
              <a:solidFill>
                <a:schemeClr val="bg1">
                  <a:lumMod val="10000"/>
                </a:schemeClr>
              </a:solidFill>
            </a:endParaRPr>
          </a:p>
        </p:txBody>
      </p:sp>
      <p:pic>
        <p:nvPicPr>
          <p:cNvPr id="4" name="Picture 1">
            <a:extLst>
              <a:ext uri="{FF2B5EF4-FFF2-40B4-BE49-F238E27FC236}">
                <a16:creationId xmlns:a16="http://schemas.microsoft.com/office/drawing/2014/main" id="{61B36A62-F9EE-831A-0F82-8719A44CAB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3051" y="2127554"/>
            <a:ext cx="3330849" cy="2570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19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en-US" sz="3200" dirty="0">
                <a:solidFill>
                  <a:schemeClr val="bg1">
                    <a:lumMod val="10000"/>
                  </a:schemeClr>
                </a:solidFill>
                <a:ea typeface="Calibri"/>
                <a:cs typeface="Calibri"/>
                <a:sym typeface="Calibri"/>
              </a:rPr>
              <a:t>Hinge question examples</a:t>
            </a:r>
            <a:endParaRPr lang="en-XK" dirty="0">
              <a:solidFill>
                <a:schemeClr val="bg1">
                  <a:lumMod val="10000"/>
                </a:schemeClr>
              </a:solidFill>
            </a:endParaRP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buNone/>
            </a:pPr>
            <a:r>
              <a:rPr lang="sq-AL" sz="1400" b="1" dirty="0">
                <a:solidFill>
                  <a:schemeClr val="bg1">
                    <a:lumMod val="10000"/>
                  </a:schemeClr>
                </a:solidFill>
              </a:rPr>
              <a:t>Lesson objective: Use  more powerful verbs in sentences (synonyms) </a:t>
            </a:r>
          </a:p>
          <a:p>
            <a:pPr marL="152400" indent="0">
              <a:lnSpc>
                <a:spcPct val="115000"/>
              </a:lnSpc>
              <a:spcAft>
                <a:spcPts val="1000"/>
              </a:spcAft>
              <a:buNone/>
            </a:pPr>
            <a:endParaRPr lang="sq-AL" sz="1400" dirty="0">
              <a:solidFill>
                <a:schemeClr val="bg1">
                  <a:lumMod val="10000"/>
                </a:schemeClr>
              </a:solidFill>
              <a:ea typeface="Calibri" panose="020F0502020204030204" pitchFamily="34" charset="0"/>
              <a:cs typeface="Calibri" panose="020F0502020204030204" pitchFamily="34" charset="0"/>
            </a:endParaRPr>
          </a:p>
          <a:p>
            <a:pPr marL="152400" indent="0">
              <a:lnSpc>
                <a:spcPct val="115000"/>
              </a:lnSpc>
              <a:spcAft>
                <a:spcPts val="1000"/>
              </a:spcAft>
              <a:buNone/>
            </a:pPr>
            <a:endParaRPr lang="sq-AL" sz="1400" dirty="0">
              <a:solidFill>
                <a:schemeClr val="bg1">
                  <a:lumMod val="10000"/>
                </a:schemeClr>
              </a:solidFill>
              <a:ea typeface="Calibri" panose="020F0502020204030204" pitchFamily="34" charset="0"/>
              <a:cs typeface="Calibri" panose="020F0502020204030204" pitchFamily="34" charset="0"/>
            </a:endParaRPr>
          </a:p>
          <a:p>
            <a:pPr marL="152400" indent="0">
              <a:lnSpc>
                <a:spcPct val="115000"/>
              </a:lnSpc>
              <a:spcAft>
                <a:spcPts val="1000"/>
              </a:spcAft>
              <a:buNone/>
            </a:pPr>
            <a:endParaRPr lang="sq-AL" sz="1400" dirty="0">
              <a:solidFill>
                <a:schemeClr val="bg1">
                  <a:lumMod val="10000"/>
                </a:schemeClr>
              </a:solidFill>
              <a:ea typeface="Calibri" panose="020F0502020204030204" pitchFamily="34" charset="0"/>
              <a:cs typeface="Calibri" panose="020F0502020204030204" pitchFamily="34" charset="0"/>
            </a:endParaRPr>
          </a:p>
          <a:p>
            <a:pPr marL="152400" indent="0">
              <a:lnSpc>
                <a:spcPct val="115000"/>
              </a:lnSpc>
              <a:spcAft>
                <a:spcPts val="1000"/>
              </a:spcAft>
              <a:buNone/>
            </a:pPr>
            <a:endParaRPr lang="sq-AL" sz="1400" dirty="0">
              <a:solidFill>
                <a:schemeClr val="bg1">
                  <a:lumMod val="10000"/>
                </a:schemeClr>
              </a:solidFill>
              <a:ea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1400" dirty="0">
                <a:solidFill>
                  <a:schemeClr val="dk1"/>
                </a:solidFill>
                <a:ea typeface="Calibri"/>
                <a:cs typeface="Calibri"/>
                <a:sym typeface="Calibri"/>
              </a:rPr>
              <a:t>If most of the class  cannot identify a verb the teacher will need to reteach the concept before moving onto synonyms of verbs.</a:t>
            </a:r>
            <a:endParaRPr lang="en-US" sz="1400" dirty="0"/>
          </a:p>
          <a:p>
            <a:pPr marL="0" marR="0" lvl="0" indent="0" algn="l" rtl="0">
              <a:spcBef>
                <a:spcPts val="0"/>
              </a:spcBef>
              <a:spcAft>
                <a:spcPts val="0"/>
              </a:spcAft>
              <a:buNone/>
            </a:pPr>
            <a:endParaRPr lang="en-US" sz="1400" dirty="0">
              <a:solidFill>
                <a:schemeClr val="dk1"/>
              </a:solidFill>
              <a:ea typeface="Calibri"/>
              <a:cs typeface="Calibri"/>
              <a:sym typeface="Calibri"/>
            </a:endParaRPr>
          </a:p>
          <a:p>
            <a:pPr marL="0" marR="0" lvl="0" indent="0" algn="l" rtl="0">
              <a:spcBef>
                <a:spcPts val="0"/>
              </a:spcBef>
              <a:spcAft>
                <a:spcPts val="0"/>
              </a:spcAft>
              <a:buNone/>
            </a:pPr>
            <a:r>
              <a:rPr lang="en-US" sz="1400" dirty="0">
                <a:solidFill>
                  <a:schemeClr val="dk1"/>
                </a:solidFill>
                <a:ea typeface="Calibri"/>
                <a:cs typeface="Calibri"/>
                <a:sym typeface="Calibri"/>
              </a:rPr>
              <a:t>If a small number do not understand the teacher can demonstrate to this group while others continue with the next exercise.</a:t>
            </a:r>
            <a:endParaRPr lang="en-US" sz="1400" dirty="0"/>
          </a:p>
          <a:p>
            <a:pPr marL="0" marR="0" lvl="0" indent="0" algn="l" rtl="0">
              <a:spcBef>
                <a:spcPts val="0"/>
              </a:spcBef>
              <a:spcAft>
                <a:spcPts val="0"/>
              </a:spcAft>
              <a:buNone/>
            </a:pPr>
            <a:endParaRPr lang="en-US" sz="1400" dirty="0">
              <a:solidFill>
                <a:schemeClr val="dk1"/>
              </a:solidFill>
              <a:ea typeface="Calibri"/>
              <a:cs typeface="Calibri"/>
              <a:sym typeface="Calibri"/>
            </a:endParaRPr>
          </a:p>
          <a:p>
            <a:pPr marL="0" marR="0" lvl="0" indent="0" algn="l" rtl="0">
              <a:spcBef>
                <a:spcPts val="0"/>
              </a:spcBef>
              <a:spcAft>
                <a:spcPts val="0"/>
              </a:spcAft>
              <a:buNone/>
            </a:pPr>
            <a:r>
              <a:rPr lang="en-US" sz="1400" dirty="0">
                <a:solidFill>
                  <a:schemeClr val="dk1"/>
                </a:solidFill>
                <a:ea typeface="Calibri"/>
                <a:cs typeface="Calibri"/>
                <a:sym typeface="Calibri"/>
              </a:rPr>
              <a:t>The teacher could also assign peer tutors to help those who do not understand.</a:t>
            </a:r>
            <a:endParaRPr lang="sq-AL" sz="1400" dirty="0">
              <a:solidFill>
                <a:schemeClr val="bg1">
                  <a:lumMod val="10000"/>
                </a:schemeClr>
              </a:solidFill>
              <a:ea typeface="Calibri" panose="020F0502020204030204" pitchFamily="34" charset="0"/>
              <a:cs typeface="Calibri" panose="020F0502020204030204" pitchFamily="34" charset="0"/>
            </a:endParaRPr>
          </a:p>
          <a:p>
            <a:pPr marL="152400" indent="0" fontAlgn="base">
              <a:buNone/>
            </a:pPr>
            <a:endParaRPr lang="sq-AL" sz="1000" u="none" strike="noStrike" dirty="0">
              <a:solidFill>
                <a:schemeClr val="bg1">
                  <a:lumMod val="10000"/>
                </a:schemeClr>
              </a:solidFill>
            </a:endParaRPr>
          </a:p>
        </p:txBody>
      </p:sp>
      <p:pic>
        <p:nvPicPr>
          <p:cNvPr id="4" name="Google Shape;567;p53">
            <a:extLst>
              <a:ext uri="{FF2B5EF4-FFF2-40B4-BE49-F238E27FC236}">
                <a16:creationId xmlns:a16="http://schemas.microsoft.com/office/drawing/2014/main" id="{705777A6-CAF5-D793-E5E9-A0A199168413}"/>
              </a:ext>
            </a:extLst>
          </p:cNvPr>
          <p:cNvPicPr preferRelativeResize="0"/>
          <p:nvPr/>
        </p:nvPicPr>
        <p:blipFill rotWithShape="1">
          <a:blip r:embed="rId2">
            <a:alphaModFix/>
          </a:blip>
          <a:srcRect/>
          <a:stretch/>
        </p:blipFill>
        <p:spPr>
          <a:xfrm>
            <a:off x="3365674" y="1527694"/>
            <a:ext cx="2412652" cy="1396256"/>
          </a:xfrm>
          <a:prstGeom prst="rect">
            <a:avLst/>
          </a:prstGeom>
          <a:noFill/>
          <a:ln>
            <a:noFill/>
          </a:ln>
        </p:spPr>
      </p:pic>
    </p:spTree>
    <p:extLst>
      <p:ext uri="{BB962C8B-B14F-4D97-AF65-F5344CB8AC3E}">
        <p14:creationId xmlns:p14="http://schemas.microsoft.com/office/powerpoint/2010/main" val="31818583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en-US" sz="3200" dirty="0">
                <a:solidFill>
                  <a:schemeClr val="bg1">
                    <a:lumMod val="10000"/>
                  </a:schemeClr>
                </a:solidFill>
                <a:ea typeface="Calibri"/>
                <a:cs typeface="Calibri"/>
                <a:sym typeface="Calibri"/>
              </a:rPr>
              <a:t>Hinge question examples</a:t>
            </a:r>
            <a:endParaRPr lang="en-XK" dirty="0">
              <a:solidFill>
                <a:schemeClr val="bg1">
                  <a:lumMod val="10000"/>
                </a:schemeClr>
              </a:solidFill>
            </a:endParaRP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buNone/>
            </a:pPr>
            <a:r>
              <a:rPr lang="sq-AL" sz="1400" b="1" dirty="0">
                <a:solidFill>
                  <a:schemeClr val="bg1">
                    <a:lumMod val="10000"/>
                  </a:schemeClr>
                </a:solidFill>
              </a:rPr>
              <a:t>Lesson objective: Identify the characteristics of objects attracted by magnets. </a:t>
            </a:r>
          </a:p>
          <a:p>
            <a:pPr marL="152400" indent="0">
              <a:buNone/>
            </a:pPr>
            <a:endParaRPr lang="sq-AL" sz="1400" dirty="0">
              <a:solidFill>
                <a:schemeClr val="bg1">
                  <a:lumMod val="10000"/>
                </a:schemeClr>
              </a:solidFill>
            </a:endParaRPr>
          </a:p>
          <a:p>
            <a:pPr marL="152400" indent="0">
              <a:buNone/>
            </a:pPr>
            <a:r>
              <a:rPr lang="sq-AL" sz="1400" dirty="0">
                <a:solidFill>
                  <a:schemeClr val="bg1">
                    <a:lumMod val="10000"/>
                  </a:schemeClr>
                </a:solidFill>
              </a:rPr>
              <a:t>Which object can be picked up with a magnet?</a:t>
            </a:r>
          </a:p>
          <a:p>
            <a:pPr marL="152400" indent="0">
              <a:buNone/>
            </a:pPr>
            <a:endParaRPr lang="sq-AL" sz="1400" dirty="0">
              <a:solidFill>
                <a:schemeClr val="bg1">
                  <a:lumMod val="10000"/>
                </a:schemeClr>
              </a:solidFill>
            </a:endParaRPr>
          </a:p>
          <a:p>
            <a:pPr marL="152400" indent="0">
              <a:buNone/>
            </a:pPr>
            <a:r>
              <a:rPr lang="sq-AL" sz="1400" dirty="0">
                <a:solidFill>
                  <a:srgbClr val="518BCB"/>
                </a:solidFill>
              </a:rPr>
              <a:t> A) An iron nail    B) A copper wire   C)  A piece of wood  D)  A piece of glass</a:t>
            </a:r>
          </a:p>
          <a:p>
            <a:pPr marL="152400" indent="0">
              <a:buNone/>
            </a:pPr>
            <a:endParaRPr lang="sq-AL" sz="1400" dirty="0">
              <a:solidFill>
                <a:schemeClr val="bg1">
                  <a:lumMod val="10000"/>
                </a:schemeClr>
              </a:solidFill>
            </a:endParaRPr>
          </a:p>
          <a:p>
            <a:pPr marL="152400" indent="0">
              <a:buNone/>
            </a:pPr>
            <a:r>
              <a:rPr lang="sq-AL" sz="1400" dirty="0">
                <a:solidFill>
                  <a:schemeClr val="bg1">
                    <a:lumMod val="10000"/>
                  </a:schemeClr>
                </a:solidFill>
              </a:rPr>
              <a:t>When the teacher receives the results he/she then makes a decison about the next steps in the lesson</a:t>
            </a:r>
          </a:p>
          <a:p>
            <a:pPr marL="495300" indent="-342900">
              <a:buAutoNum type="arabicPeriod"/>
            </a:pPr>
            <a:r>
              <a:rPr lang="en-US" u="none" strike="noStrike" cap="none" dirty="0">
                <a:solidFill>
                  <a:schemeClr val="dk1"/>
                </a:solidFill>
                <a:latin typeface="Avenir Light" panose="020B0402020203020204" pitchFamily="34" charset="77"/>
                <a:ea typeface="Calibri"/>
                <a:cs typeface="Calibri"/>
                <a:sym typeface="Calibri"/>
              </a:rPr>
              <a:t>Students might continue to design an experiment to classify objects using magnets.</a:t>
            </a:r>
          </a:p>
          <a:p>
            <a:pPr marL="495300" indent="-342900">
              <a:buAutoNum type="arabicPeriod"/>
            </a:pPr>
            <a:r>
              <a:rPr lang="en-US" u="none" strike="noStrike" cap="none" dirty="0">
                <a:solidFill>
                  <a:schemeClr val="dk1"/>
                </a:solidFill>
                <a:latin typeface="Avenir Light" panose="020B0402020203020204" pitchFamily="34" charset="77"/>
                <a:ea typeface="Calibri"/>
                <a:cs typeface="Calibri"/>
                <a:sym typeface="Calibri"/>
              </a:rPr>
              <a:t>Some students might receive extra support from the teacher.</a:t>
            </a:r>
          </a:p>
          <a:p>
            <a:pPr marL="495300" indent="-342900">
              <a:buAutoNum type="arabicPeriod"/>
            </a:pPr>
            <a:r>
              <a:rPr lang="en-US" u="none" strike="noStrike" cap="none" dirty="0">
                <a:solidFill>
                  <a:schemeClr val="dk1"/>
                </a:solidFill>
                <a:latin typeface="Avenir Light" panose="020B0402020203020204" pitchFamily="34" charset="77"/>
                <a:ea typeface="Calibri"/>
                <a:cs typeface="Calibri"/>
                <a:sym typeface="Calibri"/>
              </a:rPr>
              <a:t>Some students might be chosen to peer tutor other students .</a:t>
            </a:r>
          </a:p>
          <a:p>
            <a:pPr marL="495300" indent="-342900">
              <a:buAutoNum type="arabicPeriod"/>
            </a:pPr>
            <a:r>
              <a:rPr lang="en-US" u="none" strike="noStrike" cap="none" dirty="0">
                <a:solidFill>
                  <a:schemeClr val="dk1"/>
                </a:solidFill>
                <a:latin typeface="Avenir Light" panose="020B0402020203020204" pitchFamily="34" charset="77"/>
                <a:ea typeface="Calibri"/>
                <a:cs typeface="Calibri"/>
                <a:sym typeface="Calibri"/>
              </a:rPr>
              <a:t>Or the teacher may have to reteach the concept to most of the class while a small group design a science experiment.</a:t>
            </a:r>
            <a:endParaRPr lang="sq-AL" dirty="0">
              <a:solidFill>
                <a:schemeClr val="bg1">
                  <a:lumMod val="10000"/>
                </a:schemeClr>
              </a:solidFill>
              <a:latin typeface="Avenir Light" panose="020B0402020203020204" pitchFamily="34" charset="77"/>
            </a:endParaRPr>
          </a:p>
          <a:p>
            <a:pPr marL="495300" indent="-342900">
              <a:buFont typeface="+mj-lt"/>
              <a:buAutoNum type="arabicPeriod"/>
            </a:pPr>
            <a:endParaRPr lang="sq-AL" sz="1400" dirty="0">
              <a:solidFill>
                <a:schemeClr val="bg1">
                  <a:lumMod val="10000"/>
                </a:schemeClr>
              </a:solidFill>
            </a:endParaRPr>
          </a:p>
          <a:p>
            <a:pPr marL="152400" indent="0">
              <a:lnSpc>
                <a:spcPct val="115000"/>
              </a:lnSpc>
              <a:spcAft>
                <a:spcPts val="1000"/>
              </a:spcAft>
              <a:buNone/>
            </a:pPr>
            <a:endParaRPr lang="sq-AL" sz="1400" dirty="0">
              <a:solidFill>
                <a:schemeClr val="bg1">
                  <a:lumMod val="10000"/>
                </a:schemeClr>
              </a:solidFill>
              <a:ea typeface="Calibri" panose="020F0502020204030204" pitchFamily="34" charset="0"/>
              <a:cs typeface="Calibri" panose="020F0502020204030204" pitchFamily="34" charset="0"/>
            </a:endParaRPr>
          </a:p>
          <a:p>
            <a:pPr marL="152400" indent="0" fontAlgn="base">
              <a:buNone/>
            </a:pPr>
            <a:endParaRPr lang="sq-AL" sz="1000" u="none" strike="noStrike" dirty="0">
              <a:solidFill>
                <a:schemeClr val="bg1">
                  <a:lumMod val="10000"/>
                </a:schemeClr>
              </a:solidFill>
            </a:endParaRPr>
          </a:p>
        </p:txBody>
      </p:sp>
    </p:spTree>
    <p:extLst>
      <p:ext uri="{BB962C8B-B14F-4D97-AF65-F5344CB8AC3E}">
        <p14:creationId xmlns:p14="http://schemas.microsoft.com/office/powerpoint/2010/main" val="618067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EA18F-AA8F-8BD5-7984-B87387112CF7}"/>
              </a:ext>
            </a:extLst>
          </p:cNvPr>
          <p:cNvSpPr>
            <a:spLocks noGrp="1"/>
          </p:cNvSpPr>
          <p:nvPr>
            <p:ph type="title"/>
          </p:nvPr>
        </p:nvSpPr>
        <p:spPr>
          <a:xfrm>
            <a:off x="720000" y="460015"/>
            <a:ext cx="7704000" cy="572700"/>
          </a:xfrm>
        </p:spPr>
        <p:txBody>
          <a:bodyPr/>
          <a:lstStyle/>
          <a:p>
            <a:r>
              <a:rPr lang="en-US" sz="3200" b="1" dirty="0">
                <a:solidFill>
                  <a:srgbClr val="FFFFFF"/>
                </a:solidFill>
                <a:latin typeface="Calibri"/>
                <a:ea typeface="Calibri"/>
                <a:cs typeface="Calibri"/>
                <a:sym typeface="Calibri"/>
              </a:rPr>
              <a:t>Glossary Activity</a:t>
            </a:r>
            <a:endParaRPr lang="en-XK" dirty="0">
              <a:solidFill>
                <a:schemeClr val="bg1"/>
              </a:solidFill>
            </a:endParaRPr>
          </a:p>
        </p:txBody>
      </p:sp>
      <p:sp>
        <p:nvSpPr>
          <p:cNvPr id="3" name="Text Placeholder 2">
            <a:extLst>
              <a:ext uri="{FF2B5EF4-FFF2-40B4-BE49-F238E27FC236}">
                <a16:creationId xmlns:a16="http://schemas.microsoft.com/office/drawing/2014/main" id="{DD23E657-DA16-D00C-3558-2529234A0FED}"/>
              </a:ext>
            </a:extLst>
          </p:cNvPr>
          <p:cNvSpPr>
            <a:spLocks noGrp="1"/>
          </p:cNvSpPr>
          <p:nvPr>
            <p:ph type="body" idx="1"/>
          </p:nvPr>
        </p:nvSpPr>
        <p:spPr/>
        <p:txBody>
          <a:bodyPr/>
          <a:lstStyle/>
          <a:p>
            <a:pPr marL="285750" indent="-285750">
              <a:lnSpc>
                <a:spcPct val="90000"/>
              </a:lnSpc>
              <a:buClr>
                <a:schemeClr val="bg1"/>
              </a:buClr>
            </a:pPr>
            <a:r>
              <a:rPr lang="en-US" sz="1400" u="none" strike="noStrike" cap="none" dirty="0">
                <a:solidFill>
                  <a:schemeClr val="bg1"/>
                </a:solidFill>
                <a:ea typeface="Calibri"/>
                <a:cs typeface="Calibri"/>
                <a:sym typeface="Calibri"/>
              </a:rPr>
              <a:t>Read the glossary from the slides or handout and write down any words or educational concepts that you have not seen before.</a:t>
            </a:r>
            <a:endParaRPr lang="en-US" sz="1400" dirty="0">
              <a:solidFill>
                <a:schemeClr val="bg1"/>
              </a:solidFill>
            </a:endParaRPr>
          </a:p>
          <a:p>
            <a:pPr marL="285750" indent="-285750">
              <a:lnSpc>
                <a:spcPct val="90000"/>
              </a:lnSpc>
              <a:spcBef>
                <a:spcPts val="600"/>
              </a:spcBef>
              <a:buClr>
                <a:schemeClr val="bg1"/>
              </a:buClr>
              <a:buSzPts val="2400"/>
            </a:pPr>
            <a:endParaRPr lang="en-US" sz="1400" u="none" strike="noStrike" cap="none" dirty="0">
              <a:solidFill>
                <a:schemeClr val="bg1"/>
              </a:solidFill>
              <a:ea typeface="Calibri"/>
              <a:cs typeface="Calibri"/>
              <a:sym typeface="Calibri"/>
            </a:endParaRPr>
          </a:p>
          <a:p>
            <a:pPr marL="285750" indent="-285750">
              <a:lnSpc>
                <a:spcPct val="90000"/>
              </a:lnSpc>
              <a:spcBef>
                <a:spcPts val="600"/>
              </a:spcBef>
              <a:buClr>
                <a:schemeClr val="bg1"/>
              </a:buClr>
            </a:pPr>
            <a:r>
              <a:rPr lang="en-US" sz="1400" u="none" strike="noStrike" cap="none" dirty="0">
                <a:solidFill>
                  <a:schemeClr val="bg1"/>
                </a:solidFill>
                <a:ea typeface="Calibri"/>
                <a:cs typeface="Calibri"/>
                <a:sym typeface="Calibri"/>
              </a:rPr>
              <a:t>Discuss the whole glossary with your partner.</a:t>
            </a:r>
            <a:endParaRPr lang="en-US" sz="1400" dirty="0">
              <a:solidFill>
                <a:schemeClr val="bg1"/>
              </a:solidFill>
            </a:endParaRPr>
          </a:p>
          <a:p>
            <a:pPr marL="285750" indent="-285750">
              <a:lnSpc>
                <a:spcPct val="90000"/>
              </a:lnSpc>
              <a:spcBef>
                <a:spcPts val="600"/>
              </a:spcBef>
              <a:buClr>
                <a:schemeClr val="bg1"/>
              </a:buClr>
              <a:buSzPts val="2400"/>
            </a:pPr>
            <a:endParaRPr lang="en-US" sz="1400" u="none" strike="noStrike" cap="none" dirty="0">
              <a:solidFill>
                <a:schemeClr val="bg1"/>
              </a:solidFill>
              <a:ea typeface="Calibri"/>
              <a:cs typeface="Calibri"/>
              <a:sym typeface="Calibri"/>
            </a:endParaRPr>
          </a:p>
          <a:p>
            <a:pPr marL="285750" indent="-285750">
              <a:lnSpc>
                <a:spcPct val="90000"/>
              </a:lnSpc>
              <a:spcBef>
                <a:spcPts val="600"/>
              </a:spcBef>
              <a:buClr>
                <a:schemeClr val="bg1"/>
              </a:buClr>
            </a:pPr>
            <a:r>
              <a:rPr lang="en-US" sz="1400" u="none" strike="noStrike" cap="none" dirty="0">
                <a:solidFill>
                  <a:schemeClr val="bg1"/>
                </a:solidFill>
                <a:ea typeface="Calibri"/>
                <a:cs typeface="Calibri"/>
                <a:sym typeface="Calibri"/>
              </a:rPr>
              <a:t>Do any of these terms challenge how you think about teaching and learning?</a:t>
            </a:r>
            <a:endParaRPr lang="en-XK" sz="1400" dirty="0">
              <a:solidFill>
                <a:schemeClr val="bg1"/>
              </a:solidFill>
            </a:endParaRPr>
          </a:p>
        </p:txBody>
      </p:sp>
      <p:sp>
        <p:nvSpPr>
          <p:cNvPr id="4" name="Google Shape;373;p43">
            <a:extLst>
              <a:ext uri="{FF2B5EF4-FFF2-40B4-BE49-F238E27FC236}">
                <a16:creationId xmlns:a16="http://schemas.microsoft.com/office/drawing/2014/main" id="{292FA14B-975B-A776-DA58-7EA362968F98}"/>
              </a:ext>
            </a:extLst>
          </p:cNvPr>
          <p:cNvSpPr/>
          <p:nvPr/>
        </p:nvSpPr>
        <p:spPr>
          <a:xfrm rot="-5400000" flipH="1">
            <a:off x="7652275" y="3058754"/>
            <a:ext cx="1943700" cy="1943700"/>
          </a:xfrm>
          <a:prstGeom prst="blockArc">
            <a:avLst>
              <a:gd name="adj1" fmla="val 10800000"/>
              <a:gd name="adj2" fmla="val 5383843"/>
              <a:gd name="adj3" fmla="val 10700"/>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ectangle 5">
            <a:extLst>
              <a:ext uri="{FF2B5EF4-FFF2-40B4-BE49-F238E27FC236}">
                <a16:creationId xmlns:a16="http://schemas.microsoft.com/office/drawing/2014/main" id="{A1D993A5-596A-3DE2-C013-EDD4F2E3168B}"/>
              </a:ext>
            </a:extLst>
          </p:cNvPr>
          <p:cNvSpPr/>
          <p:nvPr/>
        </p:nvSpPr>
        <p:spPr>
          <a:xfrm>
            <a:off x="-17130" y="-104948"/>
            <a:ext cx="806840" cy="535339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XK"/>
          </a:p>
        </p:txBody>
      </p:sp>
    </p:spTree>
    <p:extLst>
      <p:ext uri="{BB962C8B-B14F-4D97-AF65-F5344CB8AC3E}">
        <p14:creationId xmlns:p14="http://schemas.microsoft.com/office/powerpoint/2010/main" val="1753766556"/>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en-US" sz="3200" dirty="0">
                <a:solidFill>
                  <a:schemeClr val="bg1">
                    <a:lumMod val="10000"/>
                  </a:schemeClr>
                </a:solidFill>
                <a:ea typeface="Calibri"/>
                <a:cs typeface="Calibri"/>
                <a:sym typeface="Calibri"/>
              </a:rPr>
              <a:t>Student-led hinge </a:t>
            </a:r>
            <a:r>
              <a:rPr lang="en-US" sz="3200" dirty="0">
                <a:solidFill>
                  <a:schemeClr val="bg1">
                    <a:lumMod val="10000"/>
                  </a:schemeClr>
                </a:solidFill>
              </a:rPr>
              <a:t>q</a:t>
            </a:r>
            <a:r>
              <a:rPr lang="en-US" sz="3200" dirty="0">
                <a:solidFill>
                  <a:schemeClr val="bg1">
                    <a:lumMod val="10000"/>
                  </a:schemeClr>
                </a:solidFill>
                <a:ea typeface="Calibri"/>
                <a:cs typeface="Calibri"/>
                <a:sym typeface="Calibri"/>
              </a:rPr>
              <a:t>uestions</a:t>
            </a:r>
            <a:br>
              <a:rPr lang="en-US" sz="3200" dirty="0">
                <a:solidFill>
                  <a:schemeClr val="bg1">
                    <a:lumMod val="10000"/>
                  </a:schemeClr>
                </a:solidFill>
                <a:ea typeface="Calibri"/>
                <a:cs typeface="Calibri"/>
                <a:sym typeface="Calibri"/>
              </a:rPr>
            </a:br>
            <a:endParaRPr lang="en-XK" sz="2800" dirty="0">
              <a:solidFill>
                <a:schemeClr val="bg1">
                  <a:lumMod val="10000"/>
                </a:schemeClr>
              </a:solidFill>
            </a:endParaRP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buNone/>
            </a:pPr>
            <a:r>
              <a:rPr lang="sq-AL" sz="1350" dirty="0">
                <a:solidFill>
                  <a:schemeClr val="bg1">
                    <a:lumMod val="10000"/>
                  </a:schemeClr>
                </a:solidFill>
              </a:rPr>
              <a:t>Hinge questioning leads to more successful teacher-led lessons that engage students and help teachers to meet individual student needs.</a:t>
            </a:r>
          </a:p>
          <a:p>
            <a:pPr marL="152400" indent="0">
              <a:buNone/>
            </a:pPr>
            <a:endParaRPr lang="sq-AL" sz="1350" dirty="0">
              <a:solidFill>
                <a:schemeClr val="bg1">
                  <a:lumMod val="10000"/>
                </a:schemeClr>
              </a:solidFill>
            </a:endParaRPr>
          </a:p>
          <a:p>
            <a:pPr marL="152400" indent="0">
              <a:buNone/>
            </a:pPr>
            <a:endParaRPr lang="sq-AL" sz="1350" dirty="0">
              <a:solidFill>
                <a:schemeClr val="bg1">
                  <a:lumMod val="10000"/>
                </a:schemeClr>
              </a:solidFill>
            </a:endParaRPr>
          </a:p>
          <a:p>
            <a:pPr marL="152400" indent="0">
              <a:buNone/>
            </a:pPr>
            <a:r>
              <a:rPr lang="sq-AL" sz="1350" dirty="0">
                <a:solidFill>
                  <a:schemeClr val="bg1">
                    <a:lumMod val="10000"/>
                  </a:schemeClr>
                </a:solidFill>
              </a:rPr>
              <a:t>However, hinge questions can also be used in student led lessons.</a:t>
            </a:r>
          </a:p>
          <a:p>
            <a:pPr marL="152400" indent="0">
              <a:buNone/>
            </a:pPr>
            <a:endParaRPr lang="sq-AL" sz="1350" dirty="0">
              <a:solidFill>
                <a:schemeClr val="bg1">
                  <a:lumMod val="10000"/>
                </a:schemeClr>
              </a:solidFill>
            </a:endParaRPr>
          </a:p>
          <a:p>
            <a:pPr marL="152400" indent="0">
              <a:buNone/>
            </a:pPr>
            <a:r>
              <a:rPr lang="sq-AL" sz="1350" dirty="0">
                <a:solidFill>
                  <a:schemeClr val="bg1">
                    <a:lumMod val="10000"/>
                  </a:schemeClr>
                </a:solidFill>
              </a:rPr>
              <a:t>Teachers can provide students with hinge questions that students self assess their level and choose activities/ practice content that is better matched to their level.</a:t>
            </a:r>
          </a:p>
          <a:p>
            <a:pPr marL="152400" indent="0">
              <a:buNone/>
            </a:pPr>
            <a:endParaRPr lang="sq-AL" sz="1350" dirty="0">
              <a:solidFill>
                <a:schemeClr val="bg1">
                  <a:lumMod val="10000"/>
                </a:schemeClr>
              </a:solidFill>
            </a:endParaRPr>
          </a:p>
          <a:p>
            <a:pPr marL="152400" indent="0">
              <a:buNone/>
            </a:pPr>
            <a:r>
              <a:rPr lang="sq-AL" sz="1350" b="1" dirty="0">
                <a:solidFill>
                  <a:srgbClr val="518BCB"/>
                </a:solidFill>
              </a:rPr>
              <a:t>For example: </a:t>
            </a:r>
          </a:p>
          <a:p>
            <a:pPr marL="495300" indent="-342900">
              <a:buAutoNum type="arabicPeriod"/>
            </a:pPr>
            <a:r>
              <a:rPr lang="sq-AL" sz="1350" dirty="0">
                <a:solidFill>
                  <a:schemeClr val="bg1">
                    <a:lumMod val="10000"/>
                  </a:schemeClr>
                </a:solidFill>
              </a:rPr>
              <a:t>A maths teacher might have 4 different activities for the class with different levels of difficulty. Students could decide which level of difficulty they should attempt by correctly answering the hinge question that matches with the activity level.</a:t>
            </a:r>
          </a:p>
          <a:p>
            <a:pPr marL="495300" indent="-342900">
              <a:buAutoNum type="arabicPeriod"/>
            </a:pPr>
            <a:r>
              <a:rPr lang="en-US" sz="1400" dirty="0">
                <a:solidFill>
                  <a:schemeClr val="dk1"/>
                </a:solidFill>
                <a:ea typeface="Calibri"/>
                <a:cs typeface="Calibri"/>
                <a:sym typeface="Calibri"/>
              </a:rPr>
              <a:t>A hinge question can help a student </a:t>
            </a:r>
            <a:r>
              <a:rPr lang="en-US" sz="1400" dirty="0" err="1">
                <a:solidFill>
                  <a:schemeClr val="dk1"/>
                </a:solidFill>
                <a:ea typeface="Calibri"/>
                <a:cs typeface="Calibri"/>
                <a:sym typeface="Calibri"/>
              </a:rPr>
              <a:t>realise</a:t>
            </a:r>
            <a:r>
              <a:rPr lang="en-US" sz="1400" dirty="0">
                <a:solidFill>
                  <a:schemeClr val="dk1"/>
                </a:solidFill>
                <a:ea typeface="Calibri"/>
                <a:cs typeface="Calibri"/>
                <a:sym typeface="Calibri"/>
              </a:rPr>
              <a:t> they need extra support or need to revisit a topic.</a:t>
            </a:r>
            <a:endParaRPr lang="en-US" sz="1400" dirty="0"/>
          </a:p>
          <a:p>
            <a:pPr marL="152400" indent="0">
              <a:buNone/>
            </a:pPr>
            <a:endParaRPr lang="sq-AL" sz="1350" dirty="0">
              <a:solidFill>
                <a:schemeClr val="bg1">
                  <a:lumMod val="10000"/>
                </a:schemeClr>
              </a:solidFill>
            </a:endParaRPr>
          </a:p>
          <a:p>
            <a:pPr marL="152400" indent="0" fontAlgn="base">
              <a:buNone/>
            </a:pPr>
            <a:endParaRPr lang="sq-AL" sz="1350" b="1" u="none" strike="noStrike" dirty="0">
              <a:solidFill>
                <a:schemeClr val="bg1">
                  <a:lumMod val="10000"/>
                </a:schemeClr>
              </a:solidFill>
            </a:endParaRPr>
          </a:p>
        </p:txBody>
      </p:sp>
    </p:spTree>
    <p:extLst>
      <p:ext uri="{BB962C8B-B14F-4D97-AF65-F5344CB8AC3E}">
        <p14:creationId xmlns:p14="http://schemas.microsoft.com/office/powerpoint/2010/main" val="30316028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EA18F-AA8F-8BD5-7984-B87387112CF7}"/>
              </a:ext>
            </a:extLst>
          </p:cNvPr>
          <p:cNvSpPr>
            <a:spLocks noGrp="1"/>
          </p:cNvSpPr>
          <p:nvPr>
            <p:ph type="title"/>
          </p:nvPr>
        </p:nvSpPr>
        <p:spPr/>
        <p:txBody>
          <a:bodyPr/>
          <a:lstStyle/>
          <a:p>
            <a:r>
              <a:rPr lang="sq-AL" dirty="0">
                <a:solidFill>
                  <a:schemeClr val="bg1"/>
                </a:solidFill>
                <a:ea typeface="+mj-ea"/>
                <a:cs typeface="+mj-cs"/>
              </a:rPr>
              <a:t>Hinge question activity</a:t>
            </a:r>
            <a:br>
              <a:rPr lang="sq-AL" sz="2000" dirty="0">
                <a:solidFill>
                  <a:schemeClr val="bg1"/>
                </a:solidFill>
                <a:ea typeface="+mj-ea"/>
                <a:cs typeface="+mj-cs"/>
              </a:rPr>
            </a:br>
            <a:r>
              <a:rPr lang="en-US" sz="2000" b="1" dirty="0">
                <a:solidFill>
                  <a:srgbClr val="FFFFFF"/>
                </a:solidFill>
              </a:rPr>
              <a:t>Task based activity</a:t>
            </a:r>
            <a:endParaRPr lang="en-XK" dirty="0">
              <a:solidFill>
                <a:schemeClr val="bg1"/>
              </a:solidFill>
            </a:endParaRPr>
          </a:p>
        </p:txBody>
      </p:sp>
      <p:sp>
        <p:nvSpPr>
          <p:cNvPr id="3" name="Text Placeholder 2">
            <a:extLst>
              <a:ext uri="{FF2B5EF4-FFF2-40B4-BE49-F238E27FC236}">
                <a16:creationId xmlns:a16="http://schemas.microsoft.com/office/drawing/2014/main" id="{DD23E657-DA16-D00C-3558-2529234A0FED}"/>
              </a:ext>
            </a:extLst>
          </p:cNvPr>
          <p:cNvSpPr>
            <a:spLocks noGrp="1"/>
          </p:cNvSpPr>
          <p:nvPr>
            <p:ph type="body" idx="1"/>
          </p:nvPr>
        </p:nvSpPr>
        <p:spPr/>
        <p:txBody>
          <a:bodyPr/>
          <a:lstStyle/>
          <a:p>
            <a:pPr marL="0" marR="0" lvl="0" indent="0" algn="l" rtl="0">
              <a:spcBef>
                <a:spcPts val="0"/>
              </a:spcBef>
              <a:spcAft>
                <a:spcPts val="0"/>
              </a:spcAft>
              <a:buNone/>
            </a:pPr>
            <a:r>
              <a:rPr lang="en-US" sz="1400" dirty="0">
                <a:solidFill>
                  <a:schemeClr val="bg1"/>
                </a:solidFill>
                <a:ea typeface="Calibri"/>
                <a:cs typeface="Calibri"/>
                <a:sym typeface="Calibri"/>
              </a:rPr>
              <a:t>Work in pairs or groups. Try to work with someone who teaches the same subject.</a:t>
            </a:r>
            <a:endParaRPr lang="en-US" sz="1400" dirty="0">
              <a:solidFill>
                <a:schemeClr val="bg1"/>
              </a:solidFill>
            </a:endParaRPr>
          </a:p>
          <a:p>
            <a:pPr marL="0" marR="0" lvl="0" indent="0" algn="l" rtl="0">
              <a:spcBef>
                <a:spcPts val="0"/>
              </a:spcBef>
              <a:spcAft>
                <a:spcPts val="0"/>
              </a:spcAft>
              <a:buNone/>
            </a:pPr>
            <a:endParaRPr lang="en-US" sz="1400" dirty="0">
              <a:solidFill>
                <a:schemeClr val="bg1"/>
              </a:solidFill>
              <a:ea typeface="Calibri"/>
              <a:cs typeface="Calibri"/>
              <a:sym typeface="Calibri"/>
            </a:endParaRPr>
          </a:p>
          <a:p>
            <a:pPr marL="0" marR="0" lvl="0" indent="0" algn="l" rtl="0">
              <a:spcBef>
                <a:spcPts val="0"/>
              </a:spcBef>
              <a:spcAft>
                <a:spcPts val="0"/>
              </a:spcAft>
              <a:buNone/>
            </a:pPr>
            <a:r>
              <a:rPr lang="en-US" sz="1400" dirty="0">
                <a:solidFill>
                  <a:schemeClr val="bg1"/>
                </a:solidFill>
                <a:ea typeface="Calibri"/>
                <a:cs typeface="Calibri"/>
                <a:sym typeface="Calibri"/>
              </a:rPr>
              <a:t>1. Look at lesson plans together.</a:t>
            </a:r>
            <a:endParaRPr lang="en-US" sz="1400" dirty="0">
              <a:solidFill>
                <a:schemeClr val="bg1"/>
              </a:solidFill>
            </a:endParaRPr>
          </a:p>
          <a:p>
            <a:pPr marL="0" marR="0" lvl="0" indent="0" algn="l" rtl="0">
              <a:spcBef>
                <a:spcPts val="0"/>
              </a:spcBef>
              <a:spcAft>
                <a:spcPts val="0"/>
              </a:spcAft>
              <a:buNone/>
            </a:pPr>
            <a:endParaRPr lang="en-US" sz="1400" dirty="0">
              <a:solidFill>
                <a:schemeClr val="bg1"/>
              </a:solidFill>
              <a:ea typeface="Calibri"/>
              <a:cs typeface="Calibri"/>
              <a:sym typeface="Calibri"/>
            </a:endParaRPr>
          </a:p>
          <a:p>
            <a:pPr marL="457200" marR="0" lvl="1" indent="0" algn="l" rtl="0">
              <a:spcBef>
                <a:spcPts val="0"/>
              </a:spcBef>
              <a:spcAft>
                <a:spcPts val="0"/>
              </a:spcAft>
              <a:buNone/>
            </a:pPr>
            <a:r>
              <a:rPr lang="en-US" u="none" strike="noStrike" cap="none" dirty="0">
                <a:solidFill>
                  <a:schemeClr val="bg1"/>
                </a:solidFill>
                <a:latin typeface="Avenir Light" panose="020B0402020203020204" pitchFamily="34" charset="77"/>
                <a:ea typeface="Calibri"/>
                <a:cs typeface="Calibri"/>
                <a:sym typeface="Calibri"/>
              </a:rPr>
              <a:t>Write multiple choice hinge questions for between 5 and 10 lessons.</a:t>
            </a:r>
            <a:endParaRPr lang="en-US" dirty="0">
              <a:solidFill>
                <a:schemeClr val="bg1"/>
              </a:solidFill>
              <a:latin typeface="Avenir Light" panose="020B0402020203020204" pitchFamily="34" charset="77"/>
            </a:endParaRPr>
          </a:p>
          <a:p>
            <a:pPr marL="457200" marR="0" lvl="1" indent="0" algn="l" rtl="0">
              <a:spcBef>
                <a:spcPts val="0"/>
              </a:spcBef>
              <a:spcAft>
                <a:spcPts val="0"/>
              </a:spcAft>
              <a:buNone/>
            </a:pPr>
            <a:endParaRPr lang="en-US" u="none" strike="noStrike" cap="none" dirty="0">
              <a:solidFill>
                <a:schemeClr val="bg1"/>
              </a:solidFill>
              <a:latin typeface="Avenir Light" panose="020B0402020203020204" pitchFamily="34" charset="77"/>
              <a:ea typeface="Calibri"/>
              <a:cs typeface="Calibri"/>
              <a:sym typeface="Calibri"/>
            </a:endParaRPr>
          </a:p>
          <a:p>
            <a:pPr marL="457200" marR="0" lvl="1" indent="0" algn="l" rtl="0">
              <a:spcBef>
                <a:spcPts val="0"/>
              </a:spcBef>
              <a:spcAft>
                <a:spcPts val="0"/>
              </a:spcAft>
              <a:buNone/>
            </a:pPr>
            <a:r>
              <a:rPr lang="en-US" u="none" strike="noStrike" cap="none" dirty="0">
                <a:solidFill>
                  <a:schemeClr val="bg1"/>
                </a:solidFill>
                <a:latin typeface="Avenir Light" panose="020B0402020203020204" pitchFamily="34" charset="77"/>
                <a:ea typeface="Calibri"/>
                <a:cs typeface="Calibri"/>
                <a:sym typeface="Calibri"/>
              </a:rPr>
              <a:t>The correct answers must demonstrate that students understand the concept. Incorrect answers must signal common misconceptions.</a:t>
            </a:r>
            <a:endParaRPr lang="en-US" dirty="0">
              <a:solidFill>
                <a:schemeClr val="bg1"/>
              </a:solidFill>
              <a:latin typeface="Avenir Light" panose="020B0402020203020204" pitchFamily="34" charset="77"/>
            </a:endParaRPr>
          </a:p>
          <a:p>
            <a:pPr marL="0" marR="0" lvl="0" indent="0" algn="l" rtl="0">
              <a:spcBef>
                <a:spcPts val="0"/>
              </a:spcBef>
              <a:spcAft>
                <a:spcPts val="0"/>
              </a:spcAft>
              <a:buNone/>
            </a:pPr>
            <a:endParaRPr lang="en-US" sz="1400" dirty="0">
              <a:solidFill>
                <a:schemeClr val="bg1"/>
              </a:solidFill>
              <a:ea typeface="Calibri"/>
              <a:cs typeface="Calibri"/>
              <a:sym typeface="Calibri"/>
            </a:endParaRPr>
          </a:p>
          <a:p>
            <a:pPr marL="0" marR="0" lvl="0" indent="0" algn="l" rtl="0">
              <a:spcBef>
                <a:spcPts val="0"/>
              </a:spcBef>
              <a:spcAft>
                <a:spcPts val="0"/>
              </a:spcAft>
              <a:buNone/>
            </a:pPr>
            <a:r>
              <a:rPr lang="en-US" sz="1400" dirty="0">
                <a:solidFill>
                  <a:schemeClr val="bg1"/>
                </a:solidFill>
                <a:ea typeface="Calibri"/>
                <a:cs typeface="Calibri"/>
                <a:sym typeface="Calibri"/>
              </a:rPr>
              <a:t>2. Compare your questions to those from another pair/group and discuss how the questions could be improved</a:t>
            </a:r>
            <a:endParaRPr lang="en-XK" sz="1400" dirty="0">
              <a:solidFill>
                <a:schemeClr val="bg1"/>
              </a:solidFill>
            </a:endParaRPr>
          </a:p>
        </p:txBody>
      </p:sp>
      <p:sp>
        <p:nvSpPr>
          <p:cNvPr id="4" name="Google Shape;373;p43">
            <a:extLst>
              <a:ext uri="{FF2B5EF4-FFF2-40B4-BE49-F238E27FC236}">
                <a16:creationId xmlns:a16="http://schemas.microsoft.com/office/drawing/2014/main" id="{292FA14B-975B-A776-DA58-7EA362968F98}"/>
              </a:ext>
            </a:extLst>
          </p:cNvPr>
          <p:cNvSpPr/>
          <p:nvPr/>
        </p:nvSpPr>
        <p:spPr>
          <a:xfrm rot="-5400000" flipH="1">
            <a:off x="8172150" y="2955900"/>
            <a:ext cx="1943700" cy="1943700"/>
          </a:xfrm>
          <a:prstGeom prst="blockArc">
            <a:avLst>
              <a:gd name="adj1" fmla="val 10800000"/>
              <a:gd name="adj2" fmla="val 5383843"/>
              <a:gd name="adj3" fmla="val 10700"/>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ectangle 5">
            <a:extLst>
              <a:ext uri="{FF2B5EF4-FFF2-40B4-BE49-F238E27FC236}">
                <a16:creationId xmlns:a16="http://schemas.microsoft.com/office/drawing/2014/main" id="{A1D993A5-596A-3DE2-C013-EDD4F2E3168B}"/>
              </a:ext>
            </a:extLst>
          </p:cNvPr>
          <p:cNvSpPr/>
          <p:nvPr/>
        </p:nvSpPr>
        <p:spPr>
          <a:xfrm>
            <a:off x="-17130" y="-104948"/>
            <a:ext cx="806840" cy="535339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XK"/>
          </a:p>
        </p:txBody>
      </p:sp>
    </p:spTree>
    <p:extLst>
      <p:ext uri="{BB962C8B-B14F-4D97-AF65-F5344CB8AC3E}">
        <p14:creationId xmlns:p14="http://schemas.microsoft.com/office/powerpoint/2010/main" val="2609049805"/>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EA18F-AA8F-8BD5-7984-B87387112CF7}"/>
              </a:ext>
            </a:extLst>
          </p:cNvPr>
          <p:cNvSpPr>
            <a:spLocks noGrp="1"/>
          </p:cNvSpPr>
          <p:nvPr>
            <p:ph type="title"/>
          </p:nvPr>
        </p:nvSpPr>
        <p:spPr/>
        <p:txBody>
          <a:bodyPr/>
          <a:lstStyle/>
          <a:p>
            <a:r>
              <a:rPr lang="sq-AL" sz="3200" dirty="0">
                <a:solidFill>
                  <a:schemeClr val="bg1"/>
                </a:solidFill>
                <a:ea typeface="+mj-ea"/>
                <a:cs typeface="+mj-cs"/>
              </a:rPr>
              <a:t>Hinge question discussion</a:t>
            </a:r>
            <a:br>
              <a:rPr lang="sq-AL" sz="2000" dirty="0">
                <a:solidFill>
                  <a:schemeClr val="bg1"/>
                </a:solidFill>
                <a:ea typeface="+mj-ea"/>
                <a:cs typeface="+mj-cs"/>
              </a:rPr>
            </a:br>
            <a:r>
              <a:rPr lang="sq-AL" sz="2000" dirty="0">
                <a:solidFill>
                  <a:schemeClr val="bg1"/>
                </a:solidFill>
                <a:ea typeface="+mj-ea"/>
                <a:cs typeface="+mj-cs"/>
              </a:rPr>
              <a:t>Pairwork discussion</a:t>
            </a:r>
            <a:br>
              <a:rPr lang="sq-AL" sz="3200" dirty="0">
                <a:solidFill>
                  <a:schemeClr val="bg1"/>
                </a:solidFill>
                <a:ea typeface="+mj-ea"/>
                <a:cs typeface="+mj-cs"/>
              </a:rPr>
            </a:br>
            <a:br>
              <a:rPr lang="sq-AL" sz="3200" dirty="0">
                <a:solidFill>
                  <a:schemeClr val="bg1"/>
                </a:solidFill>
                <a:ea typeface="+mj-ea"/>
                <a:cs typeface="+mj-cs"/>
              </a:rPr>
            </a:br>
            <a:endParaRPr lang="en-XK" dirty="0">
              <a:solidFill>
                <a:schemeClr val="bg1"/>
              </a:solidFill>
            </a:endParaRPr>
          </a:p>
        </p:txBody>
      </p:sp>
      <p:sp>
        <p:nvSpPr>
          <p:cNvPr id="3" name="Text Placeholder 2">
            <a:extLst>
              <a:ext uri="{FF2B5EF4-FFF2-40B4-BE49-F238E27FC236}">
                <a16:creationId xmlns:a16="http://schemas.microsoft.com/office/drawing/2014/main" id="{DD23E657-DA16-D00C-3558-2529234A0FED}"/>
              </a:ext>
            </a:extLst>
          </p:cNvPr>
          <p:cNvSpPr>
            <a:spLocks noGrp="1"/>
          </p:cNvSpPr>
          <p:nvPr>
            <p:ph type="body" idx="1"/>
          </p:nvPr>
        </p:nvSpPr>
        <p:spPr>
          <a:xfrm>
            <a:off x="1124900" y="1215750"/>
            <a:ext cx="7178442" cy="3416400"/>
          </a:xfrm>
        </p:spPr>
        <p:txBody>
          <a:bodyPr/>
          <a:lstStyle/>
          <a:p>
            <a:pPr marL="0" marR="0" lvl="0" indent="0" algn="l" rtl="0">
              <a:spcBef>
                <a:spcPts val="0"/>
              </a:spcBef>
              <a:spcAft>
                <a:spcPts val="0"/>
              </a:spcAft>
              <a:buNone/>
            </a:pPr>
            <a:r>
              <a:rPr lang="en-US" sz="1400" dirty="0">
                <a:solidFill>
                  <a:schemeClr val="bg1"/>
                </a:solidFill>
                <a:ea typeface="Calibri"/>
                <a:cs typeface="Calibri"/>
                <a:sym typeface="Calibri"/>
              </a:rPr>
              <a:t>Work in pairs</a:t>
            </a:r>
            <a:endParaRPr lang="en-US" sz="1400" dirty="0">
              <a:solidFill>
                <a:schemeClr val="bg1"/>
              </a:solidFill>
            </a:endParaRPr>
          </a:p>
          <a:p>
            <a:pPr marL="0" marR="0" lvl="0" indent="0" algn="l" rtl="0">
              <a:spcBef>
                <a:spcPts val="0"/>
              </a:spcBef>
              <a:spcAft>
                <a:spcPts val="0"/>
              </a:spcAft>
              <a:buNone/>
            </a:pPr>
            <a:endParaRPr lang="en-US" sz="1400" dirty="0">
              <a:solidFill>
                <a:schemeClr val="bg1"/>
              </a:solidFill>
              <a:ea typeface="Calibri"/>
              <a:cs typeface="Calibri"/>
              <a:sym typeface="Calibri"/>
            </a:endParaRPr>
          </a:p>
          <a:p>
            <a:pPr marL="0" marR="0" lvl="0" indent="0" algn="l" rtl="0">
              <a:spcBef>
                <a:spcPts val="0"/>
              </a:spcBef>
              <a:spcAft>
                <a:spcPts val="0"/>
              </a:spcAft>
              <a:buNone/>
            </a:pPr>
            <a:r>
              <a:rPr lang="en-US" sz="1400" dirty="0">
                <a:solidFill>
                  <a:schemeClr val="bg1"/>
                </a:solidFill>
                <a:ea typeface="Calibri"/>
                <a:cs typeface="Calibri"/>
                <a:sym typeface="Calibri"/>
              </a:rPr>
              <a:t>Read this quote from a history teacher </a:t>
            </a:r>
            <a:endParaRPr lang="en-US" sz="1400" dirty="0">
              <a:solidFill>
                <a:schemeClr val="bg1"/>
              </a:solidFill>
            </a:endParaRPr>
          </a:p>
          <a:p>
            <a:pPr marL="0" marR="0" lvl="0" indent="0" algn="l" rtl="0">
              <a:spcBef>
                <a:spcPts val="0"/>
              </a:spcBef>
              <a:spcAft>
                <a:spcPts val="0"/>
              </a:spcAft>
              <a:buNone/>
            </a:pPr>
            <a:endParaRPr lang="en-US" sz="1400" dirty="0">
              <a:solidFill>
                <a:schemeClr val="bg1"/>
              </a:solidFill>
              <a:ea typeface="Calibri"/>
              <a:cs typeface="Calibri"/>
              <a:sym typeface="Calibri"/>
            </a:endParaRPr>
          </a:p>
          <a:p>
            <a:pPr marL="0" marR="0" lvl="0" indent="0" algn="l" rtl="0">
              <a:spcBef>
                <a:spcPts val="0"/>
              </a:spcBef>
              <a:spcAft>
                <a:spcPts val="0"/>
              </a:spcAft>
              <a:buNone/>
            </a:pPr>
            <a:r>
              <a:rPr lang="en-US" sz="1400" dirty="0">
                <a:solidFill>
                  <a:schemeClr val="bg1"/>
                </a:solidFill>
                <a:ea typeface="Lato"/>
                <a:cs typeface="Lato"/>
                <a:sym typeface="Lato"/>
              </a:rPr>
              <a:t>Hinge questions have transformed my teaching – by giving me a significantly improved understanding of what my students understand, what they don’t understand, and why.</a:t>
            </a:r>
          </a:p>
          <a:p>
            <a:pPr marL="0" marR="0" lvl="0" indent="0" algn="l" rtl="0">
              <a:spcBef>
                <a:spcPts val="0"/>
              </a:spcBef>
              <a:spcAft>
                <a:spcPts val="0"/>
              </a:spcAft>
              <a:buNone/>
            </a:pPr>
            <a:endParaRPr lang="en-US" sz="1400" dirty="0">
              <a:solidFill>
                <a:schemeClr val="bg1"/>
              </a:solidFill>
              <a:ea typeface="Lato"/>
              <a:cs typeface="Lato"/>
              <a:sym typeface="Lato"/>
            </a:endParaRPr>
          </a:p>
          <a:p>
            <a:pPr marL="0" marR="0" lvl="0" indent="0" algn="l" rtl="0">
              <a:spcBef>
                <a:spcPts val="0"/>
              </a:spcBef>
              <a:spcAft>
                <a:spcPts val="0"/>
              </a:spcAft>
              <a:buNone/>
            </a:pPr>
            <a:r>
              <a:rPr lang="en-US" sz="1400" dirty="0">
                <a:solidFill>
                  <a:schemeClr val="bg1"/>
                </a:solidFill>
                <a:ea typeface="Lato"/>
                <a:cs typeface="Lato"/>
                <a:sym typeface="Lato"/>
              </a:rPr>
              <a:t>They allow me discuss and correct student misconceptions in a safe environment for students to make mistakes – because almost all of them will make mistakes at some point.</a:t>
            </a:r>
            <a:endParaRPr lang="en-US" sz="1400" dirty="0">
              <a:solidFill>
                <a:schemeClr val="bg1"/>
              </a:solidFill>
              <a:ea typeface="Calibri"/>
              <a:cs typeface="Calibri"/>
              <a:sym typeface="Calibri"/>
            </a:endParaRPr>
          </a:p>
          <a:p>
            <a:pPr marL="0" marR="0" lvl="0" indent="0" algn="l" rtl="0">
              <a:spcBef>
                <a:spcPts val="0"/>
              </a:spcBef>
              <a:spcAft>
                <a:spcPts val="0"/>
              </a:spcAft>
              <a:buNone/>
            </a:pPr>
            <a:endParaRPr lang="en-US" sz="1400" dirty="0">
              <a:solidFill>
                <a:schemeClr val="bg1"/>
              </a:solidFill>
              <a:ea typeface="Calibri"/>
              <a:cs typeface="Calibri"/>
              <a:sym typeface="Calibri"/>
            </a:endParaRPr>
          </a:p>
          <a:p>
            <a:pPr marL="0" marR="0" lvl="0" indent="0" algn="l" rtl="0">
              <a:spcBef>
                <a:spcPts val="0"/>
              </a:spcBef>
              <a:spcAft>
                <a:spcPts val="0"/>
              </a:spcAft>
              <a:buNone/>
            </a:pPr>
            <a:endParaRPr lang="en-US" sz="1400" dirty="0">
              <a:solidFill>
                <a:schemeClr val="bg1"/>
              </a:solidFill>
              <a:ea typeface="Calibri"/>
              <a:cs typeface="Calibri"/>
              <a:sym typeface="Calibri"/>
            </a:endParaRPr>
          </a:p>
          <a:p>
            <a:pPr marL="0" marR="0" lvl="0" indent="0" algn="l" rtl="0">
              <a:spcBef>
                <a:spcPts val="0"/>
              </a:spcBef>
              <a:spcAft>
                <a:spcPts val="0"/>
              </a:spcAft>
              <a:buNone/>
            </a:pPr>
            <a:r>
              <a:rPr lang="en-US" sz="1400" dirty="0">
                <a:solidFill>
                  <a:schemeClr val="bg1"/>
                </a:solidFill>
                <a:ea typeface="Calibri"/>
                <a:cs typeface="Calibri"/>
                <a:sym typeface="Calibri"/>
              </a:rPr>
              <a:t>Now work with a partner.</a:t>
            </a:r>
            <a:endParaRPr lang="en-US" sz="1400" dirty="0">
              <a:solidFill>
                <a:schemeClr val="bg1"/>
              </a:solidFill>
            </a:endParaRPr>
          </a:p>
          <a:p>
            <a:pPr marL="0" marR="0" lvl="0" indent="0" algn="l" rtl="0">
              <a:spcBef>
                <a:spcPts val="0"/>
              </a:spcBef>
              <a:spcAft>
                <a:spcPts val="0"/>
              </a:spcAft>
              <a:buNone/>
            </a:pPr>
            <a:endParaRPr lang="en-US" sz="1400" dirty="0">
              <a:solidFill>
                <a:schemeClr val="bg1"/>
              </a:solidFill>
              <a:ea typeface="Calibri"/>
              <a:cs typeface="Calibri"/>
              <a:sym typeface="Calibri"/>
            </a:endParaRPr>
          </a:p>
          <a:p>
            <a:pPr marL="0" marR="0" lvl="0" indent="0" algn="l" rtl="0">
              <a:spcBef>
                <a:spcPts val="0"/>
              </a:spcBef>
              <a:spcAft>
                <a:spcPts val="0"/>
              </a:spcAft>
              <a:buNone/>
            </a:pPr>
            <a:r>
              <a:rPr lang="en-US" sz="1400" dirty="0">
                <a:solidFill>
                  <a:schemeClr val="bg1"/>
                </a:solidFill>
                <a:ea typeface="Calibri"/>
                <a:cs typeface="Calibri"/>
                <a:sym typeface="Calibri"/>
              </a:rPr>
              <a:t>Describe a failed lesson you have taught in your career  and explain how the use of hinge questioning could have transformed it.</a:t>
            </a:r>
            <a:endParaRPr lang="en-XK" sz="1400" dirty="0">
              <a:solidFill>
                <a:schemeClr val="bg1"/>
              </a:solidFill>
            </a:endParaRPr>
          </a:p>
        </p:txBody>
      </p:sp>
      <p:sp>
        <p:nvSpPr>
          <p:cNvPr id="4" name="Google Shape;373;p43">
            <a:extLst>
              <a:ext uri="{FF2B5EF4-FFF2-40B4-BE49-F238E27FC236}">
                <a16:creationId xmlns:a16="http://schemas.microsoft.com/office/drawing/2014/main" id="{292FA14B-975B-A776-DA58-7EA362968F98}"/>
              </a:ext>
            </a:extLst>
          </p:cNvPr>
          <p:cNvSpPr/>
          <p:nvPr/>
        </p:nvSpPr>
        <p:spPr>
          <a:xfrm rot="-5400000" flipH="1">
            <a:off x="8172150" y="2955900"/>
            <a:ext cx="1943700" cy="1943700"/>
          </a:xfrm>
          <a:prstGeom prst="blockArc">
            <a:avLst>
              <a:gd name="adj1" fmla="val 10800000"/>
              <a:gd name="adj2" fmla="val 5383843"/>
              <a:gd name="adj3" fmla="val 10700"/>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ectangle 5">
            <a:extLst>
              <a:ext uri="{FF2B5EF4-FFF2-40B4-BE49-F238E27FC236}">
                <a16:creationId xmlns:a16="http://schemas.microsoft.com/office/drawing/2014/main" id="{A1D993A5-596A-3DE2-C013-EDD4F2E3168B}"/>
              </a:ext>
            </a:extLst>
          </p:cNvPr>
          <p:cNvSpPr/>
          <p:nvPr/>
        </p:nvSpPr>
        <p:spPr>
          <a:xfrm>
            <a:off x="-17130" y="-104948"/>
            <a:ext cx="806840" cy="535339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XK"/>
          </a:p>
        </p:txBody>
      </p:sp>
    </p:spTree>
    <p:extLst>
      <p:ext uri="{BB962C8B-B14F-4D97-AF65-F5344CB8AC3E}">
        <p14:creationId xmlns:p14="http://schemas.microsoft.com/office/powerpoint/2010/main" val="1695716778"/>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2E5E3D6-57E3-F26D-D03F-0A4A9ADC165E}"/>
              </a:ext>
            </a:extLst>
          </p:cNvPr>
          <p:cNvSpPr>
            <a:spLocks noGrp="1"/>
          </p:cNvSpPr>
          <p:nvPr>
            <p:ph type="pic" idx="2"/>
          </p:nvPr>
        </p:nvSpPr>
        <p:spPr/>
      </p:sp>
      <p:sp>
        <p:nvSpPr>
          <p:cNvPr id="3" name="Title 2">
            <a:extLst>
              <a:ext uri="{FF2B5EF4-FFF2-40B4-BE49-F238E27FC236}">
                <a16:creationId xmlns:a16="http://schemas.microsoft.com/office/drawing/2014/main" id="{E0E6E875-C067-CF2A-F4BE-64C4F56C9EFC}"/>
              </a:ext>
            </a:extLst>
          </p:cNvPr>
          <p:cNvSpPr>
            <a:spLocks noGrp="1"/>
          </p:cNvSpPr>
          <p:nvPr>
            <p:ph type="title"/>
          </p:nvPr>
        </p:nvSpPr>
        <p:spPr/>
        <p:txBody>
          <a:bodyPr/>
          <a:lstStyle/>
          <a:p>
            <a:r>
              <a:rPr lang="en-GB" dirty="0"/>
              <a:t>Rubrics</a:t>
            </a:r>
            <a:endParaRPr lang="en-XK" dirty="0"/>
          </a:p>
        </p:txBody>
      </p:sp>
      <p:sp>
        <p:nvSpPr>
          <p:cNvPr id="4" name="Subtitle 3">
            <a:extLst>
              <a:ext uri="{FF2B5EF4-FFF2-40B4-BE49-F238E27FC236}">
                <a16:creationId xmlns:a16="http://schemas.microsoft.com/office/drawing/2014/main" id="{F2E91ADF-48F1-2D69-E7F6-6B9EC0977817}"/>
              </a:ext>
            </a:extLst>
          </p:cNvPr>
          <p:cNvSpPr>
            <a:spLocks noGrp="1"/>
          </p:cNvSpPr>
          <p:nvPr>
            <p:ph type="subTitle" idx="1"/>
          </p:nvPr>
        </p:nvSpPr>
        <p:spPr/>
        <p:txBody>
          <a:bodyPr/>
          <a:lstStyle/>
          <a:p>
            <a:endParaRPr lang="en-XK"/>
          </a:p>
        </p:txBody>
      </p:sp>
    </p:spTree>
    <p:extLst>
      <p:ext uri="{BB962C8B-B14F-4D97-AF65-F5344CB8AC3E}">
        <p14:creationId xmlns:p14="http://schemas.microsoft.com/office/powerpoint/2010/main" val="40128530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en-US" sz="3200" dirty="0">
                <a:solidFill>
                  <a:schemeClr val="bg1">
                    <a:lumMod val="10000"/>
                  </a:schemeClr>
                </a:solidFill>
                <a:ea typeface="Calibri"/>
                <a:cs typeface="Calibri"/>
                <a:sym typeface="Calibri"/>
              </a:rPr>
              <a:t>What is </a:t>
            </a:r>
            <a:r>
              <a:rPr lang="en-US" sz="3200" dirty="0">
                <a:solidFill>
                  <a:schemeClr val="bg1">
                    <a:lumMod val="10000"/>
                  </a:schemeClr>
                </a:solidFill>
              </a:rPr>
              <a:t>a Rubric?</a:t>
            </a:r>
            <a:br>
              <a:rPr lang="en-US" sz="3200" dirty="0">
                <a:solidFill>
                  <a:schemeClr val="bg1">
                    <a:lumMod val="10000"/>
                  </a:schemeClr>
                </a:solidFill>
                <a:ea typeface="Calibri"/>
                <a:cs typeface="Calibri"/>
                <a:sym typeface="Calibri"/>
              </a:rPr>
            </a:br>
            <a:endParaRPr lang="en-XK" dirty="0">
              <a:solidFill>
                <a:schemeClr val="bg1">
                  <a:lumMod val="10000"/>
                </a:schemeClr>
              </a:solidFill>
            </a:endParaRP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gn="l">
              <a:buNone/>
            </a:pPr>
            <a:r>
              <a:rPr lang="sq-AL" sz="1400" dirty="0">
                <a:solidFill>
                  <a:schemeClr val="tx1"/>
                </a:solidFill>
              </a:rPr>
              <a:t>A rubric is an assessment tool that clearly indicates achievement criteria across all the components of any kind of student work, from written to oral to visual. </a:t>
            </a:r>
          </a:p>
          <a:p>
            <a:pPr marL="152400" indent="0" algn="l">
              <a:buNone/>
            </a:pPr>
            <a:endParaRPr lang="sq-AL" sz="1400" dirty="0">
              <a:solidFill>
                <a:schemeClr val="tx1"/>
              </a:solidFill>
            </a:endParaRPr>
          </a:p>
          <a:p>
            <a:pPr marL="152400" indent="0" algn="l">
              <a:buNone/>
            </a:pPr>
            <a:r>
              <a:rPr lang="sq-AL" sz="1400" dirty="0">
                <a:solidFill>
                  <a:schemeClr val="tx1"/>
                </a:solidFill>
              </a:rPr>
              <a:t>It can be used for marking assignments, class participation, or overall grades. </a:t>
            </a:r>
          </a:p>
          <a:p>
            <a:pPr marL="152400" indent="0" algn="l">
              <a:buNone/>
            </a:pPr>
            <a:endParaRPr lang="sq-AL" sz="1400" dirty="0">
              <a:solidFill>
                <a:schemeClr val="tx1"/>
              </a:solidFill>
            </a:endParaRPr>
          </a:p>
          <a:p>
            <a:pPr marL="152400" indent="0" algn="l">
              <a:buNone/>
            </a:pPr>
            <a:r>
              <a:rPr lang="sq-AL" sz="1400" dirty="0">
                <a:solidFill>
                  <a:schemeClr val="tx1"/>
                </a:solidFill>
              </a:rPr>
              <a:t>There are two types of rubrics: </a:t>
            </a:r>
            <a:r>
              <a:rPr lang="sq-AL" sz="1400" b="1" dirty="0">
                <a:solidFill>
                  <a:schemeClr val="tx1"/>
                </a:solidFill>
              </a:rPr>
              <a:t>holistic</a:t>
            </a:r>
            <a:r>
              <a:rPr lang="sq-AL" sz="1400" dirty="0">
                <a:solidFill>
                  <a:schemeClr val="tx1"/>
                </a:solidFill>
              </a:rPr>
              <a:t> and </a:t>
            </a:r>
            <a:r>
              <a:rPr lang="sq-AL" sz="1400" b="1" dirty="0">
                <a:solidFill>
                  <a:schemeClr val="tx1"/>
                </a:solidFill>
              </a:rPr>
              <a:t>analytical</a:t>
            </a:r>
            <a:r>
              <a:rPr lang="sq-AL" sz="1400" dirty="0">
                <a:solidFill>
                  <a:schemeClr val="tx1"/>
                </a:solidFill>
              </a:rPr>
              <a:t>.</a:t>
            </a:r>
          </a:p>
          <a:p>
            <a:pPr marL="152400" indent="0" algn="l">
              <a:buNone/>
            </a:pPr>
            <a:endParaRPr lang="sq-AL" sz="1400" dirty="0">
              <a:solidFill>
                <a:schemeClr val="tx1"/>
              </a:solidFill>
            </a:endParaRPr>
          </a:p>
          <a:p>
            <a:pPr marL="152400" indent="0" algn="l">
              <a:buNone/>
            </a:pPr>
            <a:r>
              <a:rPr lang="sq-AL" sz="1400" b="1" dirty="0">
                <a:solidFill>
                  <a:schemeClr val="tx1"/>
                </a:solidFill>
              </a:rPr>
              <a:t>Holistic rubrics</a:t>
            </a:r>
            <a:r>
              <a:rPr lang="sq-AL" sz="1400" dirty="0">
                <a:solidFill>
                  <a:schemeClr val="tx1"/>
                </a:solidFill>
              </a:rPr>
              <a:t> group several different assessment criteria and classify them together.</a:t>
            </a:r>
          </a:p>
          <a:p>
            <a:pPr marL="152400" indent="0" algn="l">
              <a:buNone/>
            </a:pPr>
            <a:endParaRPr lang="sq-AL" sz="1400" dirty="0">
              <a:solidFill>
                <a:schemeClr val="tx1"/>
              </a:solidFill>
            </a:endParaRPr>
          </a:p>
          <a:p>
            <a:pPr marL="152400" indent="0" algn="l">
              <a:buNone/>
            </a:pPr>
            <a:r>
              <a:rPr lang="sq-AL" sz="1400" b="1" dirty="0">
                <a:solidFill>
                  <a:schemeClr val="tx1"/>
                </a:solidFill>
              </a:rPr>
              <a:t>Analytic rubrics</a:t>
            </a:r>
            <a:r>
              <a:rPr lang="sq-AL" sz="1400" dirty="0">
                <a:solidFill>
                  <a:schemeClr val="tx1"/>
                </a:solidFill>
              </a:rPr>
              <a:t> separate different assessment criteria and address them comprehensively</a:t>
            </a:r>
          </a:p>
          <a:p>
            <a:pPr marL="152400" indent="0" fontAlgn="base">
              <a:buNone/>
            </a:pPr>
            <a:endParaRPr lang="sq-AL" sz="1000" b="1" u="none" strike="noStrike" dirty="0">
              <a:solidFill>
                <a:schemeClr val="tx1"/>
              </a:solidFill>
            </a:endParaRPr>
          </a:p>
          <a:p>
            <a:pPr marL="152400" indent="0" fontAlgn="base">
              <a:buNone/>
            </a:pPr>
            <a:r>
              <a:rPr lang="sq-AL" sz="1000" b="1" u="none" strike="noStrike" dirty="0">
                <a:solidFill>
                  <a:schemeClr val="tx1"/>
                </a:solidFill>
              </a:rPr>
              <a:t>Rubrics Useful Assessment tools University of waterloo</a:t>
            </a:r>
          </a:p>
          <a:p>
            <a:pPr marL="152400" indent="0" fontAlgn="base">
              <a:buNone/>
            </a:pPr>
            <a:r>
              <a:rPr lang="sq-AL" sz="1000" b="1" u="none" strike="noStrike" dirty="0">
                <a:solidFill>
                  <a:schemeClr val="tx1"/>
                </a:solidFill>
              </a:rPr>
              <a:t>http://askdata.rks-gov.net/PXWeb/pxweb/sq/askdata/askdata__07%20National%20and%20government%20accounts__National%20accounts__Annual%20national%20accounts/gdp09.px/table/tableViewLayout1/?rxid=ad787284-363a-44a5-bb3d-0f067afa36b7 [accessed 25 May 2022]</a:t>
            </a:r>
          </a:p>
          <a:p>
            <a:pPr marL="152400" indent="0" fontAlgn="base">
              <a:buNone/>
            </a:pPr>
            <a:endParaRPr lang="sq-AL" sz="1000" b="1" u="none" strike="noStrike" dirty="0">
              <a:solidFill>
                <a:schemeClr val="tx1"/>
              </a:solidFill>
            </a:endParaRPr>
          </a:p>
        </p:txBody>
      </p:sp>
    </p:spTree>
    <p:extLst>
      <p:ext uri="{BB962C8B-B14F-4D97-AF65-F5344CB8AC3E}">
        <p14:creationId xmlns:p14="http://schemas.microsoft.com/office/powerpoint/2010/main" val="16319052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en-US" sz="3200" dirty="0">
                <a:solidFill>
                  <a:schemeClr val="bg1">
                    <a:lumMod val="10000"/>
                  </a:schemeClr>
                </a:solidFill>
                <a:ea typeface="Calibri"/>
                <a:cs typeface="Calibri"/>
                <a:sym typeface="Calibri"/>
              </a:rPr>
              <a:t>What is </a:t>
            </a:r>
            <a:r>
              <a:rPr lang="en-US" sz="3200" dirty="0">
                <a:solidFill>
                  <a:schemeClr val="bg1">
                    <a:lumMod val="10000"/>
                  </a:schemeClr>
                </a:solidFill>
              </a:rPr>
              <a:t>a Rubric?</a:t>
            </a:r>
            <a:br>
              <a:rPr lang="en-US" sz="3200" dirty="0">
                <a:solidFill>
                  <a:schemeClr val="bg1">
                    <a:lumMod val="10000"/>
                  </a:schemeClr>
                </a:solidFill>
                <a:ea typeface="Calibri"/>
                <a:cs typeface="Calibri"/>
                <a:sym typeface="Calibri"/>
              </a:rPr>
            </a:br>
            <a:endParaRPr lang="en-XK" dirty="0">
              <a:solidFill>
                <a:schemeClr val="bg1">
                  <a:lumMod val="10000"/>
                </a:schemeClr>
              </a:solidFill>
            </a:endParaRP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0" marR="0" lvl="0" indent="0" algn="l" rtl="0">
              <a:spcBef>
                <a:spcPts val="0"/>
              </a:spcBef>
              <a:spcAft>
                <a:spcPts val="0"/>
              </a:spcAft>
              <a:buNone/>
            </a:pPr>
            <a:r>
              <a:rPr lang="en-US" sz="1400" dirty="0">
                <a:solidFill>
                  <a:srgbClr val="1D1D1D"/>
                </a:solidFill>
                <a:ea typeface="Open Sans"/>
                <a:cs typeface="Open Sans"/>
                <a:sym typeface="Open Sans"/>
              </a:rPr>
              <a:t>A rubric is an assessment tool, which describes levels of achievement in a specific area of performance, understanding, or behavior. </a:t>
            </a:r>
            <a:endParaRPr lang="en-US" sz="1400" dirty="0"/>
          </a:p>
          <a:p>
            <a:pPr marL="0" marR="0" lvl="0" indent="0" algn="l" rtl="0">
              <a:spcBef>
                <a:spcPts val="0"/>
              </a:spcBef>
              <a:spcAft>
                <a:spcPts val="0"/>
              </a:spcAft>
              <a:buNone/>
            </a:pPr>
            <a:endParaRPr lang="en-US" sz="1400" dirty="0">
              <a:solidFill>
                <a:srgbClr val="1D1D1D"/>
              </a:solidFill>
              <a:ea typeface="Open Sans"/>
              <a:cs typeface="Open Sans"/>
              <a:sym typeface="Open Sans"/>
            </a:endParaRPr>
          </a:p>
          <a:p>
            <a:pPr marL="0" marR="0" lvl="0" indent="0" algn="l" rtl="0">
              <a:spcBef>
                <a:spcPts val="0"/>
              </a:spcBef>
              <a:spcAft>
                <a:spcPts val="0"/>
              </a:spcAft>
              <a:buNone/>
            </a:pPr>
            <a:r>
              <a:rPr lang="en-US" sz="1400" dirty="0">
                <a:solidFill>
                  <a:srgbClr val="1D1D1D"/>
                </a:solidFill>
                <a:ea typeface="Open Sans"/>
                <a:cs typeface="Open Sans"/>
                <a:sym typeface="Open Sans"/>
              </a:rPr>
              <a:t>Rubrics are composed of four basic parts. In its simplest form, the rubric includes:</a:t>
            </a:r>
            <a:endParaRPr lang="sq-AL" sz="1400" u="none" strike="noStrike" dirty="0">
              <a:solidFill>
                <a:schemeClr val="tx1"/>
              </a:solidFill>
            </a:endParaRPr>
          </a:p>
        </p:txBody>
      </p:sp>
    </p:spTree>
    <p:extLst>
      <p:ext uri="{BB962C8B-B14F-4D97-AF65-F5344CB8AC3E}">
        <p14:creationId xmlns:p14="http://schemas.microsoft.com/office/powerpoint/2010/main" val="15954565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en-US" sz="3200" dirty="0">
                <a:solidFill>
                  <a:schemeClr val="bg1">
                    <a:lumMod val="10000"/>
                  </a:schemeClr>
                </a:solidFill>
                <a:ea typeface="Calibri"/>
                <a:cs typeface="Calibri"/>
                <a:sym typeface="Calibri"/>
              </a:rPr>
              <a:t>What is </a:t>
            </a:r>
            <a:r>
              <a:rPr lang="en-US" sz="3200" dirty="0">
                <a:solidFill>
                  <a:schemeClr val="bg1">
                    <a:lumMod val="10000"/>
                  </a:schemeClr>
                </a:solidFill>
              </a:rPr>
              <a:t>a Rubric?</a:t>
            </a:r>
            <a:br>
              <a:rPr lang="en-US" sz="3200" dirty="0">
                <a:solidFill>
                  <a:schemeClr val="bg1">
                    <a:lumMod val="10000"/>
                  </a:schemeClr>
                </a:solidFill>
                <a:ea typeface="Calibri"/>
                <a:cs typeface="Calibri"/>
                <a:sym typeface="Calibri"/>
              </a:rPr>
            </a:br>
            <a:endParaRPr lang="en-XK" dirty="0">
              <a:solidFill>
                <a:schemeClr val="bg1">
                  <a:lumMod val="10000"/>
                </a:schemeClr>
              </a:solidFill>
            </a:endParaRP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495300" indent="-342900">
              <a:buFont typeface="+mj-lt"/>
              <a:buAutoNum type="arabicPeriod"/>
            </a:pPr>
            <a:r>
              <a:rPr lang="sq-AL" sz="1400" b="1" dirty="0">
                <a:solidFill>
                  <a:srgbClr val="518BCB"/>
                </a:solidFill>
              </a:rPr>
              <a:t>A task description</a:t>
            </a:r>
            <a:r>
              <a:rPr lang="sq-AL" sz="1400" b="1" dirty="0">
                <a:solidFill>
                  <a:schemeClr val="tx1"/>
                </a:solidFill>
              </a:rPr>
              <a:t>. </a:t>
            </a:r>
            <a:r>
              <a:rPr lang="sq-AL" sz="1400" dirty="0">
                <a:solidFill>
                  <a:schemeClr val="tx1"/>
                </a:solidFill>
              </a:rPr>
              <a:t>The outcome being assessed or instructions students received for an assignment.</a:t>
            </a:r>
          </a:p>
          <a:p>
            <a:pPr marL="495300" indent="-342900" algn="l">
              <a:buFont typeface="+mj-lt"/>
              <a:buAutoNum type="arabicPeriod"/>
            </a:pPr>
            <a:endParaRPr lang="sq-AL" sz="1400" b="1" dirty="0">
              <a:solidFill>
                <a:schemeClr val="tx1"/>
              </a:solidFill>
            </a:endParaRPr>
          </a:p>
          <a:p>
            <a:pPr marL="495300" indent="-342900">
              <a:buFont typeface="+mj-lt"/>
              <a:buAutoNum type="arabicPeriod"/>
            </a:pPr>
            <a:r>
              <a:rPr lang="sq-AL" sz="1400" b="1" dirty="0">
                <a:solidFill>
                  <a:srgbClr val="518BCB"/>
                </a:solidFill>
              </a:rPr>
              <a:t>The characteristics to be rated (rows)</a:t>
            </a:r>
            <a:r>
              <a:rPr lang="sq-AL" sz="1400" b="1" dirty="0">
                <a:solidFill>
                  <a:schemeClr val="tx1"/>
                </a:solidFill>
              </a:rPr>
              <a:t>. </a:t>
            </a:r>
            <a:r>
              <a:rPr lang="sq-AL" sz="1400" dirty="0">
                <a:solidFill>
                  <a:schemeClr val="tx1"/>
                </a:solidFill>
              </a:rPr>
              <a:t>The skills, knowledge, and/or behavior to be demonstrated.</a:t>
            </a:r>
          </a:p>
          <a:p>
            <a:pPr marL="495300" indent="-342900" algn="l">
              <a:buFont typeface="+mj-lt"/>
              <a:buAutoNum type="arabicPeriod"/>
            </a:pPr>
            <a:endParaRPr lang="sq-AL" sz="1400" b="1" dirty="0">
              <a:solidFill>
                <a:schemeClr val="tx1"/>
              </a:solidFill>
            </a:endParaRPr>
          </a:p>
          <a:p>
            <a:pPr marL="495300" indent="-342900">
              <a:buFont typeface="+mj-lt"/>
              <a:buAutoNum type="arabicPeriod"/>
            </a:pPr>
            <a:r>
              <a:rPr lang="sq-AL" sz="1400" b="1" dirty="0">
                <a:solidFill>
                  <a:srgbClr val="518BCB"/>
                </a:solidFill>
              </a:rPr>
              <a:t>Levels of mastery/scale (columns)</a:t>
            </a:r>
            <a:r>
              <a:rPr lang="sq-AL" sz="1400" b="1" dirty="0">
                <a:solidFill>
                  <a:schemeClr val="tx1"/>
                </a:solidFill>
              </a:rPr>
              <a:t>. </a:t>
            </a:r>
            <a:r>
              <a:rPr lang="sq-AL" sz="1400" dirty="0">
                <a:solidFill>
                  <a:schemeClr val="tx1"/>
                </a:solidFill>
              </a:rPr>
              <a:t>Labels used to describe the levels of mastery should be tactful and clear. Commonly used labels include:</a:t>
            </a:r>
            <a:endParaRPr lang="sq-AL" sz="1400" dirty="0">
              <a:solidFill>
                <a:schemeClr val="tx1"/>
              </a:solidFill>
              <a:latin typeface="Avenir Book" panose="02000503020000020003" pitchFamily="2" charset="0"/>
            </a:endParaRPr>
          </a:p>
          <a:p>
            <a:pPr marL="457200" marR="0" lvl="1" indent="0" algn="l" rtl="0">
              <a:spcBef>
                <a:spcPts val="0"/>
              </a:spcBef>
              <a:spcAft>
                <a:spcPts val="0"/>
              </a:spcAft>
              <a:buClr>
                <a:srgbClr val="1D1D1D"/>
              </a:buClr>
              <a:buSzPts val="2400"/>
              <a:buNone/>
            </a:pPr>
            <a:r>
              <a:rPr lang="en-US" sz="1400" b="0" i="0" u="none" strike="noStrike" cap="none" dirty="0">
                <a:solidFill>
                  <a:srgbClr val="1D1D1D"/>
                </a:solidFill>
                <a:latin typeface="Avenir Book" panose="02000503020000020003" pitchFamily="2" charset="0"/>
                <a:ea typeface="Open Sans"/>
                <a:cs typeface="Open Sans"/>
                <a:sym typeface="Open Sans"/>
              </a:rPr>
              <a:t>1. Not meeting, approaching, meeting, exceeding</a:t>
            </a:r>
            <a:endParaRPr lang="en-US" dirty="0">
              <a:latin typeface="Avenir Book" panose="02000503020000020003" pitchFamily="2" charset="0"/>
              <a:ea typeface="Open Sans"/>
            </a:endParaRPr>
          </a:p>
          <a:p>
            <a:pPr marL="457200" marR="0" lvl="1" indent="0" algn="l" rtl="0">
              <a:spcBef>
                <a:spcPts val="0"/>
              </a:spcBef>
              <a:spcAft>
                <a:spcPts val="0"/>
              </a:spcAft>
              <a:buClr>
                <a:srgbClr val="1D1D1D"/>
              </a:buClr>
              <a:buSzPts val="2400"/>
              <a:buNone/>
            </a:pPr>
            <a:r>
              <a:rPr lang="en-US" sz="1400" b="0" i="0" u="none" strike="noStrike" cap="none" dirty="0">
                <a:solidFill>
                  <a:srgbClr val="1D1D1D"/>
                </a:solidFill>
                <a:latin typeface="Avenir Book" panose="02000503020000020003" pitchFamily="2" charset="0"/>
                <a:ea typeface="Open Sans"/>
                <a:cs typeface="Open Sans"/>
                <a:sym typeface="Open Sans"/>
              </a:rPr>
              <a:t>2. Exemplary, proficient, marginal, unacceptable</a:t>
            </a:r>
            <a:endParaRPr lang="en-US" dirty="0">
              <a:latin typeface="Avenir Book" panose="02000503020000020003" pitchFamily="2" charset="0"/>
            </a:endParaRPr>
          </a:p>
          <a:p>
            <a:pPr marL="457200" marR="0" lvl="1" indent="0" algn="l" rtl="0">
              <a:spcBef>
                <a:spcPts val="0"/>
              </a:spcBef>
              <a:spcAft>
                <a:spcPts val="0"/>
              </a:spcAft>
              <a:buClr>
                <a:srgbClr val="1D1D1D"/>
              </a:buClr>
              <a:buSzPts val="2400"/>
              <a:buNone/>
            </a:pPr>
            <a:r>
              <a:rPr lang="en-US" sz="1400" b="0" i="0" u="none" strike="noStrike" cap="none" dirty="0">
                <a:solidFill>
                  <a:srgbClr val="1D1D1D"/>
                </a:solidFill>
                <a:latin typeface="Avenir Book" panose="02000503020000020003" pitchFamily="2" charset="0"/>
                <a:ea typeface="Open Sans"/>
                <a:cs typeface="Open Sans"/>
                <a:sym typeface="Open Sans"/>
              </a:rPr>
              <a:t>3. Advanced, intermediate high, intermediate, novice</a:t>
            </a:r>
            <a:endParaRPr lang="en-US" dirty="0">
              <a:latin typeface="Avenir Book" panose="02000503020000020003" pitchFamily="2" charset="0"/>
            </a:endParaRPr>
          </a:p>
          <a:p>
            <a:pPr marL="457200" marR="0" lvl="1" indent="0" algn="l" rtl="0">
              <a:spcBef>
                <a:spcPts val="0"/>
              </a:spcBef>
              <a:spcAft>
                <a:spcPts val="0"/>
              </a:spcAft>
              <a:buClr>
                <a:srgbClr val="1D1D1D"/>
              </a:buClr>
              <a:buSzPts val="2400"/>
              <a:buNone/>
            </a:pPr>
            <a:r>
              <a:rPr lang="en-US" sz="1400" b="0" i="0" u="none" strike="noStrike" cap="none" dirty="0">
                <a:solidFill>
                  <a:srgbClr val="1D1D1D"/>
                </a:solidFill>
                <a:latin typeface="Avenir Book" panose="02000503020000020003" pitchFamily="2" charset="0"/>
                <a:ea typeface="Open Sans"/>
                <a:cs typeface="Open Sans"/>
                <a:sym typeface="Open Sans"/>
              </a:rPr>
              <a:t>4. 1, 2, 3, 4</a:t>
            </a:r>
            <a:endParaRPr lang="sq-AL" sz="1000" dirty="0">
              <a:solidFill>
                <a:schemeClr val="tx1"/>
              </a:solidFill>
              <a:latin typeface="Avenir Book" panose="02000503020000020003" pitchFamily="2" charset="0"/>
              <a:ea typeface="Open Sans"/>
              <a:cs typeface="Open Sans"/>
              <a:sym typeface="Open Sans"/>
            </a:endParaRPr>
          </a:p>
          <a:p>
            <a:pPr marL="457200" marR="0" lvl="1" indent="0" algn="l" rtl="0">
              <a:spcBef>
                <a:spcPts val="0"/>
              </a:spcBef>
              <a:spcAft>
                <a:spcPts val="0"/>
              </a:spcAft>
              <a:buClr>
                <a:srgbClr val="1D1D1D"/>
              </a:buClr>
              <a:buSzPts val="2400"/>
              <a:buNone/>
            </a:pPr>
            <a:endParaRPr lang="sq-AL" sz="1000" u="none" strike="noStrike" dirty="0">
              <a:solidFill>
                <a:schemeClr val="tx1"/>
              </a:solidFill>
              <a:latin typeface="Avenir Book" panose="02000503020000020003" pitchFamily="2" charset="0"/>
              <a:ea typeface="Open Sans"/>
              <a:cs typeface="Open Sans"/>
              <a:sym typeface="Open Sans"/>
            </a:endParaRPr>
          </a:p>
          <a:p>
            <a:pPr marL="457200" marR="0" lvl="1" indent="0" algn="l" rtl="0">
              <a:spcBef>
                <a:spcPts val="0"/>
              </a:spcBef>
              <a:spcAft>
                <a:spcPts val="0"/>
              </a:spcAft>
              <a:buClr>
                <a:srgbClr val="1D1D1D"/>
              </a:buClr>
              <a:buSzPts val="2400"/>
              <a:buNone/>
            </a:pPr>
            <a:r>
              <a:rPr lang="sq-AL" b="1" u="none" strike="noStrike" dirty="0">
                <a:solidFill>
                  <a:srgbClr val="518BCB"/>
                </a:solidFill>
                <a:latin typeface="Avenir Book" panose="02000503020000020003" pitchFamily="2" charset="0"/>
                <a:ea typeface="Open Sans"/>
                <a:cs typeface="Open Sans"/>
                <a:sym typeface="Open Sans"/>
              </a:rPr>
              <a:t>A description of each characteristic at each level of mastery/scale (cells).</a:t>
            </a:r>
          </a:p>
          <a:p>
            <a:pPr marL="457200" marR="0" lvl="1" indent="0" algn="l" rtl="0">
              <a:spcBef>
                <a:spcPts val="0"/>
              </a:spcBef>
              <a:spcAft>
                <a:spcPts val="0"/>
              </a:spcAft>
              <a:buClr>
                <a:srgbClr val="1D1D1D"/>
              </a:buClr>
              <a:buSzPts val="2400"/>
              <a:buNone/>
            </a:pPr>
            <a:endParaRPr lang="sq-AL" sz="1000" u="none" strike="noStrike" dirty="0">
              <a:solidFill>
                <a:schemeClr val="tx1"/>
              </a:solidFill>
              <a:latin typeface="Avenir Book" panose="02000503020000020003" pitchFamily="2" charset="0"/>
              <a:ea typeface="Open Sans"/>
              <a:cs typeface="Open Sans"/>
              <a:sym typeface="Open Sans"/>
            </a:endParaRPr>
          </a:p>
        </p:txBody>
      </p:sp>
    </p:spTree>
    <p:extLst>
      <p:ext uri="{BB962C8B-B14F-4D97-AF65-F5344CB8AC3E}">
        <p14:creationId xmlns:p14="http://schemas.microsoft.com/office/powerpoint/2010/main" val="3453845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8B31A-E4D4-73D5-8030-67E0C38BB61A}"/>
              </a:ext>
            </a:extLst>
          </p:cNvPr>
          <p:cNvSpPr>
            <a:spLocks noGrp="1"/>
          </p:cNvSpPr>
          <p:nvPr>
            <p:ph type="title"/>
          </p:nvPr>
        </p:nvSpPr>
        <p:spPr/>
        <p:txBody>
          <a:bodyPr/>
          <a:lstStyle/>
          <a:p>
            <a:r>
              <a:rPr lang="en-US" sz="2800" dirty="0">
                <a:solidFill>
                  <a:schemeClr val="bg1">
                    <a:lumMod val="10000"/>
                  </a:schemeClr>
                </a:solidFill>
              </a:rPr>
              <a:t>Cooperative learning rubric</a:t>
            </a:r>
            <a:br>
              <a:rPr lang="en-US" sz="2800" dirty="0">
                <a:solidFill>
                  <a:schemeClr val="bg1">
                    <a:lumMod val="10000"/>
                  </a:schemeClr>
                </a:solidFill>
              </a:rPr>
            </a:br>
            <a:r>
              <a:rPr lang="en-US" sz="2800" dirty="0">
                <a:solidFill>
                  <a:schemeClr val="bg1">
                    <a:lumMod val="10000"/>
                  </a:schemeClr>
                </a:solidFill>
                <a:ea typeface="Calibri"/>
                <a:cs typeface="Calibri"/>
                <a:sym typeface="Calibri"/>
              </a:rPr>
              <a:t>Grade </a:t>
            </a:r>
            <a:r>
              <a:rPr lang="en-US" sz="2800" dirty="0">
                <a:solidFill>
                  <a:schemeClr val="bg1">
                    <a:lumMod val="10000"/>
                  </a:schemeClr>
                </a:solidFill>
              </a:rPr>
              <a:t>4</a:t>
            </a:r>
            <a:br>
              <a:rPr lang="en-US" sz="2800" dirty="0">
                <a:solidFill>
                  <a:schemeClr val="bg1">
                    <a:lumMod val="10000"/>
                  </a:schemeClr>
                </a:solidFill>
                <a:ea typeface="Calibri"/>
                <a:cs typeface="Calibri"/>
                <a:sym typeface="Calibri"/>
              </a:rPr>
            </a:br>
            <a:endParaRPr lang="en-XK" dirty="0">
              <a:solidFill>
                <a:schemeClr val="bg1">
                  <a:lumMod val="10000"/>
                </a:schemeClr>
              </a:solidFill>
            </a:endParaRPr>
          </a:p>
        </p:txBody>
      </p:sp>
      <p:sp>
        <p:nvSpPr>
          <p:cNvPr id="3" name="Text Placeholder 2">
            <a:extLst>
              <a:ext uri="{FF2B5EF4-FFF2-40B4-BE49-F238E27FC236}">
                <a16:creationId xmlns:a16="http://schemas.microsoft.com/office/drawing/2014/main" id="{F7231953-132E-FE84-D088-F854E162D462}"/>
              </a:ext>
            </a:extLst>
          </p:cNvPr>
          <p:cNvSpPr>
            <a:spLocks noGrp="1"/>
          </p:cNvSpPr>
          <p:nvPr>
            <p:ph type="body" idx="1"/>
          </p:nvPr>
        </p:nvSpPr>
        <p:spPr/>
        <p:txBody>
          <a:bodyPr/>
          <a:lstStyle/>
          <a:p>
            <a:endParaRPr lang="en-XK"/>
          </a:p>
        </p:txBody>
      </p:sp>
      <p:graphicFrame>
        <p:nvGraphicFramePr>
          <p:cNvPr id="6" name="Table 6">
            <a:extLst>
              <a:ext uri="{FF2B5EF4-FFF2-40B4-BE49-F238E27FC236}">
                <a16:creationId xmlns:a16="http://schemas.microsoft.com/office/drawing/2014/main" id="{D80FDFCB-C264-59C0-1D4A-CBB13B97D3A1}"/>
              </a:ext>
            </a:extLst>
          </p:cNvPr>
          <p:cNvGraphicFramePr>
            <a:graphicFrameLocks noGrp="1"/>
          </p:cNvGraphicFramePr>
          <p:nvPr>
            <p:extLst>
              <p:ext uri="{D42A27DB-BD31-4B8C-83A1-F6EECF244321}">
                <p14:modId xmlns:p14="http://schemas.microsoft.com/office/powerpoint/2010/main" val="1966538214"/>
              </p:ext>
            </p:extLst>
          </p:nvPr>
        </p:nvGraphicFramePr>
        <p:xfrm>
          <a:off x="1411965" y="1563830"/>
          <a:ext cx="6724870" cy="2651760"/>
        </p:xfrm>
        <a:graphic>
          <a:graphicData uri="http://schemas.openxmlformats.org/drawingml/2006/table">
            <a:tbl>
              <a:tblPr firstRow="1" bandRow="1">
                <a:tableStyleId>{5125D04F-9EB8-46EC-B540-F5C6E4D42CA6}</a:tableStyleId>
              </a:tblPr>
              <a:tblGrid>
                <a:gridCol w="1344974">
                  <a:extLst>
                    <a:ext uri="{9D8B030D-6E8A-4147-A177-3AD203B41FA5}">
                      <a16:colId xmlns:a16="http://schemas.microsoft.com/office/drawing/2014/main" val="1771990969"/>
                    </a:ext>
                  </a:extLst>
                </a:gridCol>
                <a:gridCol w="1344974">
                  <a:extLst>
                    <a:ext uri="{9D8B030D-6E8A-4147-A177-3AD203B41FA5}">
                      <a16:colId xmlns:a16="http://schemas.microsoft.com/office/drawing/2014/main" val="3640567125"/>
                    </a:ext>
                  </a:extLst>
                </a:gridCol>
                <a:gridCol w="1344974">
                  <a:extLst>
                    <a:ext uri="{9D8B030D-6E8A-4147-A177-3AD203B41FA5}">
                      <a16:colId xmlns:a16="http://schemas.microsoft.com/office/drawing/2014/main" val="1638574470"/>
                    </a:ext>
                  </a:extLst>
                </a:gridCol>
                <a:gridCol w="1344974">
                  <a:extLst>
                    <a:ext uri="{9D8B030D-6E8A-4147-A177-3AD203B41FA5}">
                      <a16:colId xmlns:a16="http://schemas.microsoft.com/office/drawing/2014/main" val="1096598272"/>
                    </a:ext>
                  </a:extLst>
                </a:gridCol>
                <a:gridCol w="1344974">
                  <a:extLst>
                    <a:ext uri="{9D8B030D-6E8A-4147-A177-3AD203B41FA5}">
                      <a16:colId xmlns:a16="http://schemas.microsoft.com/office/drawing/2014/main" val="1524861599"/>
                    </a:ext>
                  </a:extLst>
                </a:gridCol>
              </a:tblGrid>
              <a:tr h="195697">
                <a:tc>
                  <a:txBody>
                    <a:bodyPr/>
                    <a:lstStyle/>
                    <a:p>
                      <a:pPr algn="ctr"/>
                      <a:r>
                        <a:rPr lang="en-GB" sz="900" b="1" i="0" dirty="0">
                          <a:latin typeface="Avenir Light" panose="020B0402020203020204" pitchFamily="34" charset="77"/>
                        </a:rPr>
                        <a:t>Category</a:t>
                      </a:r>
                    </a:p>
                  </a:txBody>
                  <a:tcPr anchor="ctr">
                    <a:solidFill>
                      <a:srgbClr val="DEE6F7"/>
                    </a:solidFill>
                  </a:tcPr>
                </a:tc>
                <a:tc>
                  <a:txBody>
                    <a:bodyPr/>
                    <a:lstStyle/>
                    <a:p>
                      <a:pPr algn="ctr"/>
                      <a:r>
                        <a:rPr lang="en-XK" sz="900" b="1" i="0">
                          <a:latin typeface="Avenir Light" panose="020B0402020203020204" pitchFamily="34" charset="77"/>
                        </a:rPr>
                        <a:t>4</a:t>
                      </a:r>
                    </a:p>
                  </a:txBody>
                  <a:tcPr anchor="ctr">
                    <a:solidFill>
                      <a:srgbClr val="DEE6F7"/>
                    </a:solidFill>
                  </a:tcPr>
                </a:tc>
                <a:tc>
                  <a:txBody>
                    <a:bodyPr/>
                    <a:lstStyle/>
                    <a:p>
                      <a:pPr algn="ctr"/>
                      <a:r>
                        <a:rPr lang="en-XK" sz="900" b="1" i="0">
                          <a:latin typeface="Avenir Light" panose="020B0402020203020204" pitchFamily="34" charset="77"/>
                        </a:rPr>
                        <a:t>3</a:t>
                      </a:r>
                    </a:p>
                  </a:txBody>
                  <a:tcPr anchor="ctr">
                    <a:solidFill>
                      <a:srgbClr val="DEE6F7"/>
                    </a:solidFill>
                  </a:tcPr>
                </a:tc>
                <a:tc>
                  <a:txBody>
                    <a:bodyPr/>
                    <a:lstStyle/>
                    <a:p>
                      <a:pPr algn="ctr"/>
                      <a:r>
                        <a:rPr lang="en-XK" sz="900" b="1" i="0">
                          <a:latin typeface="Avenir Light" panose="020B0402020203020204" pitchFamily="34" charset="77"/>
                        </a:rPr>
                        <a:t>2</a:t>
                      </a:r>
                    </a:p>
                  </a:txBody>
                  <a:tcPr anchor="ctr">
                    <a:solidFill>
                      <a:srgbClr val="DEE6F7"/>
                    </a:solidFill>
                  </a:tcPr>
                </a:tc>
                <a:tc>
                  <a:txBody>
                    <a:bodyPr/>
                    <a:lstStyle/>
                    <a:p>
                      <a:pPr algn="ctr"/>
                      <a:r>
                        <a:rPr lang="en-XK" sz="900" b="1" i="0" dirty="0">
                          <a:latin typeface="Avenir Light" panose="020B0402020203020204" pitchFamily="34" charset="77"/>
                        </a:rPr>
                        <a:t>1</a:t>
                      </a:r>
                    </a:p>
                  </a:txBody>
                  <a:tcPr anchor="ctr">
                    <a:solidFill>
                      <a:srgbClr val="DEE6F7"/>
                    </a:solidFill>
                  </a:tcPr>
                </a:tc>
                <a:extLst>
                  <a:ext uri="{0D108BD9-81ED-4DB2-BD59-A6C34878D82A}">
                    <a16:rowId xmlns:a16="http://schemas.microsoft.com/office/drawing/2014/main" val="638304984"/>
                  </a:ext>
                </a:extLst>
              </a:tr>
              <a:tr h="370840">
                <a:tc>
                  <a:txBody>
                    <a:bodyPr/>
                    <a:lstStyle/>
                    <a:p>
                      <a:pPr algn="ctr"/>
                      <a:r>
                        <a:rPr lang="en-GB" sz="900" b="1" i="0" dirty="0">
                          <a:latin typeface="Avenir Light" panose="020B0402020203020204" pitchFamily="34" charset="77"/>
                        </a:rPr>
                        <a:t>Contribution to Group</a:t>
                      </a:r>
                    </a:p>
                  </a:txBody>
                  <a:tcPr anchor="ctr"/>
                </a:tc>
                <a:tc>
                  <a:txBody>
                    <a:bodyPr/>
                    <a:lstStyle/>
                    <a:p>
                      <a:pPr algn="ctr"/>
                      <a:r>
                        <a:rPr lang="en-GB" sz="900" b="0" i="0" dirty="0">
                          <a:latin typeface="Avenir Light" panose="020B0402020203020204" pitchFamily="34" charset="77"/>
                        </a:rPr>
                        <a:t>Consistently and actively helps all group members in the completion of the project.</a:t>
                      </a:r>
                    </a:p>
                  </a:txBody>
                  <a:tcPr anchor="ctr"/>
                </a:tc>
                <a:tc>
                  <a:txBody>
                    <a:bodyPr/>
                    <a:lstStyle/>
                    <a:p>
                      <a:pPr algn="ctr"/>
                      <a:r>
                        <a:rPr lang="en-GB" sz="900" b="0" i="0" dirty="0">
                          <a:latin typeface="Avenir Light" panose="020B0402020203020204" pitchFamily="34" charset="77"/>
                        </a:rPr>
                        <a:t>Works toward group project with occasional prompting. 3+ times</a:t>
                      </a:r>
                    </a:p>
                  </a:txBody>
                  <a:tcPr anchor="ctr"/>
                </a:tc>
                <a:tc>
                  <a:txBody>
                    <a:bodyPr/>
                    <a:lstStyle/>
                    <a:p>
                      <a:pPr algn="ctr"/>
                      <a:r>
                        <a:rPr lang="en-GB" sz="900" b="0" i="0" dirty="0">
                          <a:latin typeface="Avenir Light" panose="020B0402020203020204" pitchFamily="34" charset="77"/>
                        </a:rPr>
                        <a:t>Works toward group project with frequent prompting. 5+ times</a:t>
                      </a:r>
                    </a:p>
                  </a:txBody>
                  <a:tcPr anchor="ctr"/>
                </a:tc>
                <a:tc>
                  <a:txBody>
                    <a:bodyPr/>
                    <a:lstStyle/>
                    <a:p>
                      <a:pPr algn="ctr"/>
                      <a:r>
                        <a:rPr lang="en-GB" sz="900" b="0" i="0" dirty="0">
                          <a:latin typeface="Avenir Light" panose="020B0402020203020204" pitchFamily="34" charset="77"/>
                        </a:rPr>
                        <a:t>Works toward group project only when prompted.</a:t>
                      </a:r>
                    </a:p>
                  </a:txBody>
                  <a:tcPr anchor="ctr"/>
                </a:tc>
                <a:extLst>
                  <a:ext uri="{0D108BD9-81ED-4DB2-BD59-A6C34878D82A}">
                    <a16:rowId xmlns:a16="http://schemas.microsoft.com/office/drawing/2014/main" val="1791671640"/>
                  </a:ext>
                </a:extLst>
              </a:tr>
              <a:tr h="370840">
                <a:tc>
                  <a:txBody>
                    <a:bodyPr/>
                    <a:lstStyle/>
                    <a:p>
                      <a:pPr algn="ctr"/>
                      <a:r>
                        <a:rPr lang="en-GB" sz="900" b="1" i="0" dirty="0">
                          <a:latin typeface="Avenir Light" panose="020B0402020203020204" pitchFamily="34" charset="77"/>
                        </a:rPr>
                        <a:t>Working and Sharing with Others</a:t>
                      </a:r>
                    </a:p>
                  </a:txBody>
                  <a:tcPr anchor="ctr"/>
                </a:tc>
                <a:tc>
                  <a:txBody>
                    <a:bodyPr/>
                    <a:lstStyle/>
                    <a:p>
                      <a:pPr algn="ctr"/>
                      <a:r>
                        <a:rPr lang="en-GB" sz="900" b="0" i="0" dirty="0">
                          <a:latin typeface="Avenir Light" panose="020B0402020203020204" pitchFamily="34" charset="77"/>
                        </a:rPr>
                        <a:t>Cooperates with all group members and willingly accepts the ideas of others.</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b="0" i="0" dirty="0">
                          <a:latin typeface="Avenir Light" panose="020B0402020203020204" pitchFamily="34" charset="77"/>
                        </a:rPr>
                        <a:t>Cooperates with most group members and accepts most of the ideas of others.</a:t>
                      </a:r>
                    </a:p>
                  </a:txBody>
                  <a:tcPr anchor="ctr"/>
                </a:tc>
                <a:tc>
                  <a:txBody>
                    <a:bodyPr/>
                    <a:lstStyle/>
                    <a:p>
                      <a:pPr algn="ctr"/>
                      <a:r>
                        <a:rPr lang="en-GB" sz="900" b="0" i="0" dirty="0">
                          <a:latin typeface="Avenir Light" panose="020B0402020203020204" pitchFamily="34" charset="77"/>
                        </a:rPr>
                        <a:t>Does not cooperate with most group members and accepts few ideas from others.</a:t>
                      </a:r>
                    </a:p>
                  </a:txBody>
                  <a:tcPr anchor="ctr"/>
                </a:tc>
                <a:tc>
                  <a:txBody>
                    <a:bodyPr/>
                    <a:lstStyle/>
                    <a:p>
                      <a:pPr algn="ctr"/>
                      <a:r>
                        <a:rPr lang="en-GB" sz="900" b="0" i="0" dirty="0">
                          <a:latin typeface="Avenir Light" panose="020B0402020203020204" pitchFamily="34" charset="77"/>
                        </a:rPr>
                        <a:t>Does not cooperate well with all group members or accept any ideas from others.</a:t>
                      </a:r>
                    </a:p>
                  </a:txBody>
                  <a:tcPr anchor="ctr"/>
                </a:tc>
                <a:extLst>
                  <a:ext uri="{0D108BD9-81ED-4DB2-BD59-A6C34878D82A}">
                    <a16:rowId xmlns:a16="http://schemas.microsoft.com/office/drawing/2014/main" val="3172579167"/>
                  </a:ext>
                </a:extLst>
              </a:tr>
              <a:tr h="370840">
                <a:tc>
                  <a:txBody>
                    <a:bodyPr/>
                    <a:lstStyle/>
                    <a:p>
                      <a:pPr algn="ctr"/>
                      <a:r>
                        <a:rPr lang="en-GB" sz="900" b="1" i="0" dirty="0">
                          <a:latin typeface="Avenir Light" panose="020B0402020203020204" pitchFamily="34" charset="77"/>
                        </a:rPr>
                        <a:t>Focus on the Task</a:t>
                      </a:r>
                    </a:p>
                  </a:txBody>
                  <a:tcPr anchor="ctr"/>
                </a:tc>
                <a:tc>
                  <a:txBody>
                    <a:bodyPr/>
                    <a:lstStyle/>
                    <a:p>
                      <a:pPr algn="ctr"/>
                      <a:r>
                        <a:rPr lang="en-GB" sz="900" b="0" i="0" dirty="0">
                          <a:latin typeface="Avenir Light" panose="020B0402020203020204" pitchFamily="34" charset="77"/>
                        </a:rPr>
                        <a:t>Stays on task throughout the project.</a:t>
                      </a:r>
                    </a:p>
                  </a:txBody>
                  <a:tcPr anchor="ctr"/>
                </a:tc>
                <a:tc>
                  <a:txBody>
                    <a:bodyPr/>
                    <a:lstStyle/>
                    <a:p>
                      <a:pPr algn="ctr"/>
                      <a:r>
                        <a:rPr lang="en-GB" sz="900" b="0" i="0" dirty="0">
                          <a:latin typeface="Avenir Light" panose="020B0402020203020204" pitchFamily="34" charset="77"/>
                        </a:rPr>
                        <a:t>Stays on task throughout most of the project.</a:t>
                      </a:r>
                    </a:p>
                  </a:txBody>
                  <a:tcPr anchor="ctr"/>
                </a:tc>
                <a:tc>
                  <a:txBody>
                    <a:bodyPr/>
                    <a:lstStyle/>
                    <a:p>
                      <a:pPr algn="ctr"/>
                      <a:r>
                        <a:rPr lang="en-GB" sz="900" b="0" i="0" dirty="0">
                          <a:latin typeface="Avenir Light" panose="020B0402020203020204" pitchFamily="34" charset="77"/>
                        </a:rPr>
                        <a:t>Stays on task throughout only a portion of the project.</a:t>
                      </a:r>
                    </a:p>
                  </a:txBody>
                  <a:tcPr anchor="ctr"/>
                </a:tc>
                <a:tc>
                  <a:txBody>
                    <a:bodyPr/>
                    <a:lstStyle/>
                    <a:p>
                      <a:pPr algn="ctr"/>
                      <a:r>
                        <a:rPr lang="en-GB" sz="900" b="0" i="0" dirty="0">
                          <a:latin typeface="Avenir Light" panose="020B0402020203020204" pitchFamily="34" charset="77"/>
                        </a:rPr>
                        <a:t>Does not stay on task throughout the project.</a:t>
                      </a:r>
                    </a:p>
                  </a:txBody>
                  <a:tcPr anchor="ctr"/>
                </a:tc>
                <a:extLst>
                  <a:ext uri="{0D108BD9-81ED-4DB2-BD59-A6C34878D82A}">
                    <a16:rowId xmlns:a16="http://schemas.microsoft.com/office/drawing/2014/main" val="992827145"/>
                  </a:ext>
                </a:extLst>
              </a:tr>
              <a:tr h="370840">
                <a:tc>
                  <a:txBody>
                    <a:bodyPr/>
                    <a:lstStyle/>
                    <a:p>
                      <a:pPr algn="ctr"/>
                      <a:r>
                        <a:rPr lang="en-GB" sz="900" b="1" i="0" dirty="0">
                          <a:latin typeface="Avenir Light" panose="020B0402020203020204" pitchFamily="34" charset="77"/>
                        </a:rPr>
                        <a:t>Presentation</a:t>
                      </a:r>
                    </a:p>
                  </a:txBody>
                  <a:tcPr anchor="ctr"/>
                </a:tc>
                <a:tc>
                  <a:txBody>
                    <a:bodyPr/>
                    <a:lstStyle/>
                    <a:p>
                      <a:pPr algn="ctr"/>
                      <a:r>
                        <a:rPr lang="en-GB" sz="900" b="0" i="0" dirty="0">
                          <a:latin typeface="Avenir Light" panose="020B0402020203020204" pitchFamily="34" charset="77"/>
                        </a:rPr>
                        <a:t>Active participation in presentation of results from activity.</a:t>
                      </a:r>
                    </a:p>
                  </a:txBody>
                  <a:tcPr anchor="ctr"/>
                </a:tc>
                <a:tc>
                  <a:txBody>
                    <a:bodyPr/>
                    <a:lstStyle/>
                    <a:p>
                      <a:pPr algn="ctr"/>
                      <a:r>
                        <a:rPr lang="en-GB" sz="900" b="0" i="0" dirty="0">
                          <a:latin typeface="Avenir Light" panose="020B0402020203020204" pitchFamily="34" charset="77"/>
                        </a:rPr>
                        <a:t>Participation in presentation of results from activity.</a:t>
                      </a:r>
                    </a:p>
                  </a:txBody>
                  <a:tcPr anchor="ctr"/>
                </a:tc>
                <a:tc>
                  <a:txBody>
                    <a:bodyPr/>
                    <a:lstStyle/>
                    <a:p>
                      <a:pPr algn="ctr"/>
                      <a:r>
                        <a:rPr lang="en-GB" sz="900" b="0" i="0" dirty="0">
                          <a:latin typeface="Avenir Light" panose="020B0402020203020204" pitchFamily="34" charset="77"/>
                        </a:rPr>
                        <a:t>Little participation in presentation of results from activity.</a:t>
                      </a:r>
                    </a:p>
                  </a:txBody>
                  <a:tcPr anchor="ctr"/>
                </a:tc>
                <a:tc>
                  <a:txBody>
                    <a:bodyPr/>
                    <a:lstStyle/>
                    <a:p>
                      <a:pPr algn="ctr"/>
                      <a:r>
                        <a:rPr lang="en-GB" sz="900" b="0" i="0" dirty="0">
                          <a:latin typeface="Avenir Light" panose="020B0402020203020204" pitchFamily="34" charset="77"/>
                        </a:rPr>
                        <a:t>Does not participate in presentation of results from activity.</a:t>
                      </a:r>
                    </a:p>
                  </a:txBody>
                  <a:tcPr anchor="ctr"/>
                </a:tc>
                <a:extLst>
                  <a:ext uri="{0D108BD9-81ED-4DB2-BD59-A6C34878D82A}">
                    <a16:rowId xmlns:a16="http://schemas.microsoft.com/office/drawing/2014/main" val="2666235042"/>
                  </a:ext>
                </a:extLst>
              </a:tr>
            </a:tbl>
          </a:graphicData>
        </a:graphic>
      </p:graphicFrame>
    </p:spTree>
    <p:extLst>
      <p:ext uri="{BB962C8B-B14F-4D97-AF65-F5344CB8AC3E}">
        <p14:creationId xmlns:p14="http://schemas.microsoft.com/office/powerpoint/2010/main" val="11750311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en-US" sz="3200" dirty="0">
                <a:solidFill>
                  <a:schemeClr val="bg1">
                    <a:lumMod val="10000"/>
                  </a:schemeClr>
                </a:solidFill>
                <a:ea typeface="Calibri"/>
                <a:cs typeface="Calibri"/>
                <a:sym typeface="Calibri"/>
              </a:rPr>
              <a:t>Why should teachers use</a:t>
            </a:r>
            <a:r>
              <a:rPr lang="en-US" sz="3200" dirty="0">
                <a:solidFill>
                  <a:schemeClr val="bg1">
                    <a:lumMod val="10000"/>
                  </a:schemeClr>
                </a:solidFill>
              </a:rPr>
              <a:t> rubrics?</a:t>
            </a:r>
            <a:br>
              <a:rPr lang="en-US" sz="3200" dirty="0">
                <a:solidFill>
                  <a:schemeClr val="bg1">
                    <a:lumMod val="10000"/>
                  </a:schemeClr>
                </a:solidFill>
                <a:ea typeface="Calibri"/>
                <a:cs typeface="Calibri"/>
                <a:sym typeface="Calibri"/>
              </a:rPr>
            </a:br>
            <a:endParaRPr lang="en-XK" dirty="0">
              <a:solidFill>
                <a:schemeClr val="bg1">
                  <a:lumMod val="10000"/>
                </a:schemeClr>
              </a:solidFill>
            </a:endParaRP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gn="l">
              <a:buNone/>
            </a:pPr>
            <a:endParaRPr lang="sq-AL" sz="1400" b="1" i="0" dirty="0">
              <a:solidFill>
                <a:schemeClr val="tx1"/>
              </a:solidFill>
              <a:latin typeface="Avenir Book" panose="02000503020000020003" pitchFamily="2" charset="0"/>
            </a:endParaRPr>
          </a:p>
          <a:p>
            <a:pPr marL="152400" indent="0" algn="l">
              <a:buNone/>
            </a:pPr>
            <a:r>
              <a:rPr lang="sq-AL" sz="1400" b="1" i="0" dirty="0">
                <a:solidFill>
                  <a:srgbClr val="518BCB"/>
                </a:solidFill>
                <a:latin typeface="Avenir Book" panose="02000503020000020003" pitchFamily="2" charset="0"/>
              </a:rPr>
              <a:t>Rubrics help teachers:</a:t>
            </a:r>
          </a:p>
          <a:p>
            <a:pPr marL="152400" indent="0" algn="l">
              <a:buNone/>
            </a:pPr>
            <a:r>
              <a:rPr lang="sq-AL" sz="1400" i="0" dirty="0">
                <a:solidFill>
                  <a:schemeClr val="tx1"/>
                </a:solidFill>
                <a:latin typeface="Avenir Book" panose="02000503020000020003" pitchFamily="2" charset="0"/>
              </a:rPr>
              <a:t> </a:t>
            </a:r>
          </a:p>
          <a:p>
            <a:pPr marL="0" indent="0">
              <a:buNone/>
            </a:pPr>
            <a:r>
              <a:rPr lang="sq-AL" sz="1400" i="0" dirty="0">
                <a:solidFill>
                  <a:schemeClr val="tx1"/>
                </a:solidFill>
                <a:latin typeface="Avenir Book" panose="02000503020000020003" pitchFamily="2" charset="0"/>
              </a:rPr>
              <a:t>1. Assess assignments consistently from student-to-student. </a:t>
            </a:r>
          </a:p>
          <a:p>
            <a:pPr marL="0" indent="0">
              <a:buNone/>
            </a:pPr>
            <a:endParaRPr lang="en-US" sz="1400" i="0" dirty="0">
              <a:solidFill>
                <a:schemeClr val="tx1"/>
              </a:solidFill>
              <a:effectLst/>
              <a:latin typeface="Avenir Book" panose="02000503020000020003" pitchFamily="2" charset="0"/>
            </a:endParaRPr>
          </a:p>
          <a:p>
            <a:pPr marL="0" indent="0">
              <a:buNone/>
            </a:pPr>
            <a:r>
              <a:rPr lang="sq-AL" sz="1400" i="0" dirty="0">
                <a:solidFill>
                  <a:schemeClr val="tx1"/>
                </a:solidFill>
                <a:latin typeface="Avenir Book" panose="02000503020000020003" pitchFamily="2" charset="0"/>
              </a:rPr>
              <a:t>2. Give effective high-quality feedback that help students make progress. </a:t>
            </a:r>
          </a:p>
          <a:p>
            <a:pPr marL="0" indent="0">
              <a:buNone/>
            </a:pPr>
            <a:endParaRPr lang="en-US" sz="1400" i="0" dirty="0">
              <a:solidFill>
                <a:schemeClr val="tx1"/>
              </a:solidFill>
              <a:effectLst/>
              <a:latin typeface="Avenir Book" panose="02000503020000020003" pitchFamily="2" charset="0"/>
            </a:endParaRPr>
          </a:p>
          <a:p>
            <a:pPr marL="152400" indent="0" algn="l">
              <a:buNone/>
            </a:pPr>
            <a:r>
              <a:rPr lang="sq-AL" sz="1000" b="1" u="none" strike="noStrike" dirty="0">
                <a:solidFill>
                  <a:schemeClr val="tx1"/>
                </a:solidFill>
                <a:latin typeface="Avenir Book" panose="02000503020000020003" pitchFamily="2" charset="0"/>
              </a:rPr>
              <a:t>Using Rubrics Cornell University https://teaching.cornell.edu/teaching-resources/assessment-evaluation/using-rubrics (Last accessed on 25 May 2022)</a:t>
            </a:r>
          </a:p>
          <a:p>
            <a:pPr marL="152400" indent="0" algn="l">
              <a:buNone/>
            </a:pPr>
            <a:endParaRPr lang="sq-AL" sz="1000" u="none" strike="noStrike" dirty="0">
              <a:solidFill>
                <a:schemeClr val="tx1"/>
              </a:solidFill>
            </a:endParaRPr>
          </a:p>
        </p:txBody>
      </p:sp>
    </p:spTree>
    <p:extLst>
      <p:ext uri="{BB962C8B-B14F-4D97-AF65-F5344CB8AC3E}">
        <p14:creationId xmlns:p14="http://schemas.microsoft.com/office/powerpoint/2010/main" val="13620853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en-US" sz="3200" dirty="0">
                <a:solidFill>
                  <a:schemeClr val="bg1">
                    <a:lumMod val="10000"/>
                  </a:schemeClr>
                </a:solidFill>
                <a:ea typeface="Calibri"/>
                <a:cs typeface="Calibri"/>
                <a:sym typeface="Calibri"/>
              </a:rPr>
              <a:t>Why should teachers use</a:t>
            </a:r>
            <a:r>
              <a:rPr lang="en-US" sz="3200" dirty="0">
                <a:solidFill>
                  <a:schemeClr val="bg1">
                    <a:lumMod val="10000"/>
                  </a:schemeClr>
                </a:solidFill>
              </a:rPr>
              <a:t> rubrics?</a:t>
            </a:r>
            <a:br>
              <a:rPr lang="en-US" sz="3200" dirty="0">
                <a:solidFill>
                  <a:schemeClr val="bg1">
                    <a:lumMod val="10000"/>
                  </a:schemeClr>
                </a:solidFill>
                <a:ea typeface="Calibri"/>
                <a:cs typeface="Calibri"/>
                <a:sym typeface="Calibri"/>
              </a:rPr>
            </a:br>
            <a:endParaRPr lang="en-XK" sz="3200" dirty="0">
              <a:solidFill>
                <a:schemeClr val="bg1">
                  <a:lumMod val="10000"/>
                </a:schemeClr>
              </a:solidFill>
            </a:endParaRP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gn="l">
              <a:buNone/>
            </a:pPr>
            <a:endParaRPr lang="sq-AL" sz="1400" b="1" i="0" dirty="0">
              <a:solidFill>
                <a:srgbClr val="8393AE"/>
              </a:solidFill>
              <a:latin typeface="Avenir Book" panose="02000503020000020003" pitchFamily="2" charset="0"/>
            </a:endParaRPr>
          </a:p>
          <a:p>
            <a:pPr marL="152400" indent="0" algn="l">
              <a:buNone/>
            </a:pPr>
            <a:r>
              <a:rPr lang="sq-AL" sz="1400" b="1" i="0" dirty="0">
                <a:solidFill>
                  <a:srgbClr val="518BCB"/>
                </a:solidFill>
                <a:latin typeface="Avenir Book" panose="02000503020000020003" pitchFamily="2" charset="0"/>
              </a:rPr>
              <a:t>Rubrics help teachers:</a:t>
            </a:r>
          </a:p>
          <a:p>
            <a:pPr marL="152400" indent="0" algn="l">
              <a:buNone/>
            </a:pPr>
            <a:r>
              <a:rPr lang="sq-AL" sz="1400" b="1" i="0" dirty="0">
                <a:solidFill>
                  <a:schemeClr val="bg1">
                    <a:lumMod val="10000"/>
                  </a:schemeClr>
                </a:solidFill>
                <a:latin typeface="Avenir Book" panose="02000503020000020003" pitchFamily="2" charset="0"/>
              </a:rPr>
              <a:t> </a:t>
            </a:r>
          </a:p>
          <a:p>
            <a:pPr marL="0" indent="0">
              <a:buNone/>
            </a:pPr>
            <a:r>
              <a:rPr lang="sq-AL" sz="1400" i="0" dirty="0">
                <a:solidFill>
                  <a:schemeClr val="bg1">
                    <a:lumMod val="10000"/>
                  </a:schemeClr>
                </a:solidFill>
                <a:latin typeface="Avenir Book" panose="02000503020000020003" pitchFamily="2" charset="0"/>
              </a:rPr>
              <a:t>3. Clarify teacher expectations for an assignment and the components of an assignment that are being assessed.</a:t>
            </a:r>
          </a:p>
          <a:p>
            <a:pPr marL="342900" indent="-342900">
              <a:buFont typeface="+mj-lt"/>
              <a:buAutoNum type="arabicPeriod"/>
            </a:pPr>
            <a:endParaRPr lang="sq-AL" sz="1400" i="0" dirty="0">
              <a:solidFill>
                <a:schemeClr val="bg1">
                  <a:lumMod val="10000"/>
                </a:schemeClr>
              </a:solidFill>
              <a:latin typeface="Avenir Book" panose="02000503020000020003" pitchFamily="2" charset="0"/>
            </a:endParaRPr>
          </a:p>
          <a:p>
            <a:pPr marL="0" indent="0">
              <a:buNone/>
            </a:pPr>
            <a:r>
              <a:rPr lang="sq-AL" sz="1400" i="0" dirty="0">
                <a:solidFill>
                  <a:schemeClr val="bg1">
                    <a:lumMod val="10000"/>
                  </a:schemeClr>
                </a:solidFill>
                <a:latin typeface="Avenir Book" panose="02000503020000020003" pitchFamily="2" charset="0"/>
              </a:rPr>
              <a:t>4. Assess and improve their own teaching methods by evaluating rubric results. </a:t>
            </a:r>
            <a:endParaRPr lang="en-US" sz="1400" i="0" dirty="0">
              <a:solidFill>
                <a:schemeClr val="bg1">
                  <a:lumMod val="10000"/>
                </a:schemeClr>
              </a:solidFill>
              <a:effectLst/>
              <a:latin typeface="Avenir Book" panose="02000503020000020003" pitchFamily="2" charset="0"/>
            </a:endParaRPr>
          </a:p>
          <a:p>
            <a:pPr marL="152400" indent="0" algn="l">
              <a:buNone/>
            </a:pPr>
            <a:endParaRPr lang="sq-AL" sz="1000" b="1" u="none" strike="noStrike" dirty="0">
              <a:solidFill>
                <a:schemeClr val="bg1">
                  <a:lumMod val="10000"/>
                </a:schemeClr>
              </a:solidFill>
              <a:latin typeface="Avenir Book" panose="02000503020000020003" pitchFamily="2" charset="0"/>
            </a:endParaRPr>
          </a:p>
          <a:p>
            <a:pPr marL="152400" indent="0" algn="l">
              <a:buNone/>
            </a:pPr>
            <a:r>
              <a:rPr lang="sq-AL" sz="1000" b="1" u="none" strike="noStrike" dirty="0">
                <a:solidFill>
                  <a:schemeClr val="bg1">
                    <a:lumMod val="10000"/>
                  </a:schemeClr>
                </a:solidFill>
                <a:latin typeface="Avenir Book" panose="02000503020000020003" pitchFamily="2" charset="0"/>
              </a:rPr>
              <a:t>Using Rubrics Cornell University https://teaching.cornell.edu/teaching-resources/assessment-evaluation/using-rubrics (Last accessed on 25 May 2022)</a:t>
            </a:r>
          </a:p>
          <a:p>
            <a:pPr marL="152400" indent="0" algn="l">
              <a:buNone/>
            </a:pPr>
            <a:endParaRPr lang="sq-AL" sz="1000" u="none" strike="noStrike" dirty="0">
              <a:solidFill>
                <a:srgbClr val="8393AE"/>
              </a:solidFill>
            </a:endParaRPr>
          </a:p>
        </p:txBody>
      </p:sp>
    </p:spTree>
    <p:extLst>
      <p:ext uri="{BB962C8B-B14F-4D97-AF65-F5344CB8AC3E}">
        <p14:creationId xmlns:p14="http://schemas.microsoft.com/office/powerpoint/2010/main" val="1316862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FF14E-D457-3989-9F15-91C4FC31FF36}"/>
              </a:ext>
            </a:extLst>
          </p:cNvPr>
          <p:cNvSpPr>
            <a:spLocks noGrp="1"/>
          </p:cNvSpPr>
          <p:nvPr>
            <p:ph type="title"/>
          </p:nvPr>
        </p:nvSpPr>
        <p:spPr/>
        <p:txBody>
          <a:bodyPr/>
          <a:lstStyle/>
          <a:p>
            <a:r>
              <a:rPr lang="en-GB" dirty="0"/>
              <a:t>Glossary</a:t>
            </a:r>
            <a:endParaRPr lang="en-XK" dirty="0"/>
          </a:p>
        </p:txBody>
      </p:sp>
      <p:sp>
        <p:nvSpPr>
          <p:cNvPr id="3" name="Text Placeholder 2">
            <a:extLst>
              <a:ext uri="{FF2B5EF4-FFF2-40B4-BE49-F238E27FC236}">
                <a16:creationId xmlns:a16="http://schemas.microsoft.com/office/drawing/2014/main" id="{FA36F602-6E9A-AADA-D2DA-7ACCDD77EC33}"/>
              </a:ext>
            </a:extLst>
          </p:cNvPr>
          <p:cNvSpPr>
            <a:spLocks noGrp="1"/>
          </p:cNvSpPr>
          <p:nvPr>
            <p:ph type="body" idx="1"/>
          </p:nvPr>
        </p:nvSpPr>
        <p:spPr/>
        <p:txBody>
          <a:bodyPr/>
          <a:lstStyle/>
          <a:p>
            <a:pPr>
              <a:lnSpc>
                <a:spcPct val="90000"/>
              </a:lnSpc>
              <a:spcAft>
                <a:spcPts val="600"/>
              </a:spcAft>
            </a:pPr>
            <a:r>
              <a:rPr lang="sq-AL" b="1" i="0" dirty="0">
                <a:solidFill>
                  <a:srgbClr val="518BCB"/>
                </a:solidFill>
              </a:rPr>
              <a:t>Acknowledgement Marking</a:t>
            </a:r>
            <a:r>
              <a:rPr lang="sq-AL" b="1" i="0" dirty="0"/>
              <a:t> </a:t>
            </a:r>
            <a:r>
              <a:rPr lang="sq-AL" b="0" i="0" dirty="0"/>
              <a:t>is when a teacher uses ticks, simple marks or corrections (10/10), a stamp and/or brief attainment-based comments.</a:t>
            </a:r>
          </a:p>
          <a:p>
            <a:pPr>
              <a:lnSpc>
                <a:spcPct val="90000"/>
              </a:lnSpc>
              <a:spcAft>
                <a:spcPts val="600"/>
              </a:spcAft>
            </a:pPr>
            <a:r>
              <a:rPr lang="sq-AL" b="1" dirty="0">
                <a:solidFill>
                  <a:srgbClr val="518BCB"/>
                </a:solidFill>
              </a:rPr>
              <a:t>Differentiating content</a:t>
            </a:r>
            <a:r>
              <a:rPr lang="sq-AL" dirty="0"/>
              <a:t> means using various delivery formats such as video, texts, lectures, or audio.</a:t>
            </a:r>
          </a:p>
          <a:p>
            <a:pPr>
              <a:lnSpc>
                <a:spcPct val="90000"/>
              </a:lnSpc>
              <a:spcAft>
                <a:spcPts val="600"/>
              </a:spcAft>
            </a:pPr>
            <a:r>
              <a:rPr lang="sq-AL" b="1" i="1" dirty="0">
                <a:solidFill>
                  <a:srgbClr val="518BCB"/>
                </a:solidFill>
              </a:rPr>
              <a:t>Differentiating by product</a:t>
            </a:r>
            <a:r>
              <a:rPr lang="sq-AL" i="0" dirty="0"/>
              <a:t> </a:t>
            </a:r>
            <a:r>
              <a:rPr lang="sq-AL" dirty="0"/>
              <a:t>means teachers assess the same knowledge or skill for each student but they offer their students a variety of ways to demonstrate their knowledge (e.g., video, written report).</a:t>
            </a:r>
          </a:p>
          <a:p>
            <a:pPr>
              <a:lnSpc>
                <a:spcPct val="90000"/>
              </a:lnSpc>
              <a:spcAft>
                <a:spcPts val="600"/>
              </a:spcAft>
            </a:pPr>
            <a:r>
              <a:rPr lang="sq-AL" b="1" dirty="0">
                <a:solidFill>
                  <a:srgbClr val="518BCB"/>
                </a:solidFill>
              </a:rPr>
              <a:t>Differentiating by process</a:t>
            </a:r>
            <a:r>
              <a:rPr lang="sq-AL" dirty="0"/>
              <a:t>, means teachers teach the same concept or skill to each student but they vary the manner in which it is taught. Students might work in pairs or groups, use technology, use objects to help them understand a concept.</a:t>
            </a:r>
            <a:endParaRPr lang="sq-AL" b="0" i="0" u="none" strike="noStrike" dirty="0"/>
          </a:p>
          <a:p>
            <a:pPr>
              <a:lnSpc>
                <a:spcPct val="90000"/>
              </a:lnSpc>
              <a:spcAft>
                <a:spcPts val="600"/>
              </a:spcAft>
            </a:pPr>
            <a:r>
              <a:rPr lang="sq-AL" b="1" dirty="0">
                <a:solidFill>
                  <a:srgbClr val="518BCB"/>
                </a:solidFill>
              </a:rPr>
              <a:t>Differentiating the learning environment </a:t>
            </a:r>
            <a:r>
              <a:rPr lang="sq-AL" dirty="0"/>
              <a:t>means the teacher makes changes to either the physical environment or the atmosphere the students work in.</a:t>
            </a:r>
          </a:p>
          <a:p>
            <a:pPr>
              <a:lnSpc>
                <a:spcPct val="90000"/>
              </a:lnSpc>
              <a:spcAft>
                <a:spcPts val="600"/>
              </a:spcAft>
            </a:pPr>
            <a:r>
              <a:rPr lang="sq-AL" b="1" i="0" dirty="0">
                <a:solidFill>
                  <a:srgbClr val="518BCB"/>
                </a:solidFill>
              </a:rPr>
              <a:t>Feedback</a:t>
            </a:r>
            <a:r>
              <a:rPr lang="sq-AL" b="1" i="0" dirty="0"/>
              <a:t> </a:t>
            </a:r>
            <a:r>
              <a:rPr lang="en-US" sz="1400" b="0" i="0" u="none" strike="noStrike" cap="none" dirty="0">
                <a:solidFill>
                  <a:schemeClr val="dk1"/>
                </a:solidFill>
                <a:latin typeface="Calibri"/>
                <a:ea typeface="Calibri"/>
                <a:cs typeface="Calibri"/>
                <a:sym typeface="Calibri"/>
              </a:rPr>
              <a:t>can be </a:t>
            </a:r>
            <a:r>
              <a:rPr lang="en-US" sz="1400" b="1" i="0" u="none" strike="noStrike" cap="none" dirty="0">
                <a:solidFill>
                  <a:schemeClr val="dk1"/>
                </a:solidFill>
                <a:latin typeface="Calibri"/>
                <a:ea typeface="Calibri"/>
                <a:cs typeface="Calibri"/>
                <a:sym typeface="Calibri"/>
              </a:rPr>
              <a:t>written</a:t>
            </a:r>
            <a:r>
              <a:rPr lang="en-US" sz="1400" b="0" i="0" u="none" strike="noStrike" cap="none" dirty="0">
                <a:solidFill>
                  <a:schemeClr val="dk1"/>
                </a:solidFill>
                <a:latin typeface="Calibri"/>
                <a:ea typeface="Calibri"/>
                <a:cs typeface="Calibri"/>
                <a:sym typeface="Calibri"/>
              </a:rPr>
              <a:t> or </a:t>
            </a:r>
            <a:r>
              <a:rPr lang="en-US" sz="1400" b="1" i="0" u="none" strike="noStrike" cap="none" dirty="0">
                <a:solidFill>
                  <a:schemeClr val="dk1"/>
                </a:solidFill>
                <a:latin typeface="Calibri"/>
                <a:ea typeface="Calibri"/>
                <a:cs typeface="Calibri"/>
                <a:sym typeface="Calibri"/>
              </a:rPr>
              <a:t>oral</a:t>
            </a:r>
            <a:r>
              <a:rPr lang="en-US" sz="1400" b="0" i="0" u="none" strike="noStrike" cap="none" dirty="0">
                <a:solidFill>
                  <a:schemeClr val="dk1"/>
                </a:solidFill>
                <a:latin typeface="Calibri"/>
                <a:ea typeface="Calibri"/>
                <a:cs typeface="Calibri"/>
                <a:sym typeface="Calibri"/>
              </a:rPr>
              <a:t>. It is information given by the teacher to the learner about their performance. (Giving students a grade e.g. 1,2,3,4,5 is </a:t>
            </a:r>
            <a:r>
              <a:rPr lang="en-US" sz="1400" b="1" i="0" u="none" strike="noStrike" cap="none" dirty="0">
                <a:solidFill>
                  <a:schemeClr val="dk1"/>
                </a:solidFill>
                <a:latin typeface="Calibri"/>
                <a:ea typeface="Calibri"/>
                <a:cs typeface="Calibri"/>
                <a:sym typeface="Calibri"/>
              </a:rPr>
              <a:t>not</a:t>
            </a:r>
            <a:r>
              <a:rPr lang="en-US" sz="1400" b="0" i="0" u="none" strike="noStrike" cap="none" dirty="0">
                <a:solidFill>
                  <a:schemeClr val="dk1"/>
                </a:solidFill>
                <a:latin typeface="Calibri"/>
                <a:ea typeface="Calibri"/>
                <a:cs typeface="Calibri"/>
                <a:sym typeface="Calibri"/>
              </a:rPr>
              <a:t> feedback)</a:t>
            </a:r>
            <a:br>
              <a:rPr lang="sq-AL" sz="1800" dirty="0"/>
            </a:br>
            <a:endParaRPr lang="sq-AL" sz="1800" dirty="0"/>
          </a:p>
          <a:p>
            <a:endParaRPr lang="en-XK" dirty="0"/>
          </a:p>
        </p:txBody>
      </p:sp>
    </p:spTree>
    <p:extLst>
      <p:ext uri="{BB962C8B-B14F-4D97-AF65-F5344CB8AC3E}">
        <p14:creationId xmlns:p14="http://schemas.microsoft.com/office/powerpoint/2010/main" val="2560692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en-US" sz="3200" dirty="0">
                <a:solidFill>
                  <a:schemeClr val="bg1">
                    <a:lumMod val="10000"/>
                  </a:schemeClr>
                </a:solidFill>
                <a:ea typeface="Calibri"/>
                <a:cs typeface="Calibri"/>
                <a:sym typeface="Calibri"/>
              </a:rPr>
              <a:t>Why should teachers use</a:t>
            </a:r>
            <a:r>
              <a:rPr lang="en-US" sz="3200" dirty="0">
                <a:solidFill>
                  <a:schemeClr val="bg1">
                    <a:lumMod val="10000"/>
                  </a:schemeClr>
                </a:solidFill>
              </a:rPr>
              <a:t> rubrics?</a:t>
            </a:r>
            <a:br>
              <a:rPr lang="en-US" sz="3200" dirty="0">
                <a:solidFill>
                  <a:schemeClr val="bg1">
                    <a:lumMod val="10000"/>
                  </a:schemeClr>
                </a:solidFill>
                <a:ea typeface="Calibri"/>
                <a:cs typeface="Calibri"/>
                <a:sym typeface="Calibri"/>
              </a:rPr>
            </a:br>
            <a:endParaRPr lang="en-XK" sz="3200" dirty="0">
              <a:solidFill>
                <a:schemeClr val="bg1">
                  <a:lumMod val="10000"/>
                </a:schemeClr>
              </a:solidFill>
            </a:endParaRP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0" marR="0" lvl="0" indent="0" algn="l" rtl="0">
              <a:spcBef>
                <a:spcPts val="0"/>
              </a:spcBef>
              <a:spcAft>
                <a:spcPts val="0"/>
              </a:spcAft>
              <a:buClr>
                <a:schemeClr val="dk1"/>
              </a:buClr>
              <a:buSzPts val="2400"/>
              <a:buNone/>
            </a:pPr>
            <a:r>
              <a:rPr lang="sq-AL" sz="1400" dirty="0">
                <a:solidFill>
                  <a:schemeClr val="bg1">
                    <a:lumMod val="10000"/>
                  </a:schemeClr>
                </a:solidFill>
              </a:rPr>
              <a:t>5. </a:t>
            </a:r>
            <a:r>
              <a:rPr lang="en-US" sz="1400" dirty="0">
                <a:solidFill>
                  <a:schemeClr val="dk1"/>
                </a:solidFill>
                <a:ea typeface="Calibri"/>
                <a:cs typeface="Calibri"/>
                <a:sym typeface="Calibri"/>
              </a:rPr>
              <a:t>Rubrics help teachers formatively assess skills acquisition when students are working on projects or problem solving tasks. </a:t>
            </a:r>
          </a:p>
          <a:p>
            <a:pPr marL="0" marR="0" lvl="0" indent="0" algn="l" rtl="0">
              <a:spcBef>
                <a:spcPts val="0"/>
              </a:spcBef>
              <a:spcAft>
                <a:spcPts val="0"/>
              </a:spcAft>
              <a:buClr>
                <a:schemeClr val="dk1"/>
              </a:buClr>
              <a:buSzPts val="2400"/>
              <a:buNone/>
            </a:pPr>
            <a:endParaRPr lang="en-US" sz="1400" dirty="0">
              <a:ea typeface="Calibri"/>
            </a:endParaRPr>
          </a:p>
          <a:p>
            <a:pPr marL="0" marR="0" lvl="0" indent="0" algn="l" rtl="0">
              <a:spcBef>
                <a:spcPts val="0"/>
              </a:spcBef>
              <a:spcAft>
                <a:spcPts val="0"/>
              </a:spcAft>
              <a:buClr>
                <a:schemeClr val="dk1"/>
              </a:buClr>
              <a:buSzPts val="2400"/>
              <a:buNone/>
            </a:pPr>
            <a:r>
              <a:rPr lang="en-US" sz="1400" u="none" strike="noStrike" cap="none" dirty="0">
                <a:solidFill>
                  <a:schemeClr val="dk1"/>
                </a:solidFill>
                <a:ea typeface="Calibri"/>
                <a:cs typeface="Calibri"/>
                <a:sym typeface="Calibri"/>
              </a:rPr>
              <a:t>For example: If a group is not working well </a:t>
            </a:r>
            <a:r>
              <a:rPr lang="en-US" sz="1400" u="none" strike="noStrike" cap="none" dirty="0" err="1">
                <a:solidFill>
                  <a:schemeClr val="dk1"/>
                </a:solidFill>
                <a:ea typeface="Calibri"/>
                <a:cs typeface="Calibri"/>
                <a:sym typeface="Calibri"/>
              </a:rPr>
              <a:t>togther</a:t>
            </a:r>
            <a:r>
              <a:rPr lang="en-US" sz="1400" u="none" strike="noStrike" cap="none" dirty="0">
                <a:solidFill>
                  <a:schemeClr val="dk1"/>
                </a:solidFill>
                <a:ea typeface="Calibri"/>
                <a:cs typeface="Calibri"/>
                <a:sym typeface="Calibri"/>
              </a:rPr>
              <a:t>, reference to a rubric can focus students on collaborative skills.</a:t>
            </a:r>
          </a:p>
          <a:p>
            <a:pPr marL="0" marR="0" lvl="0" indent="0" algn="l" rtl="0">
              <a:spcBef>
                <a:spcPts val="0"/>
              </a:spcBef>
              <a:spcAft>
                <a:spcPts val="0"/>
              </a:spcAft>
              <a:buClr>
                <a:schemeClr val="dk1"/>
              </a:buClr>
              <a:buSzPts val="2400"/>
              <a:buNone/>
            </a:pPr>
            <a:endParaRPr lang="en-US" sz="1400" dirty="0">
              <a:ea typeface="Calibri"/>
            </a:endParaRPr>
          </a:p>
          <a:p>
            <a:pPr marL="0" marR="0" lvl="0" indent="0" algn="l" rtl="0">
              <a:spcBef>
                <a:spcPts val="0"/>
              </a:spcBef>
              <a:spcAft>
                <a:spcPts val="0"/>
              </a:spcAft>
              <a:buClr>
                <a:schemeClr val="dk1"/>
              </a:buClr>
              <a:buSzPts val="2400"/>
              <a:buNone/>
            </a:pPr>
            <a:r>
              <a:rPr lang="en-US" sz="1400" u="none" strike="noStrike" cap="none" dirty="0">
                <a:solidFill>
                  <a:schemeClr val="dk1"/>
                </a:solidFill>
                <a:ea typeface="Calibri"/>
                <a:cs typeface="Calibri"/>
                <a:sym typeface="Calibri"/>
              </a:rPr>
              <a:t>The teacher can intervene add teach these skills to the students.</a:t>
            </a:r>
            <a:endParaRPr lang="sq-AL" sz="1400" dirty="0">
              <a:solidFill>
                <a:schemeClr val="bg1">
                  <a:lumMod val="10000"/>
                </a:schemeClr>
              </a:solidFill>
            </a:endParaRPr>
          </a:p>
          <a:p>
            <a:pPr marL="152400" indent="0" algn="l">
              <a:buNone/>
            </a:pPr>
            <a:endParaRPr lang="sq-AL" sz="1400" u="none" strike="noStrike" dirty="0">
              <a:solidFill>
                <a:schemeClr val="bg1">
                  <a:lumMod val="10000"/>
                </a:schemeClr>
              </a:solidFill>
            </a:endParaRPr>
          </a:p>
        </p:txBody>
      </p:sp>
    </p:spTree>
    <p:extLst>
      <p:ext uri="{BB962C8B-B14F-4D97-AF65-F5344CB8AC3E}">
        <p14:creationId xmlns:p14="http://schemas.microsoft.com/office/powerpoint/2010/main" val="17761255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en-US" sz="3200" dirty="0">
                <a:solidFill>
                  <a:schemeClr val="bg1">
                    <a:lumMod val="10000"/>
                  </a:schemeClr>
                </a:solidFill>
                <a:ea typeface="Calibri"/>
                <a:cs typeface="Calibri"/>
                <a:sym typeface="Calibri"/>
              </a:rPr>
              <a:t>Why should teachers use</a:t>
            </a:r>
            <a:r>
              <a:rPr lang="en-US" sz="3200" dirty="0">
                <a:solidFill>
                  <a:schemeClr val="bg1">
                    <a:lumMod val="10000"/>
                  </a:schemeClr>
                </a:solidFill>
              </a:rPr>
              <a:t> rubrics?</a:t>
            </a:r>
            <a:br>
              <a:rPr lang="en-US" sz="3200" dirty="0">
                <a:solidFill>
                  <a:schemeClr val="bg1">
                    <a:lumMod val="10000"/>
                  </a:schemeClr>
                </a:solidFill>
                <a:ea typeface="Calibri"/>
                <a:cs typeface="Calibri"/>
                <a:sym typeface="Calibri"/>
              </a:rPr>
            </a:br>
            <a:endParaRPr lang="en-XK" dirty="0">
              <a:solidFill>
                <a:schemeClr val="bg1">
                  <a:lumMod val="10000"/>
                </a:schemeClr>
              </a:solidFill>
            </a:endParaRP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gn="l">
              <a:buNone/>
            </a:pPr>
            <a:endParaRPr lang="sq-AL" sz="1400" i="0" dirty="0">
              <a:solidFill>
                <a:srgbClr val="8393AE"/>
              </a:solidFill>
              <a:latin typeface="Avenir Book" panose="02000503020000020003" pitchFamily="2" charset="0"/>
            </a:endParaRPr>
          </a:p>
          <a:p>
            <a:pPr marL="152400" indent="0" algn="l">
              <a:buNone/>
            </a:pPr>
            <a:r>
              <a:rPr lang="sq-AL" sz="1400" b="1" i="0" dirty="0">
                <a:solidFill>
                  <a:srgbClr val="518BCB"/>
                </a:solidFill>
                <a:latin typeface="Avenir Book" panose="02000503020000020003" pitchFamily="2" charset="0"/>
              </a:rPr>
              <a:t>Rubrics help teachers:</a:t>
            </a:r>
          </a:p>
          <a:p>
            <a:pPr marL="152400" indent="0" algn="l">
              <a:buNone/>
            </a:pPr>
            <a:endParaRPr lang="en-US" sz="1400" i="0" dirty="0">
              <a:solidFill>
                <a:schemeClr val="bg1">
                  <a:lumMod val="10000"/>
                </a:schemeClr>
              </a:solidFill>
              <a:effectLst/>
              <a:latin typeface="Avenir Book" panose="02000503020000020003" pitchFamily="2" charset="0"/>
            </a:endParaRPr>
          </a:p>
          <a:p>
            <a:pPr marL="342900" indent="-342900">
              <a:buFont typeface="+mj-lt"/>
              <a:buAutoNum type="arabicPeriod"/>
            </a:pPr>
            <a:r>
              <a:rPr lang="sq-AL" sz="1400" i="0" dirty="0">
                <a:solidFill>
                  <a:schemeClr val="bg1">
                    <a:lumMod val="10000"/>
                  </a:schemeClr>
                </a:solidFill>
                <a:latin typeface="Avenir Book" panose="02000503020000020003" pitchFamily="2" charset="0"/>
              </a:rPr>
              <a:t>Understand expectations and components of an assignment. </a:t>
            </a:r>
          </a:p>
          <a:p>
            <a:pPr marL="342900" indent="-342900">
              <a:buFont typeface="+mj-lt"/>
              <a:buAutoNum type="arabicPeriod"/>
            </a:pPr>
            <a:endParaRPr lang="en-US" sz="1400" i="0" dirty="0">
              <a:solidFill>
                <a:schemeClr val="bg1">
                  <a:lumMod val="10000"/>
                </a:schemeClr>
              </a:solidFill>
              <a:effectLst/>
              <a:latin typeface="Avenir Book" panose="02000503020000020003" pitchFamily="2" charset="0"/>
            </a:endParaRPr>
          </a:p>
          <a:p>
            <a:pPr marL="342900" indent="-342900">
              <a:buFont typeface="+mj-lt"/>
              <a:buAutoNum type="arabicPeriod"/>
            </a:pPr>
            <a:r>
              <a:rPr lang="sq-AL" sz="1400" i="0" dirty="0">
                <a:solidFill>
                  <a:schemeClr val="bg1">
                    <a:lumMod val="10000"/>
                  </a:schemeClr>
                </a:solidFill>
                <a:latin typeface="Avenir Book" panose="02000503020000020003" pitchFamily="2" charset="0"/>
              </a:rPr>
              <a:t>Become self-regulated learners. </a:t>
            </a:r>
          </a:p>
          <a:p>
            <a:pPr marL="0" indent="0">
              <a:buNone/>
            </a:pPr>
            <a:r>
              <a:rPr lang="sq-AL" sz="1400" i="0" dirty="0">
                <a:solidFill>
                  <a:schemeClr val="bg1">
                    <a:lumMod val="10000"/>
                  </a:schemeClr>
                </a:solidFill>
                <a:latin typeface="Avenir Book" panose="02000503020000020003" pitchFamily="2" charset="0"/>
              </a:rPr>
              <a:t>They become more aware of how they learn and how they can improve. </a:t>
            </a:r>
          </a:p>
          <a:p>
            <a:pPr marL="0" indent="0">
              <a:buNone/>
            </a:pPr>
            <a:endParaRPr lang="sq-AL" sz="1000" dirty="0">
              <a:solidFill>
                <a:schemeClr val="bg1">
                  <a:lumMod val="10000"/>
                </a:schemeClr>
              </a:solidFill>
              <a:latin typeface="Avenir Book" panose="02000503020000020003" pitchFamily="2" charset="0"/>
            </a:endParaRPr>
          </a:p>
          <a:p>
            <a:pPr marL="0" indent="0">
              <a:buNone/>
            </a:pPr>
            <a:endParaRPr lang="sq-AL" i="0" dirty="0">
              <a:solidFill>
                <a:schemeClr val="bg1">
                  <a:lumMod val="10000"/>
                </a:schemeClr>
              </a:solidFill>
              <a:latin typeface="Avenir Book" panose="02000503020000020003" pitchFamily="2" charset="0"/>
            </a:endParaRPr>
          </a:p>
          <a:p>
            <a:pPr marL="0" indent="0">
              <a:buNone/>
            </a:pPr>
            <a:r>
              <a:rPr lang="sq-AL" sz="1000" b="1" i="0" dirty="0">
                <a:solidFill>
                  <a:schemeClr val="bg1">
                    <a:lumMod val="10000"/>
                  </a:schemeClr>
                </a:solidFill>
                <a:latin typeface="Avenir Book" panose="02000503020000020003" pitchFamily="2" charset="0"/>
              </a:rPr>
              <a:t>Using Rubrics Cornell University https://teaching.cornell.edu/teaching-resources/assessment-evaluation/using-rubrics (Last accessed on 25 May 2022)</a:t>
            </a:r>
          </a:p>
          <a:p>
            <a:pPr marL="0" indent="0">
              <a:buNone/>
            </a:pPr>
            <a:r>
              <a:rPr lang="sq-AL" i="0" dirty="0">
                <a:solidFill>
                  <a:srgbClr val="8393AE"/>
                </a:solidFill>
                <a:latin typeface="Avenir Book" panose="02000503020000020003" pitchFamily="2" charset="0"/>
              </a:rPr>
              <a:t> </a:t>
            </a:r>
          </a:p>
          <a:p>
            <a:pPr marL="0" indent="0">
              <a:buNone/>
            </a:pPr>
            <a:endParaRPr lang="sq-AL" i="0" dirty="0">
              <a:solidFill>
                <a:srgbClr val="8393AE"/>
              </a:solidFill>
              <a:latin typeface="Avenir Book" panose="02000503020000020003" pitchFamily="2" charset="0"/>
            </a:endParaRPr>
          </a:p>
        </p:txBody>
      </p:sp>
    </p:spTree>
    <p:extLst>
      <p:ext uri="{BB962C8B-B14F-4D97-AF65-F5344CB8AC3E}">
        <p14:creationId xmlns:p14="http://schemas.microsoft.com/office/powerpoint/2010/main" val="29223783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gn="l">
              <a:buNone/>
            </a:pPr>
            <a:endParaRPr lang="sq-AL" sz="1400" i="0" dirty="0">
              <a:solidFill>
                <a:srgbClr val="8393AE"/>
              </a:solidFill>
              <a:latin typeface="Avenir Book" panose="02000503020000020003" pitchFamily="2" charset="0"/>
            </a:endParaRPr>
          </a:p>
          <a:p>
            <a:pPr marL="152400" indent="0" algn="l">
              <a:buNone/>
            </a:pPr>
            <a:r>
              <a:rPr lang="sq-AL" sz="1400" b="1" i="0" dirty="0">
                <a:solidFill>
                  <a:srgbClr val="518BCB"/>
                </a:solidFill>
                <a:latin typeface="Avenir Book" panose="02000503020000020003" pitchFamily="2" charset="0"/>
              </a:rPr>
              <a:t>Rubrics help teachers:</a:t>
            </a:r>
          </a:p>
          <a:p>
            <a:pPr marL="152400" indent="0" algn="l">
              <a:buNone/>
            </a:pPr>
            <a:endParaRPr lang="en-US" sz="1400" i="0" dirty="0">
              <a:solidFill>
                <a:schemeClr val="bg1">
                  <a:lumMod val="10000"/>
                </a:schemeClr>
              </a:solidFill>
              <a:effectLst/>
              <a:latin typeface="Avenir Book" panose="02000503020000020003" pitchFamily="2" charset="0"/>
            </a:endParaRPr>
          </a:p>
          <a:p>
            <a:pPr marL="342900" indent="-342900">
              <a:buFont typeface="+mj-lt"/>
              <a:buAutoNum type="arabicPeriod"/>
            </a:pPr>
            <a:r>
              <a:rPr lang="sq-AL" sz="1400" i="0" dirty="0">
                <a:solidFill>
                  <a:schemeClr val="bg1">
                    <a:lumMod val="10000"/>
                  </a:schemeClr>
                </a:solidFill>
                <a:latin typeface="Avenir Book" panose="02000503020000020003" pitchFamily="2" charset="0"/>
              </a:rPr>
              <a:t>Improve their work through targeted and specific feedback.</a:t>
            </a:r>
          </a:p>
          <a:p>
            <a:pPr marL="342900" indent="-342900">
              <a:buFont typeface="+mj-lt"/>
              <a:buAutoNum type="arabicPeriod"/>
            </a:pPr>
            <a:endParaRPr lang="sq-AL" sz="1400" i="0" dirty="0">
              <a:solidFill>
                <a:schemeClr val="bg1">
                  <a:lumMod val="10000"/>
                </a:schemeClr>
              </a:solidFill>
              <a:latin typeface="Avenir Book" panose="02000503020000020003" pitchFamily="2" charset="0"/>
            </a:endParaRPr>
          </a:p>
          <a:p>
            <a:pPr marL="342900" indent="-342900">
              <a:buFont typeface="+mj-lt"/>
              <a:buAutoNum type="arabicPeriod"/>
            </a:pPr>
            <a:r>
              <a:rPr lang="sq-AL" sz="1400" i="0" dirty="0">
                <a:solidFill>
                  <a:schemeClr val="bg1">
                    <a:lumMod val="10000"/>
                  </a:schemeClr>
                </a:solidFill>
                <a:latin typeface="Avenir Book" panose="02000503020000020003" pitchFamily="2" charset="0"/>
              </a:rPr>
              <a:t>Help students focus on skills as well as content.</a:t>
            </a:r>
          </a:p>
          <a:p>
            <a:pPr marL="0" indent="0">
              <a:buNone/>
            </a:pPr>
            <a:endParaRPr lang="sq-AL" sz="1000" dirty="0">
              <a:solidFill>
                <a:srgbClr val="8393AE"/>
              </a:solidFill>
              <a:latin typeface="Avenir Book" panose="02000503020000020003" pitchFamily="2" charset="0"/>
            </a:endParaRPr>
          </a:p>
          <a:p>
            <a:pPr marL="0" indent="0">
              <a:buNone/>
            </a:pPr>
            <a:endParaRPr lang="sq-AL" i="0" dirty="0">
              <a:solidFill>
                <a:srgbClr val="8393AE"/>
              </a:solidFill>
              <a:latin typeface="Avenir Book" panose="02000503020000020003" pitchFamily="2" charset="0"/>
            </a:endParaRPr>
          </a:p>
          <a:p>
            <a:pPr marL="0" indent="0">
              <a:buNone/>
            </a:pPr>
            <a:r>
              <a:rPr lang="sq-AL" sz="1000" b="1" i="0" dirty="0">
                <a:solidFill>
                  <a:schemeClr val="bg1">
                    <a:lumMod val="10000"/>
                  </a:schemeClr>
                </a:solidFill>
                <a:latin typeface="Avenir Book" panose="02000503020000020003" pitchFamily="2" charset="0"/>
              </a:rPr>
              <a:t>Using Rubrics Cornell University https://teaching.cornell.edu/teaching-resources/assessment-evaluation/using-rubrics (Last accessed on 25 May 2022)</a:t>
            </a:r>
          </a:p>
          <a:p>
            <a:pPr marL="0" indent="0">
              <a:buNone/>
            </a:pPr>
            <a:r>
              <a:rPr lang="sq-AL" i="0" dirty="0">
                <a:solidFill>
                  <a:srgbClr val="8393AE"/>
                </a:solidFill>
                <a:latin typeface="Avenir Book" panose="02000503020000020003" pitchFamily="2" charset="0"/>
              </a:rPr>
              <a:t> </a:t>
            </a:r>
          </a:p>
          <a:p>
            <a:pPr marL="0" indent="0">
              <a:buNone/>
            </a:pPr>
            <a:endParaRPr lang="sq-AL" i="0" dirty="0">
              <a:solidFill>
                <a:srgbClr val="8393AE"/>
              </a:solidFill>
              <a:latin typeface="Avenir Book" panose="02000503020000020003" pitchFamily="2" charset="0"/>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p:txBody>
          <a:bodyPr/>
          <a:lstStyle/>
          <a:p>
            <a:r>
              <a:rPr lang="en-US" sz="3200" dirty="0">
                <a:solidFill>
                  <a:schemeClr val="bg1">
                    <a:lumMod val="10000"/>
                  </a:schemeClr>
                </a:solidFill>
                <a:ea typeface="Calibri"/>
                <a:cs typeface="Calibri"/>
                <a:sym typeface="Calibri"/>
              </a:rPr>
              <a:t>Why should teachers use</a:t>
            </a:r>
            <a:r>
              <a:rPr lang="en-US" sz="3200" dirty="0">
                <a:solidFill>
                  <a:schemeClr val="bg1">
                    <a:lumMod val="10000"/>
                  </a:schemeClr>
                </a:solidFill>
              </a:rPr>
              <a:t> rubrics?</a:t>
            </a:r>
            <a:br>
              <a:rPr lang="en-US" sz="3200" dirty="0">
                <a:solidFill>
                  <a:schemeClr val="bg1">
                    <a:lumMod val="10000"/>
                  </a:schemeClr>
                </a:solidFill>
                <a:ea typeface="Calibri"/>
                <a:cs typeface="Calibri"/>
                <a:sym typeface="Calibri"/>
              </a:rPr>
            </a:br>
            <a:endParaRPr lang="en-XK" sz="3200" dirty="0"/>
          </a:p>
        </p:txBody>
      </p:sp>
    </p:spTree>
    <p:extLst>
      <p:ext uri="{BB962C8B-B14F-4D97-AF65-F5344CB8AC3E}">
        <p14:creationId xmlns:p14="http://schemas.microsoft.com/office/powerpoint/2010/main" val="41852712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0" marR="0" lvl="0" indent="0" algn="l" rtl="0">
              <a:lnSpc>
                <a:spcPct val="107000"/>
              </a:lnSpc>
              <a:spcBef>
                <a:spcPts val="0"/>
              </a:spcBef>
              <a:spcAft>
                <a:spcPts val="0"/>
              </a:spcAft>
              <a:buNone/>
            </a:pPr>
            <a:r>
              <a:rPr lang="en-US" sz="1400" dirty="0">
                <a:solidFill>
                  <a:schemeClr val="dk1"/>
                </a:solidFill>
                <a:ea typeface="Calibri"/>
                <a:cs typeface="Calibri"/>
                <a:sym typeface="Calibri"/>
              </a:rPr>
              <a:t>Step 1: Identify what you want to assess</a:t>
            </a:r>
          </a:p>
          <a:p>
            <a:pPr marL="0" marR="0" lvl="0" indent="0" algn="l" rtl="0">
              <a:lnSpc>
                <a:spcPct val="107000"/>
              </a:lnSpc>
              <a:spcBef>
                <a:spcPts val="800"/>
              </a:spcBef>
              <a:spcAft>
                <a:spcPts val="0"/>
              </a:spcAft>
              <a:buNone/>
            </a:pPr>
            <a:endParaRPr lang="en-US" sz="1400" dirty="0">
              <a:solidFill>
                <a:schemeClr val="dk1"/>
              </a:solidFill>
              <a:ea typeface="Calibri"/>
              <a:cs typeface="Calibri"/>
              <a:sym typeface="Calibri"/>
            </a:endParaRPr>
          </a:p>
          <a:p>
            <a:pPr marL="0" marR="0" lvl="0" indent="0" algn="l" rtl="0">
              <a:lnSpc>
                <a:spcPct val="107000"/>
              </a:lnSpc>
              <a:spcBef>
                <a:spcPts val="800"/>
              </a:spcBef>
              <a:spcAft>
                <a:spcPts val="0"/>
              </a:spcAft>
              <a:buNone/>
            </a:pPr>
            <a:r>
              <a:rPr lang="en-US" sz="1400" dirty="0">
                <a:solidFill>
                  <a:schemeClr val="dk1"/>
                </a:solidFill>
                <a:ea typeface="Calibri"/>
                <a:cs typeface="Calibri"/>
                <a:sym typeface="Calibri"/>
              </a:rPr>
              <a:t>Step 2: Identify the characteristics to be rated (rows). </a:t>
            </a:r>
            <a:endParaRPr lang="en-US" sz="1400" dirty="0"/>
          </a:p>
          <a:p>
            <a:pPr marL="742950" lvl="1" indent="-285750">
              <a:lnSpc>
                <a:spcPct val="107000"/>
              </a:lnSpc>
              <a:spcBef>
                <a:spcPts val="800"/>
              </a:spcBef>
            </a:pPr>
            <a:r>
              <a:rPr lang="en-US" u="none" strike="noStrike" cap="none" dirty="0">
                <a:solidFill>
                  <a:schemeClr val="dk1"/>
                </a:solidFill>
                <a:latin typeface="Avenir Light" panose="020B0402020203020204" pitchFamily="34" charset="77"/>
                <a:ea typeface="Calibri"/>
                <a:cs typeface="Calibri"/>
                <a:sym typeface="Calibri"/>
              </a:rPr>
              <a:t>Specify the skills, knowledge, and/or </a:t>
            </a:r>
            <a:r>
              <a:rPr lang="en-US" u="none" strike="noStrike" cap="none" dirty="0" err="1">
                <a:solidFill>
                  <a:schemeClr val="dk1"/>
                </a:solidFill>
                <a:latin typeface="Avenir Light" panose="020B0402020203020204" pitchFamily="34" charset="77"/>
                <a:ea typeface="Calibri"/>
                <a:cs typeface="Calibri"/>
                <a:sym typeface="Calibri"/>
              </a:rPr>
              <a:t>behaviours</a:t>
            </a:r>
            <a:r>
              <a:rPr lang="en-US" u="none" strike="noStrike" cap="none" dirty="0">
                <a:solidFill>
                  <a:schemeClr val="dk1"/>
                </a:solidFill>
                <a:latin typeface="Avenir Light" panose="020B0402020203020204" pitchFamily="34" charset="77"/>
                <a:ea typeface="Calibri"/>
                <a:cs typeface="Calibri"/>
                <a:sym typeface="Calibri"/>
              </a:rPr>
              <a:t> that you will be looking for.</a:t>
            </a:r>
            <a:endParaRPr lang="en-US" dirty="0">
              <a:latin typeface="Avenir Light" panose="020B0402020203020204" pitchFamily="34" charset="77"/>
            </a:endParaRPr>
          </a:p>
          <a:p>
            <a:pPr marL="742950" lvl="1" indent="-285750">
              <a:lnSpc>
                <a:spcPct val="107000"/>
              </a:lnSpc>
              <a:spcBef>
                <a:spcPts val="800"/>
              </a:spcBef>
            </a:pPr>
            <a:r>
              <a:rPr lang="en-US" u="none" strike="noStrike" cap="none" dirty="0">
                <a:solidFill>
                  <a:schemeClr val="dk1"/>
                </a:solidFill>
                <a:latin typeface="Avenir Light" panose="020B0402020203020204" pitchFamily="34" charset="77"/>
                <a:ea typeface="Calibri"/>
                <a:cs typeface="Calibri"/>
                <a:sym typeface="Calibri"/>
              </a:rPr>
              <a:t>Limit the characteristics to those that are most important to the assessment.</a:t>
            </a:r>
            <a:endParaRPr lang="sq-AL" dirty="0">
              <a:solidFill>
                <a:schemeClr val="bg1">
                  <a:lumMod val="10000"/>
                </a:schemeClr>
              </a:solidFill>
              <a:latin typeface="Avenir Light" panose="020B0402020203020204" pitchFamily="34" charset="77"/>
              <a:ea typeface="Calibri" panose="020F0502020204030204" pitchFamily="34" charset="0"/>
              <a:cs typeface="Times New Roman" panose="02020603050405020304" pitchFamily="18" charset="0"/>
            </a:endParaRPr>
          </a:p>
          <a:p>
            <a:pPr marL="0" indent="0">
              <a:buNone/>
            </a:pPr>
            <a:endParaRPr lang="sq-AL" sz="1400" dirty="0">
              <a:solidFill>
                <a:srgbClr val="8393AE"/>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p:txBody>
          <a:bodyPr/>
          <a:lstStyle/>
          <a:p>
            <a:r>
              <a:rPr lang="en-US" sz="3200" dirty="0">
                <a:solidFill>
                  <a:schemeClr val="bg1">
                    <a:lumMod val="10000"/>
                  </a:schemeClr>
                </a:solidFill>
              </a:rPr>
              <a:t>Developing a Rubric </a:t>
            </a:r>
            <a:br>
              <a:rPr lang="en-US" sz="3200" dirty="0">
                <a:solidFill>
                  <a:schemeClr val="bg1">
                    <a:lumMod val="10000"/>
                  </a:schemeClr>
                </a:solidFill>
                <a:ea typeface="Calibri"/>
                <a:cs typeface="Calibri"/>
                <a:sym typeface="Calibri"/>
              </a:rPr>
            </a:br>
            <a:endParaRPr lang="en-XK" dirty="0">
              <a:solidFill>
                <a:schemeClr val="bg1">
                  <a:lumMod val="10000"/>
                </a:schemeClr>
              </a:solidFill>
            </a:endParaRPr>
          </a:p>
        </p:txBody>
      </p:sp>
    </p:spTree>
    <p:extLst>
      <p:ext uri="{BB962C8B-B14F-4D97-AF65-F5344CB8AC3E}">
        <p14:creationId xmlns:p14="http://schemas.microsoft.com/office/powerpoint/2010/main" val="21353042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0" marR="0" lvl="0" indent="0" algn="l" rtl="0">
              <a:lnSpc>
                <a:spcPct val="107000"/>
              </a:lnSpc>
              <a:spcBef>
                <a:spcPts val="0"/>
              </a:spcBef>
              <a:spcAft>
                <a:spcPts val="0"/>
              </a:spcAft>
              <a:buNone/>
            </a:pPr>
            <a:r>
              <a:rPr lang="en-US" sz="1400" dirty="0">
                <a:solidFill>
                  <a:schemeClr val="bg1">
                    <a:lumMod val="10000"/>
                  </a:schemeClr>
                </a:solidFill>
                <a:ea typeface="Calibri"/>
                <a:cs typeface="Calibri"/>
                <a:sym typeface="Calibri"/>
              </a:rPr>
              <a:t>Step 3: Identify and describe the levels of mastery/scale (columns).</a:t>
            </a:r>
            <a:endParaRPr lang="en-US" sz="1400" dirty="0">
              <a:solidFill>
                <a:schemeClr val="bg1">
                  <a:lumMod val="10000"/>
                </a:schemeClr>
              </a:solidFill>
            </a:endParaRPr>
          </a:p>
          <a:p>
            <a:pPr marL="742950" lvl="1" indent="-285750">
              <a:lnSpc>
                <a:spcPct val="107000"/>
              </a:lnSpc>
              <a:spcBef>
                <a:spcPts val="800"/>
              </a:spcBef>
            </a:pPr>
            <a:r>
              <a:rPr lang="en-US" u="none" strike="noStrike" cap="none" dirty="0">
                <a:solidFill>
                  <a:schemeClr val="bg1">
                    <a:lumMod val="10000"/>
                  </a:schemeClr>
                </a:solidFill>
                <a:latin typeface="Avenir Light" panose="020B0402020203020204" pitchFamily="34" charset="77"/>
                <a:ea typeface="Calibri"/>
                <a:cs typeface="Calibri"/>
                <a:sym typeface="Calibri"/>
              </a:rPr>
              <a:t>Describe the best work you could expect using these characteristics. This describes the top category.</a:t>
            </a:r>
            <a:endParaRPr lang="en-US" dirty="0">
              <a:solidFill>
                <a:schemeClr val="bg1">
                  <a:lumMod val="10000"/>
                </a:schemeClr>
              </a:solidFill>
              <a:latin typeface="Avenir Light" panose="020B0402020203020204" pitchFamily="34" charset="77"/>
            </a:endParaRPr>
          </a:p>
          <a:p>
            <a:pPr marL="742950" lvl="1" indent="-285750">
              <a:lnSpc>
                <a:spcPct val="107000"/>
              </a:lnSpc>
              <a:spcBef>
                <a:spcPts val="800"/>
              </a:spcBef>
            </a:pPr>
            <a:r>
              <a:rPr lang="en-US" u="none" strike="noStrike" cap="none" dirty="0">
                <a:solidFill>
                  <a:schemeClr val="bg1">
                    <a:lumMod val="10000"/>
                  </a:schemeClr>
                </a:solidFill>
                <a:latin typeface="Avenir Light" panose="020B0402020203020204" pitchFamily="34" charset="77"/>
                <a:ea typeface="Calibri"/>
                <a:cs typeface="Calibri"/>
                <a:sym typeface="Calibri"/>
              </a:rPr>
              <a:t>Describe an unacceptable product. This describes the lowest category.</a:t>
            </a:r>
            <a:endParaRPr lang="en-US" dirty="0">
              <a:solidFill>
                <a:schemeClr val="bg1">
                  <a:lumMod val="10000"/>
                </a:schemeClr>
              </a:solidFill>
              <a:latin typeface="Avenir Light" panose="020B0402020203020204" pitchFamily="34" charset="77"/>
            </a:endParaRPr>
          </a:p>
          <a:p>
            <a:pPr marL="742950" lvl="1" indent="-285750">
              <a:lnSpc>
                <a:spcPct val="107000"/>
              </a:lnSpc>
              <a:spcBef>
                <a:spcPts val="800"/>
              </a:spcBef>
            </a:pPr>
            <a:r>
              <a:rPr lang="en-US" u="none" strike="noStrike" cap="none" dirty="0">
                <a:solidFill>
                  <a:schemeClr val="bg1">
                    <a:lumMod val="10000"/>
                  </a:schemeClr>
                </a:solidFill>
                <a:latin typeface="Avenir Light" panose="020B0402020203020204" pitchFamily="34" charset="77"/>
                <a:ea typeface="Calibri"/>
                <a:cs typeface="Calibri"/>
                <a:sym typeface="Calibri"/>
              </a:rPr>
              <a:t>Develop descriptions of intermediate-level products for intermediate categories.</a:t>
            </a:r>
          </a:p>
          <a:p>
            <a:pPr marL="457200" marR="0" lvl="1" indent="0" algn="l" rtl="0">
              <a:lnSpc>
                <a:spcPct val="107000"/>
              </a:lnSpc>
              <a:spcBef>
                <a:spcPts val="800"/>
              </a:spcBef>
              <a:spcAft>
                <a:spcPts val="0"/>
              </a:spcAft>
              <a:buNone/>
            </a:pPr>
            <a:endParaRPr lang="en-US" u="none" strike="noStrike" cap="none" dirty="0">
              <a:solidFill>
                <a:schemeClr val="bg1">
                  <a:lumMod val="10000"/>
                </a:schemeClr>
              </a:solidFill>
              <a:latin typeface="Avenir Light" panose="020B0402020203020204" pitchFamily="34" charset="77"/>
              <a:ea typeface="Calibri"/>
              <a:cs typeface="Calibri"/>
              <a:sym typeface="Calibri"/>
            </a:endParaRPr>
          </a:p>
          <a:p>
            <a:pPr marL="0" marR="0" lvl="0" indent="0" algn="l" rtl="0">
              <a:lnSpc>
                <a:spcPct val="107000"/>
              </a:lnSpc>
              <a:spcBef>
                <a:spcPts val="800"/>
              </a:spcBef>
              <a:spcAft>
                <a:spcPts val="0"/>
              </a:spcAft>
              <a:buNone/>
            </a:pPr>
            <a:r>
              <a:rPr lang="en-US" sz="1400" dirty="0">
                <a:solidFill>
                  <a:schemeClr val="bg1">
                    <a:lumMod val="10000"/>
                  </a:schemeClr>
                </a:solidFill>
                <a:ea typeface="Calibri"/>
                <a:cs typeface="Calibri"/>
                <a:sym typeface="Calibri"/>
              </a:rPr>
              <a:t>Step 4: Test rubric and apply the rubric to an assignment.</a:t>
            </a:r>
            <a:endParaRPr lang="sq-AL" sz="1400" dirty="0">
              <a:solidFill>
                <a:schemeClr val="bg1">
                  <a:lumMod val="10000"/>
                </a:schemeClr>
              </a:solidFill>
              <a:ea typeface="Calibri" panose="020F0502020204030204" pitchFamily="34" charset="0"/>
              <a:cs typeface="Times New Roman" panose="02020603050405020304" pitchFamily="18" charset="0"/>
            </a:endParaRPr>
          </a:p>
          <a:p>
            <a:pPr marL="0" indent="0">
              <a:buNone/>
            </a:pPr>
            <a:endParaRPr lang="sq-AL" sz="1400" dirty="0">
              <a:solidFill>
                <a:schemeClr val="bg1">
                  <a:lumMod val="10000"/>
                </a:schemeClr>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p:txBody>
          <a:bodyPr/>
          <a:lstStyle/>
          <a:p>
            <a:r>
              <a:rPr lang="en-US" sz="3200" dirty="0">
                <a:solidFill>
                  <a:schemeClr val="bg1">
                    <a:lumMod val="10000"/>
                  </a:schemeClr>
                </a:solidFill>
              </a:rPr>
              <a:t>Developing a Rubric </a:t>
            </a:r>
            <a:br>
              <a:rPr lang="en-US" sz="3200" dirty="0">
                <a:solidFill>
                  <a:schemeClr val="bg1">
                    <a:lumMod val="10000"/>
                  </a:schemeClr>
                </a:solidFill>
                <a:ea typeface="Calibri"/>
                <a:cs typeface="Calibri"/>
                <a:sym typeface="Calibri"/>
              </a:rPr>
            </a:br>
            <a:endParaRPr lang="en-XK" dirty="0"/>
          </a:p>
        </p:txBody>
      </p:sp>
    </p:spTree>
    <p:extLst>
      <p:ext uri="{BB962C8B-B14F-4D97-AF65-F5344CB8AC3E}">
        <p14:creationId xmlns:p14="http://schemas.microsoft.com/office/powerpoint/2010/main" val="31565981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1955D-6D09-6CED-EF4B-1ECA7CE252FD}"/>
              </a:ext>
            </a:extLst>
          </p:cNvPr>
          <p:cNvSpPr>
            <a:spLocks noGrp="1"/>
          </p:cNvSpPr>
          <p:nvPr>
            <p:ph type="title" idx="4294967295"/>
          </p:nvPr>
        </p:nvSpPr>
        <p:spPr>
          <a:xfrm>
            <a:off x="0" y="-33338"/>
            <a:ext cx="9144000" cy="573088"/>
          </a:xfrm>
        </p:spPr>
        <p:txBody>
          <a:bodyPr/>
          <a:lstStyle/>
          <a:p>
            <a:pPr algn="ctr"/>
            <a:r>
              <a:rPr lang="en-US" sz="2000" dirty="0">
                <a:solidFill>
                  <a:schemeClr val="bg1">
                    <a:lumMod val="10000"/>
                  </a:schemeClr>
                </a:solidFill>
                <a:latin typeface="Avenir Black" panose="02000503020000020003" pitchFamily="2" charset="0"/>
                <a:ea typeface="Calibri"/>
                <a:cs typeface="Calibri"/>
                <a:sym typeface="Calibri"/>
              </a:rPr>
              <a:t>Science project rubric Grade 5</a:t>
            </a:r>
            <a:br>
              <a:rPr lang="en-US" sz="2000" dirty="0">
                <a:solidFill>
                  <a:schemeClr val="bg1">
                    <a:lumMod val="10000"/>
                  </a:schemeClr>
                </a:solidFill>
                <a:latin typeface="Avenir Black" panose="02000503020000020003" pitchFamily="2" charset="0"/>
                <a:ea typeface="Calibri"/>
                <a:cs typeface="Calibri"/>
                <a:sym typeface="Calibri"/>
              </a:rPr>
            </a:br>
            <a:endParaRPr lang="en-XK" sz="2000" dirty="0">
              <a:solidFill>
                <a:schemeClr val="bg1">
                  <a:lumMod val="10000"/>
                </a:schemeClr>
              </a:solidFill>
              <a:latin typeface="Avenir Black" panose="02000503020000020003" pitchFamily="2" charset="0"/>
            </a:endParaRPr>
          </a:p>
        </p:txBody>
      </p:sp>
      <p:graphicFrame>
        <p:nvGraphicFramePr>
          <p:cNvPr id="6" name="Table 5">
            <a:extLst>
              <a:ext uri="{FF2B5EF4-FFF2-40B4-BE49-F238E27FC236}">
                <a16:creationId xmlns:a16="http://schemas.microsoft.com/office/drawing/2014/main" id="{CEF0639A-00BB-3E63-5749-3FE5390CD40B}"/>
              </a:ext>
            </a:extLst>
          </p:cNvPr>
          <p:cNvGraphicFramePr>
            <a:graphicFrameLocks noGrp="1"/>
          </p:cNvGraphicFramePr>
          <p:nvPr>
            <p:extLst>
              <p:ext uri="{D42A27DB-BD31-4B8C-83A1-F6EECF244321}">
                <p14:modId xmlns:p14="http://schemas.microsoft.com/office/powerpoint/2010/main" val="282023042"/>
              </p:ext>
            </p:extLst>
          </p:nvPr>
        </p:nvGraphicFramePr>
        <p:xfrm>
          <a:off x="737530" y="399036"/>
          <a:ext cx="7631770" cy="4698260"/>
        </p:xfrm>
        <a:graphic>
          <a:graphicData uri="http://schemas.openxmlformats.org/drawingml/2006/table">
            <a:tbl>
              <a:tblPr firstRow="1" bandRow="1">
                <a:tableStyleId>{5125D04F-9EB8-46EC-B540-F5C6E4D42CA6}</a:tableStyleId>
              </a:tblPr>
              <a:tblGrid>
                <a:gridCol w="1526354">
                  <a:extLst>
                    <a:ext uri="{9D8B030D-6E8A-4147-A177-3AD203B41FA5}">
                      <a16:colId xmlns:a16="http://schemas.microsoft.com/office/drawing/2014/main" val="1570284418"/>
                    </a:ext>
                  </a:extLst>
                </a:gridCol>
                <a:gridCol w="1526354">
                  <a:extLst>
                    <a:ext uri="{9D8B030D-6E8A-4147-A177-3AD203B41FA5}">
                      <a16:colId xmlns:a16="http://schemas.microsoft.com/office/drawing/2014/main" val="1155621847"/>
                    </a:ext>
                  </a:extLst>
                </a:gridCol>
                <a:gridCol w="1526354">
                  <a:extLst>
                    <a:ext uri="{9D8B030D-6E8A-4147-A177-3AD203B41FA5}">
                      <a16:colId xmlns:a16="http://schemas.microsoft.com/office/drawing/2014/main" val="2636608466"/>
                    </a:ext>
                  </a:extLst>
                </a:gridCol>
                <a:gridCol w="1526354">
                  <a:extLst>
                    <a:ext uri="{9D8B030D-6E8A-4147-A177-3AD203B41FA5}">
                      <a16:colId xmlns:a16="http://schemas.microsoft.com/office/drawing/2014/main" val="1497340243"/>
                    </a:ext>
                  </a:extLst>
                </a:gridCol>
                <a:gridCol w="1526354">
                  <a:extLst>
                    <a:ext uri="{9D8B030D-6E8A-4147-A177-3AD203B41FA5}">
                      <a16:colId xmlns:a16="http://schemas.microsoft.com/office/drawing/2014/main" val="1248461087"/>
                    </a:ext>
                  </a:extLst>
                </a:gridCol>
              </a:tblGrid>
              <a:tr h="248470">
                <a:tc>
                  <a:txBody>
                    <a:bodyPr/>
                    <a:lstStyle/>
                    <a:p>
                      <a:r>
                        <a:rPr lang="en-GB" sz="700" b="1" i="0" dirty="0">
                          <a:effectLst/>
                          <a:latin typeface="Avenir Light" panose="020B0402020203020204" pitchFamily="34" charset="77"/>
                        </a:rPr>
                        <a:t>Area of Assessment</a:t>
                      </a:r>
                    </a:p>
                  </a:txBody>
                  <a:tcPr marL="47625" marR="47625" marT="9525" marB="9525">
                    <a:solidFill>
                      <a:srgbClr val="DEE6F7"/>
                    </a:solidFill>
                  </a:tcPr>
                </a:tc>
                <a:tc>
                  <a:txBody>
                    <a:bodyPr/>
                    <a:lstStyle/>
                    <a:p>
                      <a:r>
                        <a:rPr lang="en-GB" sz="700" b="1" i="0" dirty="0">
                          <a:effectLst/>
                          <a:latin typeface="Avenir Light" panose="020B0402020203020204" pitchFamily="34" charset="77"/>
                        </a:rPr>
                        <a:t>Advanced Level 4</a:t>
                      </a:r>
                    </a:p>
                  </a:txBody>
                  <a:tcPr marL="47625" marR="47625" marT="9525" marB="9525">
                    <a:solidFill>
                      <a:srgbClr val="DEE6F7"/>
                    </a:solidFill>
                  </a:tcPr>
                </a:tc>
                <a:tc>
                  <a:txBody>
                    <a:bodyPr/>
                    <a:lstStyle/>
                    <a:p>
                      <a:r>
                        <a:rPr lang="en-GB" sz="700" b="1" i="0" dirty="0">
                          <a:effectLst/>
                          <a:latin typeface="Avenir Light" panose="020B0402020203020204" pitchFamily="34" charset="77"/>
                        </a:rPr>
                        <a:t>Advanced Level 3</a:t>
                      </a:r>
                    </a:p>
                  </a:txBody>
                  <a:tcPr marL="47625" marR="47625" marT="9525" marB="9525">
                    <a:solidFill>
                      <a:srgbClr val="DEE6F7"/>
                    </a:solidFill>
                  </a:tcPr>
                </a:tc>
                <a:tc>
                  <a:txBody>
                    <a:bodyPr/>
                    <a:lstStyle/>
                    <a:p>
                      <a:r>
                        <a:rPr lang="en-GB" sz="700" b="1" i="0" dirty="0">
                          <a:effectLst/>
                          <a:latin typeface="Avenir Light" panose="020B0402020203020204" pitchFamily="34" charset="77"/>
                        </a:rPr>
                        <a:t>Advanced Level 2</a:t>
                      </a:r>
                    </a:p>
                  </a:txBody>
                  <a:tcPr marL="47625" marR="47625" marT="9525" marB="9525">
                    <a:solidFill>
                      <a:srgbClr val="DEE6F7"/>
                    </a:solidFill>
                  </a:tcPr>
                </a:tc>
                <a:tc>
                  <a:txBody>
                    <a:bodyPr/>
                    <a:lstStyle/>
                    <a:p>
                      <a:r>
                        <a:rPr lang="en-GB" sz="700" b="1" i="0" dirty="0">
                          <a:effectLst/>
                          <a:latin typeface="Avenir Light" panose="020B0402020203020204" pitchFamily="34" charset="77"/>
                        </a:rPr>
                        <a:t>Advanced Level 1</a:t>
                      </a:r>
                    </a:p>
                  </a:txBody>
                  <a:tcPr marL="47625" marR="47625" marT="9525" marB="9525">
                    <a:solidFill>
                      <a:srgbClr val="DEE6F7"/>
                    </a:solidFill>
                  </a:tcPr>
                </a:tc>
                <a:extLst>
                  <a:ext uri="{0D108BD9-81ED-4DB2-BD59-A6C34878D82A}">
                    <a16:rowId xmlns:a16="http://schemas.microsoft.com/office/drawing/2014/main" val="1900329609"/>
                  </a:ext>
                </a:extLst>
              </a:tr>
              <a:tr h="248470">
                <a:tc>
                  <a:txBody>
                    <a:bodyPr/>
                    <a:lstStyle/>
                    <a:p>
                      <a:r>
                        <a:rPr lang="en-GB" sz="700" b="1" i="0" dirty="0">
                          <a:effectLst/>
                          <a:latin typeface="Avenir Light" panose="020B0402020203020204" pitchFamily="34" charset="77"/>
                        </a:rPr>
                        <a:t>Originality of Question</a:t>
                      </a:r>
                    </a:p>
                  </a:txBody>
                  <a:tcPr marL="47625" marR="47625" marT="9525" marB="9525"/>
                </a:tc>
                <a:tc>
                  <a:txBody>
                    <a:bodyPr/>
                    <a:lstStyle/>
                    <a:p>
                      <a:r>
                        <a:rPr lang="en-GB" sz="700" b="0" i="0" dirty="0">
                          <a:effectLst/>
                          <a:latin typeface="Avenir Light" panose="020B0402020203020204" pitchFamily="34" charset="77"/>
                        </a:rPr>
                        <a:t>Original research</a:t>
                      </a:r>
                    </a:p>
                  </a:txBody>
                  <a:tcPr marL="47625" marR="47625" marT="9525" marB="9525"/>
                </a:tc>
                <a:tc>
                  <a:txBody>
                    <a:bodyPr/>
                    <a:lstStyle/>
                    <a:p>
                      <a:r>
                        <a:rPr lang="en-GB" sz="700" b="0" i="0" dirty="0">
                          <a:effectLst/>
                          <a:latin typeface="Avenir Light" panose="020B0402020203020204" pitchFamily="34" charset="77"/>
                        </a:rPr>
                        <a:t>Unique perspective on a traditional project</a:t>
                      </a:r>
                    </a:p>
                  </a:txBody>
                  <a:tcPr marL="47625" marR="47625" marT="9525" marB="9525"/>
                </a:tc>
                <a:tc>
                  <a:txBody>
                    <a:bodyPr/>
                    <a:lstStyle/>
                    <a:p>
                      <a:r>
                        <a:rPr lang="en-GB" sz="700" b="0" i="0" dirty="0">
                          <a:effectLst/>
                          <a:latin typeface="Avenir Light" panose="020B0402020203020204" pitchFamily="34" charset="77"/>
                        </a:rPr>
                        <a:t>Embellish an existing idea</a:t>
                      </a:r>
                    </a:p>
                  </a:txBody>
                  <a:tcPr marL="47625" marR="47625" marT="9525" marB="9525"/>
                </a:tc>
                <a:tc>
                  <a:txBody>
                    <a:bodyPr/>
                    <a:lstStyle/>
                    <a:p>
                      <a:r>
                        <a:rPr lang="en-GB" sz="700" b="0" i="0" dirty="0">
                          <a:effectLst/>
                          <a:latin typeface="Avenir Light" panose="020B0402020203020204" pitchFamily="34" charset="77"/>
                        </a:rPr>
                        <a:t>No originality (canned project)</a:t>
                      </a:r>
                    </a:p>
                  </a:txBody>
                  <a:tcPr marL="47625" marR="47625" marT="9525" marB="9525"/>
                </a:tc>
                <a:extLst>
                  <a:ext uri="{0D108BD9-81ED-4DB2-BD59-A6C34878D82A}">
                    <a16:rowId xmlns:a16="http://schemas.microsoft.com/office/drawing/2014/main" val="2764435011"/>
                  </a:ext>
                </a:extLst>
              </a:tr>
              <a:tr h="345139">
                <a:tc>
                  <a:txBody>
                    <a:bodyPr/>
                    <a:lstStyle/>
                    <a:p>
                      <a:r>
                        <a:rPr lang="en-GB" sz="700" b="1" i="0" dirty="0">
                          <a:effectLst/>
                          <a:latin typeface="Avenir Light" panose="020B0402020203020204" pitchFamily="34" charset="77"/>
                        </a:rPr>
                        <a:t>Purpose</a:t>
                      </a:r>
                    </a:p>
                  </a:txBody>
                  <a:tcPr marL="47625" marR="47625" marT="9525" marB="9525"/>
                </a:tc>
                <a:tc>
                  <a:txBody>
                    <a:bodyPr/>
                    <a:lstStyle/>
                    <a:p>
                      <a:r>
                        <a:rPr lang="en-GB" sz="700" b="0" i="0" dirty="0">
                          <a:effectLst/>
                          <a:latin typeface="Avenir Light" panose="020B0402020203020204" pitchFamily="34" charset="77"/>
                        </a:rPr>
                        <a:t>There is a definite purpose/benefit for society; timely and relevant; offers solutions to real problems</a:t>
                      </a:r>
                    </a:p>
                  </a:txBody>
                  <a:tcPr marL="47625" marR="47625" marT="9525" marB="9525"/>
                </a:tc>
                <a:tc>
                  <a:txBody>
                    <a:bodyPr/>
                    <a:lstStyle/>
                    <a:p>
                      <a:r>
                        <a:rPr lang="en-GB" sz="700" b="0" i="0" dirty="0">
                          <a:effectLst/>
                          <a:latin typeface="Avenir Light" panose="020B0402020203020204" pitchFamily="34" charset="77"/>
                        </a:rPr>
                        <a:t>The project has a purpose/benefit for society.</a:t>
                      </a:r>
                    </a:p>
                  </a:txBody>
                  <a:tcPr marL="47625" marR="47625" marT="9525" marB="9525"/>
                </a:tc>
                <a:tc>
                  <a:txBody>
                    <a:bodyPr/>
                    <a:lstStyle/>
                    <a:p>
                      <a:r>
                        <a:rPr lang="en-GB" sz="700" b="0" i="0" dirty="0">
                          <a:effectLst/>
                          <a:latin typeface="Avenir Light" panose="020B0402020203020204" pitchFamily="34" charset="77"/>
                        </a:rPr>
                        <a:t>The purpose/benefit is vague</a:t>
                      </a:r>
                    </a:p>
                  </a:txBody>
                  <a:tcPr marL="47625" marR="47625" marT="9525" marB="9525"/>
                </a:tc>
                <a:tc>
                  <a:txBody>
                    <a:bodyPr/>
                    <a:lstStyle/>
                    <a:p>
                      <a:r>
                        <a:rPr lang="en-GB" sz="700" b="0" i="0" dirty="0">
                          <a:effectLst/>
                          <a:latin typeface="Avenir Light" panose="020B0402020203020204" pitchFamily="34" charset="77"/>
                        </a:rPr>
                        <a:t>There is no real world problem-solving connection made</a:t>
                      </a:r>
                    </a:p>
                  </a:txBody>
                  <a:tcPr marL="47625" marR="47625" marT="9525" marB="9525"/>
                </a:tc>
                <a:extLst>
                  <a:ext uri="{0D108BD9-81ED-4DB2-BD59-A6C34878D82A}">
                    <a16:rowId xmlns:a16="http://schemas.microsoft.com/office/drawing/2014/main" val="1915379732"/>
                  </a:ext>
                </a:extLst>
              </a:tr>
              <a:tr h="248470">
                <a:tc>
                  <a:txBody>
                    <a:bodyPr/>
                    <a:lstStyle/>
                    <a:p>
                      <a:r>
                        <a:rPr lang="en-GB" sz="700" b="1" i="0" dirty="0">
                          <a:effectLst/>
                          <a:latin typeface="Avenir Light" panose="020B0402020203020204" pitchFamily="34" charset="77"/>
                        </a:rPr>
                        <a:t>Testable Question</a:t>
                      </a:r>
                    </a:p>
                  </a:txBody>
                  <a:tcPr marL="47625" marR="47625" marT="9525" marB="9525"/>
                </a:tc>
                <a:tc>
                  <a:txBody>
                    <a:bodyPr/>
                    <a:lstStyle/>
                    <a:p>
                      <a:r>
                        <a:rPr lang="en-GB" sz="700" b="0" i="0" dirty="0">
                          <a:effectLst/>
                          <a:latin typeface="Avenir Light" panose="020B0402020203020204" pitchFamily="34" charset="77"/>
                        </a:rPr>
                        <a:t>Sophisticated question can be answered through comprehensive scientific method</a:t>
                      </a:r>
                    </a:p>
                  </a:txBody>
                  <a:tcPr marL="47625" marR="47625" marT="9525" marB="9525"/>
                </a:tc>
                <a:tc>
                  <a:txBody>
                    <a:bodyPr/>
                    <a:lstStyle/>
                    <a:p>
                      <a:r>
                        <a:rPr lang="en-GB" sz="700" b="0" i="0" dirty="0">
                          <a:effectLst/>
                          <a:latin typeface="Avenir Light" panose="020B0402020203020204" pitchFamily="34" charset="77"/>
                        </a:rPr>
                        <a:t>Question can be answered with student’s application of scientific method</a:t>
                      </a:r>
                    </a:p>
                  </a:txBody>
                  <a:tcPr marL="47625" marR="47625" marT="9525" marB="9525"/>
                </a:tc>
                <a:tc>
                  <a:txBody>
                    <a:bodyPr/>
                    <a:lstStyle/>
                    <a:p>
                      <a:r>
                        <a:rPr lang="en-GB" sz="700" b="0" i="0" dirty="0">
                          <a:effectLst/>
                          <a:latin typeface="Avenir Light" panose="020B0402020203020204" pitchFamily="34" charset="77"/>
                        </a:rPr>
                        <a:t>Partially developed; does not address variables</a:t>
                      </a:r>
                    </a:p>
                  </a:txBody>
                  <a:tcPr marL="47625" marR="47625" marT="9525" marB="9525"/>
                </a:tc>
                <a:tc>
                  <a:txBody>
                    <a:bodyPr/>
                    <a:lstStyle/>
                    <a:p>
                      <a:r>
                        <a:rPr lang="en-GB" sz="700" b="0" i="0" dirty="0">
                          <a:effectLst/>
                          <a:latin typeface="Avenir Light" panose="020B0402020203020204" pitchFamily="34" charset="77"/>
                        </a:rPr>
                        <a:t>The question is too broad to lend itself to investigation with scientific method; it is better suited for a research report; or is a demonstration</a:t>
                      </a:r>
                    </a:p>
                  </a:txBody>
                  <a:tcPr marL="47625" marR="47625" marT="9525" marB="9525"/>
                </a:tc>
                <a:extLst>
                  <a:ext uri="{0D108BD9-81ED-4DB2-BD59-A6C34878D82A}">
                    <a16:rowId xmlns:a16="http://schemas.microsoft.com/office/drawing/2014/main" val="256918148"/>
                  </a:ext>
                </a:extLst>
              </a:tr>
              <a:tr h="345139">
                <a:tc>
                  <a:txBody>
                    <a:bodyPr/>
                    <a:lstStyle/>
                    <a:p>
                      <a:r>
                        <a:rPr lang="en-GB" sz="700" b="1" i="0" dirty="0">
                          <a:effectLst/>
                          <a:latin typeface="Avenir Light" panose="020B0402020203020204" pitchFamily="34" charset="77"/>
                        </a:rPr>
                        <a:t>Hypothesis</a:t>
                      </a:r>
                    </a:p>
                  </a:txBody>
                  <a:tcPr marL="47625" marR="47625" marT="9525" marB="9525"/>
                </a:tc>
                <a:tc>
                  <a:txBody>
                    <a:bodyPr/>
                    <a:lstStyle/>
                    <a:p>
                      <a:r>
                        <a:rPr lang="en-GB" sz="700" b="0" i="0" dirty="0">
                          <a:effectLst/>
                          <a:latin typeface="Avenir Light" panose="020B0402020203020204" pitchFamily="34" charset="77"/>
                        </a:rPr>
                        <a:t>Thoroughly developed with ”I think…because…”</a:t>
                      </a:r>
                    </a:p>
                  </a:txBody>
                  <a:tcPr marL="47625" marR="47625" marT="9525" marB="9525"/>
                </a:tc>
                <a:tc>
                  <a:txBody>
                    <a:bodyPr/>
                    <a:lstStyle/>
                    <a:p>
                      <a:r>
                        <a:rPr lang="en-GB" sz="700" b="0" i="0" dirty="0">
                          <a:effectLst/>
                          <a:latin typeface="Avenir Light" panose="020B0402020203020204" pitchFamily="34" charset="77"/>
                        </a:rPr>
                        <a:t>Sufficiently developed</a:t>
                      </a:r>
                    </a:p>
                  </a:txBody>
                  <a:tcPr marL="47625" marR="47625" marT="9525" marB="9525"/>
                </a:tc>
                <a:tc>
                  <a:txBody>
                    <a:bodyPr/>
                    <a:lstStyle/>
                    <a:p>
                      <a:r>
                        <a:rPr lang="en-GB" sz="700" b="0" i="0" dirty="0">
                          <a:effectLst/>
                          <a:latin typeface="Avenir Light" panose="020B0402020203020204" pitchFamily="34" charset="77"/>
                        </a:rPr>
                        <a:t>Partially developed</a:t>
                      </a:r>
                    </a:p>
                  </a:txBody>
                  <a:tcPr marL="47625" marR="47625" marT="9525" marB="9525"/>
                </a:tc>
                <a:tc>
                  <a:txBody>
                    <a:bodyPr/>
                    <a:lstStyle/>
                    <a:p>
                      <a:r>
                        <a:rPr lang="en-GB" sz="700" b="0" i="0" dirty="0">
                          <a:effectLst/>
                          <a:latin typeface="Avenir Light" panose="020B0402020203020204" pitchFamily="34" charset="77"/>
                        </a:rPr>
                        <a:t>Major flaws</a:t>
                      </a:r>
                    </a:p>
                  </a:txBody>
                  <a:tcPr marL="47625" marR="47625" marT="9525" marB="9525"/>
                </a:tc>
                <a:extLst>
                  <a:ext uri="{0D108BD9-81ED-4DB2-BD59-A6C34878D82A}">
                    <a16:rowId xmlns:a16="http://schemas.microsoft.com/office/drawing/2014/main" val="402876267"/>
                  </a:ext>
                </a:extLst>
              </a:tr>
              <a:tr h="262542">
                <a:tc>
                  <a:txBody>
                    <a:bodyPr/>
                    <a:lstStyle/>
                    <a:p>
                      <a:r>
                        <a:rPr lang="en-GB" sz="700" b="1" i="0" dirty="0">
                          <a:effectLst/>
                          <a:latin typeface="Avenir Light" panose="020B0402020203020204" pitchFamily="34" charset="77"/>
                        </a:rPr>
                        <a:t>Materials</a:t>
                      </a:r>
                    </a:p>
                  </a:txBody>
                  <a:tcPr marL="47625" marR="47625" marT="9525" marB="9525"/>
                </a:tc>
                <a:tc>
                  <a:txBody>
                    <a:bodyPr/>
                    <a:lstStyle/>
                    <a:p>
                      <a:r>
                        <a:rPr lang="en-GB" sz="700" b="0" i="0" dirty="0">
                          <a:effectLst/>
                          <a:latin typeface="Avenir Light" panose="020B0402020203020204" pitchFamily="34" charset="77"/>
                        </a:rPr>
                        <a:t>Complete list that details how others could replicate the results with exact measurements in metric units</a:t>
                      </a:r>
                    </a:p>
                  </a:txBody>
                  <a:tcPr marL="47625" marR="47625" marT="9525" marB="9525"/>
                </a:tc>
                <a:tc>
                  <a:txBody>
                    <a:bodyPr/>
                    <a:lstStyle/>
                    <a:p>
                      <a:r>
                        <a:rPr lang="en-GB" sz="700" b="0" i="0" dirty="0">
                          <a:effectLst/>
                          <a:latin typeface="Avenir Light" panose="020B0402020203020204" pitchFamily="34" charset="77"/>
                        </a:rPr>
                        <a:t>Complete list</a:t>
                      </a:r>
                    </a:p>
                  </a:txBody>
                  <a:tcPr marL="47625" marR="47625" marT="9525" marB="9525"/>
                </a:tc>
                <a:tc>
                  <a:txBody>
                    <a:bodyPr/>
                    <a:lstStyle/>
                    <a:p>
                      <a:r>
                        <a:rPr lang="en-GB" sz="700" b="0" i="0" dirty="0">
                          <a:effectLst/>
                          <a:latin typeface="Avenir Light" panose="020B0402020203020204" pitchFamily="34" charset="77"/>
                        </a:rPr>
                        <a:t>Partial list or does not use metric units</a:t>
                      </a:r>
                    </a:p>
                  </a:txBody>
                  <a:tcPr marL="47625" marR="47625" marT="9525" marB="9525"/>
                </a:tc>
                <a:tc>
                  <a:txBody>
                    <a:bodyPr/>
                    <a:lstStyle/>
                    <a:p>
                      <a:r>
                        <a:rPr lang="en-GB" sz="700" b="0" i="0" dirty="0">
                          <a:effectLst/>
                          <a:latin typeface="Avenir Light" panose="020B0402020203020204" pitchFamily="34" charset="77"/>
                        </a:rPr>
                        <a:t>Incomplete list; unable to replicate project as written</a:t>
                      </a:r>
                    </a:p>
                  </a:txBody>
                  <a:tcPr marL="47625" marR="47625" marT="9525" marB="9525"/>
                </a:tc>
                <a:extLst>
                  <a:ext uri="{0D108BD9-81ED-4DB2-BD59-A6C34878D82A}">
                    <a16:rowId xmlns:a16="http://schemas.microsoft.com/office/drawing/2014/main" val="3721519611"/>
                  </a:ext>
                </a:extLst>
              </a:tr>
              <a:tr h="427736">
                <a:tc>
                  <a:txBody>
                    <a:bodyPr/>
                    <a:lstStyle/>
                    <a:p>
                      <a:r>
                        <a:rPr lang="en-GB" sz="700" b="1" i="0" dirty="0">
                          <a:effectLst/>
                          <a:latin typeface="Avenir Light" panose="020B0402020203020204" pitchFamily="34" charset="77"/>
                        </a:rPr>
                        <a:t>Procedures/Organization</a:t>
                      </a:r>
                    </a:p>
                  </a:txBody>
                  <a:tcPr marL="47625" marR="47625" marT="9525" marB="9525"/>
                </a:tc>
                <a:tc>
                  <a:txBody>
                    <a:bodyPr/>
                    <a:lstStyle/>
                    <a:p>
                      <a:r>
                        <a:rPr lang="en-GB" sz="700" b="0" i="0" dirty="0">
                          <a:effectLst/>
                          <a:latin typeface="Avenir Light" panose="020B0402020203020204" pitchFamily="34" charset="77"/>
                        </a:rPr>
                        <a:t>Easy to follow sequence of the Scientific Method Language is clear and correct.</a:t>
                      </a:r>
                    </a:p>
                  </a:txBody>
                  <a:tcPr marL="47625" marR="47625" marT="9525" marB="9525"/>
                </a:tc>
                <a:tc>
                  <a:txBody>
                    <a:bodyPr/>
                    <a:lstStyle/>
                    <a:p>
                      <a:r>
                        <a:rPr lang="en-GB" sz="700" b="0" i="0" dirty="0">
                          <a:effectLst/>
                          <a:latin typeface="Avenir Light" panose="020B0402020203020204" pitchFamily="34" charset="77"/>
                        </a:rPr>
                        <a:t>Easy to follow sequence of the Scientific Method. Some language errors.</a:t>
                      </a:r>
                    </a:p>
                  </a:txBody>
                  <a:tcPr marL="47625" marR="47625" marT="9525" marB="9525"/>
                </a:tc>
                <a:tc>
                  <a:txBody>
                    <a:bodyPr/>
                    <a:lstStyle/>
                    <a:p>
                      <a:r>
                        <a:rPr lang="en-GB" sz="700" b="0" i="0" dirty="0">
                          <a:effectLst/>
                          <a:latin typeface="Avenir Light" panose="020B0402020203020204" pitchFamily="34" charset="77"/>
                        </a:rPr>
                        <a:t>Somewhat difficult to follow because of lapses of the sequence of Scientific Method</a:t>
                      </a:r>
                    </a:p>
                  </a:txBody>
                  <a:tcPr marL="47625" marR="47625" marT="9525" marB="9525"/>
                </a:tc>
                <a:tc>
                  <a:txBody>
                    <a:bodyPr/>
                    <a:lstStyle/>
                    <a:p>
                      <a:r>
                        <a:rPr lang="en-GB" sz="700" b="0" i="0" dirty="0">
                          <a:effectLst/>
                          <a:latin typeface="Avenir Light" panose="020B0402020203020204" pitchFamily="34" charset="77"/>
                        </a:rPr>
                        <a:t>Difficult to follow; no sequence of the Scientific Method</a:t>
                      </a:r>
                    </a:p>
                  </a:txBody>
                  <a:tcPr marL="47625" marR="47625" marT="9525" marB="9525"/>
                </a:tc>
                <a:extLst>
                  <a:ext uri="{0D108BD9-81ED-4DB2-BD59-A6C34878D82A}">
                    <a16:rowId xmlns:a16="http://schemas.microsoft.com/office/drawing/2014/main" val="1120680088"/>
                  </a:ext>
                </a:extLst>
              </a:tr>
              <a:tr h="262542">
                <a:tc>
                  <a:txBody>
                    <a:bodyPr/>
                    <a:lstStyle/>
                    <a:p>
                      <a:r>
                        <a:rPr lang="en-GB" sz="700" b="1" i="0" dirty="0">
                          <a:effectLst/>
                          <a:latin typeface="Avenir Light" panose="020B0402020203020204" pitchFamily="34" charset="77"/>
                        </a:rPr>
                        <a:t>Investigation Trials / Sample Size</a:t>
                      </a:r>
                    </a:p>
                  </a:txBody>
                  <a:tcPr marL="47625" marR="47625" marT="9525" marB="9525"/>
                </a:tc>
                <a:tc>
                  <a:txBody>
                    <a:bodyPr/>
                    <a:lstStyle/>
                    <a:p>
                      <a:r>
                        <a:rPr lang="en-GB" sz="700" b="0" i="0" dirty="0">
                          <a:effectLst/>
                          <a:latin typeface="Avenir Light" panose="020B0402020203020204" pitchFamily="34" charset="77"/>
                        </a:rPr>
                        <a:t>Experiment was performed more than 2 times or if survey data was used, data was collected from 50+ people.</a:t>
                      </a:r>
                    </a:p>
                  </a:txBody>
                  <a:tcPr marL="47625" marR="47625" marT="9525" marB="9525"/>
                </a:tc>
                <a:tc>
                  <a:txBody>
                    <a:bodyPr/>
                    <a:lstStyle/>
                    <a:p>
                      <a:r>
                        <a:rPr lang="en-GB" sz="700" b="0" i="0" dirty="0">
                          <a:effectLst/>
                          <a:latin typeface="Avenir Light" panose="020B0402020203020204" pitchFamily="34" charset="77"/>
                        </a:rPr>
                        <a:t>Experiment was performed 2 times or if survey data was used, data was collected from 30-49 people.</a:t>
                      </a:r>
                    </a:p>
                  </a:txBody>
                  <a:tcPr marL="47625" marR="47625" marT="9525" marB="9525"/>
                </a:tc>
                <a:tc>
                  <a:txBody>
                    <a:bodyPr/>
                    <a:lstStyle/>
                    <a:p>
                      <a:r>
                        <a:rPr lang="en-GB" sz="700" b="0" i="0" dirty="0">
                          <a:effectLst/>
                          <a:latin typeface="Avenir Light" panose="020B0402020203020204" pitchFamily="34" charset="77"/>
                        </a:rPr>
                        <a:t>Experiment was performed 1 time or if survey data was used, data was collected from 10-29 people</a:t>
                      </a:r>
                    </a:p>
                  </a:txBody>
                  <a:tcPr marL="47625" marR="47625" marT="9525" marB="9525"/>
                </a:tc>
                <a:tc>
                  <a:txBody>
                    <a:bodyPr/>
                    <a:lstStyle/>
                    <a:p>
                      <a:r>
                        <a:rPr lang="en-GB" sz="700" b="0" i="0" dirty="0">
                          <a:effectLst/>
                          <a:latin typeface="Avenir Light" panose="020B0402020203020204" pitchFamily="34" charset="77"/>
                        </a:rPr>
                        <a:t>Experiment was performed incompletely or if survey data was used, data was collected from fewer than 10 people</a:t>
                      </a:r>
                    </a:p>
                  </a:txBody>
                  <a:tcPr marL="47625" marR="47625" marT="9525" marB="9525"/>
                </a:tc>
                <a:extLst>
                  <a:ext uri="{0D108BD9-81ED-4DB2-BD59-A6C34878D82A}">
                    <a16:rowId xmlns:a16="http://schemas.microsoft.com/office/drawing/2014/main" val="2709374160"/>
                  </a:ext>
                </a:extLst>
              </a:tr>
              <a:tr h="427736">
                <a:tc>
                  <a:txBody>
                    <a:bodyPr/>
                    <a:lstStyle/>
                    <a:p>
                      <a:r>
                        <a:rPr lang="en-GB" sz="700" b="1" i="0" dirty="0">
                          <a:effectLst/>
                          <a:latin typeface="Avenir Light" panose="020B0402020203020204" pitchFamily="34" charset="77"/>
                        </a:rPr>
                        <a:t>Analysis</a:t>
                      </a:r>
                    </a:p>
                  </a:txBody>
                  <a:tcPr marL="47625" marR="47625" marT="9525" marB="9525"/>
                </a:tc>
                <a:tc>
                  <a:txBody>
                    <a:bodyPr/>
                    <a:lstStyle/>
                    <a:p>
                      <a:r>
                        <a:rPr lang="en-GB" sz="700" b="0" i="0" dirty="0">
                          <a:effectLst/>
                          <a:latin typeface="Avenir Light" panose="020B0402020203020204" pitchFamily="34" charset="77"/>
                        </a:rPr>
                        <a:t>Data is clearly presented and directly relates to hypothesis/question.</a:t>
                      </a:r>
                    </a:p>
                  </a:txBody>
                  <a:tcPr marL="47625" marR="47625" marT="9525" marB="9525"/>
                </a:tc>
                <a:tc>
                  <a:txBody>
                    <a:bodyPr/>
                    <a:lstStyle/>
                    <a:p>
                      <a:r>
                        <a:rPr lang="en-GB" sz="700" b="0" i="0" dirty="0">
                          <a:effectLst/>
                          <a:latin typeface="Avenir Light" panose="020B0402020203020204" pitchFamily="34" charset="77"/>
                        </a:rPr>
                        <a:t>Data is reasonably presented and shows good relationship to hypothesis/question.</a:t>
                      </a:r>
                    </a:p>
                  </a:txBody>
                  <a:tcPr marL="47625" marR="47625" marT="9525" marB="9525"/>
                </a:tc>
                <a:tc>
                  <a:txBody>
                    <a:bodyPr/>
                    <a:lstStyle/>
                    <a:p>
                      <a:r>
                        <a:rPr lang="en-GB" sz="700" b="0" i="0" dirty="0">
                          <a:effectLst/>
                          <a:latin typeface="Avenir Light" panose="020B0402020203020204" pitchFamily="34" charset="77"/>
                        </a:rPr>
                        <a:t>Data is minimally presented and shows some relationship to hypothesis/question</a:t>
                      </a:r>
                    </a:p>
                  </a:txBody>
                  <a:tcPr marL="47625" marR="47625" marT="9525" marB="9525"/>
                </a:tc>
                <a:tc>
                  <a:txBody>
                    <a:bodyPr/>
                    <a:lstStyle/>
                    <a:p>
                      <a:r>
                        <a:rPr lang="en-GB" sz="700" b="0" i="0" dirty="0">
                          <a:effectLst/>
                          <a:latin typeface="Avenir Light" panose="020B0402020203020204" pitchFamily="34" charset="77"/>
                        </a:rPr>
                        <a:t>Data is not represented and no relationship to hypothesis/question is evident</a:t>
                      </a:r>
                    </a:p>
                  </a:txBody>
                  <a:tcPr marL="47625" marR="47625" marT="9525" marB="9525"/>
                </a:tc>
                <a:extLst>
                  <a:ext uri="{0D108BD9-81ED-4DB2-BD59-A6C34878D82A}">
                    <a16:rowId xmlns:a16="http://schemas.microsoft.com/office/drawing/2014/main" val="2206123640"/>
                  </a:ext>
                </a:extLst>
              </a:tr>
              <a:tr h="510334">
                <a:tc>
                  <a:txBody>
                    <a:bodyPr/>
                    <a:lstStyle/>
                    <a:p>
                      <a:r>
                        <a:rPr lang="en-GB" sz="700" b="1" i="0" dirty="0">
                          <a:effectLst/>
                          <a:latin typeface="Avenir Light" panose="020B0402020203020204" pitchFamily="34" charset="77"/>
                        </a:rPr>
                        <a:t>Evaluation / Conclusion</a:t>
                      </a:r>
                    </a:p>
                  </a:txBody>
                  <a:tcPr marL="47625" marR="47625" marT="9525" marB="9525"/>
                </a:tc>
                <a:tc>
                  <a:txBody>
                    <a:bodyPr/>
                    <a:lstStyle/>
                    <a:p>
                      <a:r>
                        <a:rPr lang="en-GB" sz="700" b="0" i="0" dirty="0">
                          <a:effectLst/>
                          <a:latin typeface="Avenir Light" panose="020B0402020203020204" pitchFamily="34" charset="77"/>
                        </a:rPr>
                        <a:t>A logical conclusion has been drawn from the data collected, and answers the hypothesis/question and/or raises a new hypothesis/question. Has real world application.</a:t>
                      </a:r>
                    </a:p>
                  </a:txBody>
                  <a:tcPr marL="47625" marR="47625" marT="9525" marB="9525"/>
                </a:tc>
                <a:tc>
                  <a:txBody>
                    <a:bodyPr/>
                    <a:lstStyle/>
                    <a:p>
                      <a:r>
                        <a:rPr lang="en-GB" sz="700" b="0" i="0" dirty="0">
                          <a:effectLst/>
                          <a:latin typeface="Avenir Light" panose="020B0402020203020204" pitchFamily="34" charset="77"/>
                        </a:rPr>
                        <a:t>A logical conclusion has been drawn from the data collected</a:t>
                      </a:r>
                    </a:p>
                  </a:txBody>
                  <a:tcPr marL="47625" marR="47625" marT="9525" marB="9525"/>
                </a:tc>
                <a:tc>
                  <a:txBody>
                    <a:bodyPr/>
                    <a:lstStyle/>
                    <a:p>
                      <a:r>
                        <a:rPr lang="en-GB" sz="700" b="0" i="0" dirty="0">
                          <a:effectLst/>
                          <a:latin typeface="Avenir Light" panose="020B0402020203020204" pitchFamily="34" charset="77"/>
                        </a:rPr>
                        <a:t>A fairly reasonable conclusion has been drawn from the data collected</a:t>
                      </a:r>
                    </a:p>
                  </a:txBody>
                  <a:tcPr marL="47625" marR="47625" marT="9525" marB="9525"/>
                </a:tc>
                <a:tc>
                  <a:txBody>
                    <a:bodyPr/>
                    <a:lstStyle/>
                    <a:p>
                      <a:r>
                        <a:rPr lang="en-GB" sz="700" b="0" i="0" dirty="0">
                          <a:effectLst/>
                          <a:latin typeface="Avenir Light" panose="020B0402020203020204" pitchFamily="34" charset="77"/>
                        </a:rPr>
                        <a:t>The conclusion drawn is not shown to relate to the data collected</a:t>
                      </a:r>
                    </a:p>
                  </a:txBody>
                  <a:tcPr marL="47625" marR="47625" marT="9525" marB="9525"/>
                </a:tc>
                <a:extLst>
                  <a:ext uri="{0D108BD9-81ED-4DB2-BD59-A6C34878D82A}">
                    <a16:rowId xmlns:a16="http://schemas.microsoft.com/office/drawing/2014/main" val="3985917487"/>
                  </a:ext>
                </a:extLst>
              </a:tr>
              <a:tr h="510334">
                <a:tc>
                  <a:txBody>
                    <a:bodyPr/>
                    <a:lstStyle/>
                    <a:p>
                      <a:r>
                        <a:rPr lang="en-GB" sz="700" b="1" i="0" dirty="0">
                          <a:effectLst/>
                          <a:latin typeface="Avenir Light" panose="020B0402020203020204" pitchFamily="34" charset="77"/>
                        </a:rPr>
                        <a:t>Display Board; Physical and/or Visual Presentation</a:t>
                      </a:r>
                    </a:p>
                  </a:txBody>
                  <a:tcPr marL="47625" marR="47625" marT="9525" marB="9525"/>
                </a:tc>
                <a:tc>
                  <a:txBody>
                    <a:bodyPr/>
                    <a:lstStyle/>
                    <a:p>
                      <a:r>
                        <a:rPr lang="en-GB" sz="700" b="0" i="0" dirty="0">
                          <a:effectLst/>
                          <a:latin typeface="Avenir Light" panose="020B0402020203020204" pitchFamily="34" charset="77"/>
                        </a:rPr>
                        <a:t>Meets all proficiency level criteria; In addition, shows special use of appropriate technology or special artistic talents.</a:t>
                      </a:r>
                    </a:p>
                  </a:txBody>
                  <a:tcPr marL="47625" marR="47625" marT="9525" marB="9525"/>
                </a:tc>
                <a:tc>
                  <a:txBody>
                    <a:bodyPr/>
                    <a:lstStyle/>
                    <a:p>
                      <a:r>
                        <a:rPr lang="en-GB" sz="700" b="0" i="0" dirty="0">
                          <a:effectLst/>
                          <a:latin typeface="Avenir Light" panose="020B0402020203020204" pitchFamily="34" charset="77"/>
                        </a:rPr>
                        <a:t>Project is visually appealing (labelled, organized, near, </a:t>
                      </a:r>
                      <a:r>
                        <a:rPr lang="en-GB" sz="700" b="0" i="0" dirty="0" err="1">
                          <a:effectLst/>
                          <a:latin typeface="Avenir Light" panose="020B0402020203020204" pitchFamily="34" charset="77"/>
                        </a:rPr>
                        <a:t>colorful</a:t>
                      </a:r>
                      <a:r>
                        <a:rPr lang="en-GB" sz="700" b="0" i="0" dirty="0">
                          <a:effectLst/>
                          <a:latin typeface="Avenir Light" panose="020B0402020203020204" pitchFamily="34" charset="77"/>
                        </a:rPr>
                        <a:t>, concise, easy to see from a distance, and contains major information and supporting detail)</a:t>
                      </a:r>
                    </a:p>
                  </a:txBody>
                  <a:tcPr marL="47625" marR="47625" marT="9525" marB="9525"/>
                </a:tc>
                <a:tc>
                  <a:txBody>
                    <a:bodyPr/>
                    <a:lstStyle/>
                    <a:p>
                      <a:r>
                        <a:rPr lang="en-GB" sz="700" b="0" i="0" dirty="0">
                          <a:effectLst/>
                          <a:latin typeface="Avenir Light" panose="020B0402020203020204" pitchFamily="34" charset="77"/>
                        </a:rPr>
                        <a:t>Project is visually appealing, but lacks consistency in at least one area mentioned at the proficient level</a:t>
                      </a:r>
                    </a:p>
                  </a:txBody>
                  <a:tcPr marL="47625" marR="47625" marT="9525" marB="9525"/>
                </a:tc>
                <a:tc>
                  <a:txBody>
                    <a:bodyPr/>
                    <a:lstStyle/>
                    <a:p>
                      <a:r>
                        <a:rPr lang="en-GB" sz="700" b="0" i="0" dirty="0">
                          <a:effectLst/>
                          <a:latin typeface="Avenir Light" panose="020B0402020203020204" pitchFamily="34" charset="77"/>
                        </a:rPr>
                        <a:t>Project is complete by lacks consistency in several areas mentioned at proficiency level</a:t>
                      </a:r>
                    </a:p>
                  </a:txBody>
                  <a:tcPr marL="47625" marR="47625" marT="9525" marB="9525"/>
                </a:tc>
                <a:extLst>
                  <a:ext uri="{0D108BD9-81ED-4DB2-BD59-A6C34878D82A}">
                    <a16:rowId xmlns:a16="http://schemas.microsoft.com/office/drawing/2014/main" val="720936381"/>
                  </a:ext>
                </a:extLst>
              </a:tr>
            </a:tbl>
          </a:graphicData>
        </a:graphic>
      </p:graphicFrame>
      <p:sp>
        <p:nvSpPr>
          <p:cNvPr id="7" name="Block Arc 6">
            <a:extLst>
              <a:ext uri="{FF2B5EF4-FFF2-40B4-BE49-F238E27FC236}">
                <a16:creationId xmlns:a16="http://schemas.microsoft.com/office/drawing/2014/main" id="{4FC93D4A-CBF7-2982-F736-034EE65FE910}"/>
              </a:ext>
            </a:extLst>
          </p:cNvPr>
          <p:cNvSpPr/>
          <p:nvPr/>
        </p:nvSpPr>
        <p:spPr>
          <a:xfrm rot="9054315">
            <a:off x="-583523" y="-210727"/>
            <a:ext cx="1167047" cy="1219527"/>
          </a:xfrm>
          <a:prstGeom prst="blockArc">
            <a:avLst>
              <a:gd name="adj1" fmla="val 10800000"/>
              <a:gd name="adj2" fmla="val 762560"/>
              <a:gd name="adj3" fmla="val 12791"/>
            </a:avLst>
          </a:prstGeom>
          <a:solidFill>
            <a:srgbClr val="518B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XK" dirty="0">
              <a:solidFill>
                <a:schemeClr val="tx1"/>
              </a:solidFill>
            </a:endParaRPr>
          </a:p>
        </p:txBody>
      </p:sp>
      <p:sp>
        <p:nvSpPr>
          <p:cNvPr id="8" name="Block Arc 7">
            <a:extLst>
              <a:ext uri="{FF2B5EF4-FFF2-40B4-BE49-F238E27FC236}">
                <a16:creationId xmlns:a16="http://schemas.microsoft.com/office/drawing/2014/main" id="{90E6AB54-F8E8-7814-A4C5-825F85A86381}"/>
              </a:ext>
            </a:extLst>
          </p:cNvPr>
          <p:cNvSpPr/>
          <p:nvPr/>
        </p:nvSpPr>
        <p:spPr>
          <a:xfrm rot="18465271">
            <a:off x="8350277" y="4118426"/>
            <a:ext cx="1587443" cy="1460971"/>
          </a:xfrm>
          <a:prstGeom prst="blockArc">
            <a:avLst>
              <a:gd name="adj1" fmla="val 11162223"/>
              <a:gd name="adj2" fmla="val 1153375"/>
              <a:gd name="adj3" fmla="val 17579"/>
            </a:avLst>
          </a:prstGeom>
          <a:solidFill>
            <a:srgbClr val="518B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XK" dirty="0">
              <a:solidFill>
                <a:schemeClr val="tx1"/>
              </a:solidFill>
            </a:endParaRPr>
          </a:p>
        </p:txBody>
      </p:sp>
    </p:spTree>
    <p:extLst>
      <p:ext uri="{BB962C8B-B14F-4D97-AF65-F5344CB8AC3E}">
        <p14:creationId xmlns:p14="http://schemas.microsoft.com/office/powerpoint/2010/main" val="10580119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lvl="0" indent="0">
              <a:buNone/>
            </a:pPr>
            <a:endParaRPr lang="sq-AL" sz="1400" b="1" dirty="0">
              <a:solidFill>
                <a:schemeClr val="bg1">
                  <a:lumMod val="10000"/>
                </a:schemeClr>
              </a:solidFill>
            </a:endParaRPr>
          </a:p>
          <a:p>
            <a:pPr marL="152400" lvl="0" indent="0">
              <a:buNone/>
            </a:pPr>
            <a:r>
              <a:rPr lang="sq-AL" sz="1400" b="1" dirty="0">
                <a:solidFill>
                  <a:srgbClr val="518BCB"/>
                </a:solidFill>
              </a:rPr>
              <a:t>Work in pairs.</a:t>
            </a:r>
          </a:p>
          <a:p>
            <a:pPr marL="152400" lvl="0" indent="0">
              <a:buNone/>
            </a:pPr>
            <a:r>
              <a:rPr lang="sq-AL" sz="1400" b="1" dirty="0">
                <a:solidFill>
                  <a:srgbClr val="518BCB"/>
                </a:solidFill>
              </a:rPr>
              <a:t>Analyse the lesson plan in the following slide/handout.</a:t>
            </a:r>
          </a:p>
          <a:p>
            <a:pPr marL="152400" indent="0">
              <a:buNone/>
            </a:pPr>
            <a:r>
              <a:rPr lang="sq-AL" sz="1400" dirty="0">
                <a:solidFill>
                  <a:schemeClr val="bg1">
                    <a:lumMod val="10000"/>
                  </a:schemeClr>
                </a:solidFill>
              </a:rPr>
              <a:t>Design a rubric for the lesson that students, peers and teachers can use to assess the quality of the work. </a:t>
            </a:r>
          </a:p>
          <a:p>
            <a:pPr marL="152400" indent="0">
              <a:buNone/>
            </a:pPr>
            <a:endParaRPr lang="sq-AL" sz="1400" dirty="0">
              <a:solidFill>
                <a:schemeClr val="bg1">
                  <a:lumMod val="10000"/>
                </a:schemeClr>
              </a:solidFill>
              <a:ea typeface="Calibri"/>
              <a:cs typeface="Calibri"/>
              <a:sym typeface="Calibri"/>
            </a:endParaRPr>
          </a:p>
          <a:p>
            <a:pPr marL="152400" indent="0">
              <a:buNone/>
            </a:pPr>
            <a:r>
              <a:rPr lang="en-US" sz="1400" dirty="0">
                <a:solidFill>
                  <a:schemeClr val="dk1"/>
                </a:solidFill>
                <a:ea typeface="Calibri"/>
                <a:cs typeface="Calibri"/>
                <a:sym typeface="Calibri"/>
              </a:rPr>
              <a:t>Grade the work using 1-5 but make the differences between each grade clear and transparent. </a:t>
            </a:r>
            <a:endParaRPr lang="en-US" sz="1400" dirty="0">
              <a:ea typeface="Calibri"/>
            </a:endParaRPr>
          </a:p>
          <a:p>
            <a:pPr marL="152400" indent="0">
              <a:buNone/>
            </a:pPr>
            <a:endParaRPr lang="en-US" sz="1400" dirty="0">
              <a:solidFill>
                <a:schemeClr val="dk1"/>
              </a:solidFill>
              <a:ea typeface="Calibri"/>
              <a:cs typeface="Calibri"/>
              <a:sym typeface="Calibri"/>
            </a:endParaRPr>
          </a:p>
          <a:p>
            <a:pPr marL="152400" indent="0">
              <a:buNone/>
            </a:pPr>
            <a:r>
              <a:rPr lang="en-US" sz="1400" dirty="0">
                <a:solidFill>
                  <a:schemeClr val="dk1"/>
                </a:solidFill>
                <a:ea typeface="Calibri"/>
                <a:cs typeface="Calibri"/>
                <a:sym typeface="Calibri"/>
              </a:rPr>
              <a:t>Think about skills and content.</a:t>
            </a:r>
            <a:endParaRPr lang="en-US" sz="1400" dirty="0"/>
          </a:p>
          <a:p>
            <a:pPr marL="152400" indent="0">
              <a:buNone/>
            </a:pPr>
            <a:endParaRPr lang="sq-AL" sz="1400" dirty="0">
              <a:solidFill>
                <a:schemeClr val="bg1">
                  <a:lumMod val="10000"/>
                </a:schemeClr>
              </a:solidFill>
            </a:endParaRPr>
          </a:p>
          <a:p>
            <a:pPr marL="152400" indent="0">
              <a:buNone/>
            </a:pPr>
            <a:endParaRPr lang="sq-AL" sz="1400" dirty="0">
              <a:solidFill>
                <a:schemeClr val="bg1">
                  <a:lumMod val="10000"/>
                </a:schemeClr>
              </a:solidFill>
            </a:endParaRPr>
          </a:p>
          <a:p>
            <a:pPr marL="0" indent="0">
              <a:buNone/>
            </a:pPr>
            <a:endParaRPr lang="sq-AL" i="0" dirty="0">
              <a:solidFill>
                <a:schemeClr val="bg1">
                  <a:lumMod val="10000"/>
                </a:schemeClr>
              </a:solidFill>
              <a:latin typeface="Avenir Book" panose="02000503020000020003" pitchFamily="2" charset="0"/>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p:txBody>
          <a:bodyPr/>
          <a:lstStyle/>
          <a:p>
            <a:r>
              <a:rPr lang="en-US" sz="3200" dirty="0">
                <a:solidFill>
                  <a:schemeClr val="bg1">
                    <a:lumMod val="10000"/>
                  </a:schemeClr>
                </a:solidFill>
                <a:ea typeface="Calibri"/>
                <a:cs typeface="Calibri"/>
                <a:sym typeface="Calibri"/>
              </a:rPr>
              <a:t>Rubric assessment activity</a:t>
            </a:r>
            <a:br>
              <a:rPr lang="en-US" sz="2400" dirty="0">
                <a:solidFill>
                  <a:schemeClr val="bg1">
                    <a:lumMod val="10000"/>
                  </a:schemeClr>
                </a:solidFill>
              </a:rPr>
            </a:br>
            <a:r>
              <a:rPr lang="en-US" sz="2400" dirty="0">
                <a:solidFill>
                  <a:schemeClr val="bg1">
                    <a:lumMod val="10000"/>
                  </a:schemeClr>
                </a:solidFill>
                <a:ea typeface="Calibri"/>
                <a:cs typeface="Calibri"/>
                <a:sym typeface="Calibri"/>
              </a:rPr>
              <a:t> Task-Based Learning </a:t>
            </a:r>
            <a:endParaRPr lang="en-XK" sz="3200" dirty="0">
              <a:solidFill>
                <a:schemeClr val="bg1">
                  <a:lumMod val="10000"/>
                </a:schemeClr>
              </a:solidFill>
            </a:endParaRPr>
          </a:p>
        </p:txBody>
      </p:sp>
      <p:graphicFrame>
        <p:nvGraphicFramePr>
          <p:cNvPr id="2" name="Table 3">
            <a:extLst>
              <a:ext uri="{FF2B5EF4-FFF2-40B4-BE49-F238E27FC236}">
                <a16:creationId xmlns:a16="http://schemas.microsoft.com/office/drawing/2014/main" id="{BB4A4816-EB97-BE01-22C9-3C8F9D26008E}"/>
              </a:ext>
            </a:extLst>
          </p:cNvPr>
          <p:cNvGraphicFramePr>
            <a:graphicFrameLocks noGrp="1"/>
          </p:cNvGraphicFramePr>
          <p:nvPr>
            <p:extLst>
              <p:ext uri="{D42A27DB-BD31-4B8C-83A1-F6EECF244321}">
                <p14:modId xmlns:p14="http://schemas.microsoft.com/office/powerpoint/2010/main" val="154516041"/>
              </p:ext>
            </p:extLst>
          </p:nvPr>
        </p:nvGraphicFramePr>
        <p:xfrm>
          <a:off x="5792375" y="2968765"/>
          <a:ext cx="2631525" cy="1828800"/>
        </p:xfrm>
        <a:graphic>
          <a:graphicData uri="http://schemas.openxmlformats.org/drawingml/2006/table">
            <a:tbl>
              <a:tblPr firstRow="1" bandRow="1">
                <a:tableStyleId>{5125D04F-9EB8-46EC-B540-F5C6E4D42CA6}</a:tableStyleId>
              </a:tblPr>
              <a:tblGrid>
                <a:gridCol w="526305">
                  <a:extLst>
                    <a:ext uri="{9D8B030D-6E8A-4147-A177-3AD203B41FA5}">
                      <a16:colId xmlns:a16="http://schemas.microsoft.com/office/drawing/2014/main" val="679090083"/>
                    </a:ext>
                  </a:extLst>
                </a:gridCol>
                <a:gridCol w="526305">
                  <a:extLst>
                    <a:ext uri="{9D8B030D-6E8A-4147-A177-3AD203B41FA5}">
                      <a16:colId xmlns:a16="http://schemas.microsoft.com/office/drawing/2014/main" val="3200529335"/>
                    </a:ext>
                  </a:extLst>
                </a:gridCol>
                <a:gridCol w="526305">
                  <a:extLst>
                    <a:ext uri="{9D8B030D-6E8A-4147-A177-3AD203B41FA5}">
                      <a16:colId xmlns:a16="http://schemas.microsoft.com/office/drawing/2014/main" val="1600544228"/>
                    </a:ext>
                  </a:extLst>
                </a:gridCol>
                <a:gridCol w="526305">
                  <a:extLst>
                    <a:ext uri="{9D8B030D-6E8A-4147-A177-3AD203B41FA5}">
                      <a16:colId xmlns:a16="http://schemas.microsoft.com/office/drawing/2014/main" val="287311132"/>
                    </a:ext>
                  </a:extLst>
                </a:gridCol>
                <a:gridCol w="526305">
                  <a:extLst>
                    <a:ext uri="{9D8B030D-6E8A-4147-A177-3AD203B41FA5}">
                      <a16:colId xmlns:a16="http://schemas.microsoft.com/office/drawing/2014/main" val="1120742437"/>
                    </a:ext>
                  </a:extLst>
                </a:gridCol>
              </a:tblGrid>
              <a:tr h="261755">
                <a:tc>
                  <a:txBody>
                    <a:bodyPr/>
                    <a:lstStyle/>
                    <a:p>
                      <a:pPr algn="ctr"/>
                      <a:r>
                        <a:rPr lang="en-XK" b="0" i="0" dirty="0">
                          <a:latin typeface="Avenir Light" panose="020B0402020203020204" pitchFamily="34" charset="77"/>
                        </a:rPr>
                        <a:t>1</a:t>
                      </a:r>
                    </a:p>
                  </a:txBody>
                  <a:tcPr>
                    <a:solidFill>
                      <a:srgbClr val="DEE6F7"/>
                    </a:solidFill>
                  </a:tcPr>
                </a:tc>
                <a:tc>
                  <a:txBody>
                    <a:bodyPr/>
                    <a:lstStyle/>
                    <a:p>
                      <a:pPr algn="ctr"/>
                      <a:r>
                        <a:rPr lang="en-XK" b="0" i="0" dirty="0">
                          <a:latin typeface="Avenir Light" panose="020B0402020203020204" pitchFamily="34" charset="77"/>
                        </a:rPr>
                        <a:t>2</a:t>
                      </a:r>
                    </a:p>
                  </a:txBody>
                  <a:tcPr>
                    <a:solidFill>
                      <a:srgbClr val="DEE6F7"/>
                    </a:solidFill>
                  </a:tcPr>
                </a:tc>
                <a:tc>
                  <a:txBody>
                    <a:bodyPr/>
                    <a:lstStyle/>
                    <a:p>
                      <a:pPr algn="ctr"/>
                      <a:r>
                        <a:rPr lang="en-XK" b="0" i="0" dirty="0">
                          <a:latin typeface="Avenir Light" panose="020B0402020203020204" pitchFamily="34" charset="77"/>
                        </a:rPr>
                        <a:t>3</a:t>
                      </a:r>
                    </a:p>
                  </a:txBody>
                  <a:tcPr>
                    <a:solidFill>
                      <a:srgbClr val="DEE6F7"/>
                    </a:solidFill>
                  </a:tcPr>
                </a:tc>
                <a:tc>
                  <a:txBody>
                    <a:bodyPr/>
                    <a:lstStyle/>
                    <a:p>
                      <a:pPr algn="ctr"/>
                      <a:r>
                        <a:rPr lang="en-XK" b="0" i="0" dirty="0">
                          <a:latin typeface="Avenir Light" panose="020B0402020203020204" pitchFamily="34" charset="77"/>
                        </a:rPr>
                        <a:t>4</a:t>
                      </a:r>
                    </a:p>
                  </a:txBody>
                  <a:tcPr>
                    <a:solidFill>
                      <a:srgbClr val="DEE6F7"/>
                    </a:solidFill>
                  </a:tcPr>
                </a:tc>
                <a:tc>
                  <a:txBody>
                    <a:bodyPr/>
                    <a:lstStyle/>
                    <a:p>
                      <a:pPr algn="ctr"/>
                      <a:r>
                        <a:rPr lang="en-XK" b="0" i="0" dirty="0">
                          <a:latin typeface="Avenir Light" panose="020B0402020203020204" pitchFamily="34" charset="77"/>
                        </a:rPr>
                        <a:t>5</a:t>
                      </a:r>
                    </a:p>
                  </a:txBody>
                  <a:tcPr>
                    <a:solidFill>
                      <a:srgbClr val="DEE6F7"/>
                    </a:solidFill>
                  </a:tcPr>
                </a:tc>
                <a:extLst>
                  <a:ext uri="{0D108BD9-81ED-4DB2-BD59-A6C34878D82A}">
                    <a16:rowId xmlns:a16="http://schemas.microsoft.com/office/drawing/2014/main" val="901003523"/>
                  </a:ext>
                </a:extLst>
              </a:tr>
              <a:tr h="261755">
                <a:tc>
                  <a:txBody>
                    <a:bodyPr/>
                    <a:lstStyle/>
                    <a:p>
                      <a:endParaRPr lang="en-XK" dirty="0"/>
                    </a:p>
                  </a:txBody>
                  <a:tcPr/>
                </a:tc>
                <a:tc>
                  <a:txBody>
                    <a:bodyPr/>
                    <a:lstStyle/>
                    <a:p>
                      <a:endParaRPr lang="en-XK"/>
                    </a:p>
                  </a:txBody>
                  <a:tcPr/>
                </a:tc>
                <a:tc>
                  <a:txBody>
                    <a:bodyPr/>
                    <a:lstStyle/>
                    <a:p>
                      <a:endParaRPr lang="en-XK"/>
                    </a:p>
                  </a:txBody>
                  <a:tcPr/>
                </a:tc>
                <a:tc>
                  <a:txBody>
                    <a:bodyPr/>
                    <a:lstStyle/>
                    <a:p>
                      <a:endParaRPr lang="en-XK"/>
                    </a:p>
                  </a:txBody>
                  <a:tcPr/>
                </a:tc>
                <a:tc>
                  <a:txBody>
                    <a:bodyPr/>
                    <a:lstStyle/>
                    <a:p>
                      <a:endParaRPr lang="en-XK"/>
                    </a:p>
                  </a:txBody>
                  <a:tcPr/>
                </a:tc>
                <a:extLst>
                  <a:ext uri="{0D108BD9-81ED-4DB2-BD59-A6C34878D82A}">
                    <a16:rowId xmlns:a16="http://schemas.microsoft.com/office/drawing/2014/main" val="3960815066"/>
                  </a:ext>
                </a:extLst>
              </a:tr>
              <a:tr h="261755">
                <a:tc>
                  <a:txBody>
                    <a:bodyPr/>
                    <a:lstStyle/>
                    <a:p>
                      <a:endParaRPr lang="en-XK"/>
                    </a:p>
                  </a:txBody>
                  <a:tcPr/>
                </a:tc>
                <a:tc>
                  <a:txBody>
                    <a:bodyPr/>
                    <a:lstStyle/>
                    <a:p>
                      <a:endParaRPr lang="en-XK"/>
                    </a:p>
                  </a:txBody>
                  <a:tcPr/>
                </a:tc>
                <a:tc>
                  <a:txBody>
                    <a:bodyPr/>
                    <a:lstStyle/>
                    <a:p>
                      <a:endParaRPr lang="en-XK"/>
                    </a:p>
                  </a:txBody>
                  <a:tcPr/>
                </a:tc>
                <a:tc>
                  <a:txBody>
                    <a:bodyPr/>
                    <a:lstStyle/>
                    <a:p>
                      <a:endParaRPr lang="en-XK"/>
                    </a:p>
                  </a:txBody>
                  <a:tcPr/>
                </a:tc>
                <a:tc>
                  <a:txBody>
                    <a:bodyPr/>
                    <a:lstStyle/>
                    <a:p>
                      <a:endParaRPr lang="en-XK"/>
                    </a:p>
                  </a:txBody>
                  <a:tcPr/>
                </a:tc>
                <a:extLst>
                  <a:ext uri="{0D108BD9-81ED-4DB2-BD59-A6C34878D82A}">
                    <a16:rowId xmlns:a16="http://schemas.microsoft.com/office/drawing/2014/main" val="3368073507"/>
                  </a:ext>
                </a:extLst>
              </a:tr>
              <a:tr h="261755">
                <a:tc>
                  <a:txBody>
                    <a:bodyPr/>
                    <a:lstStyle/>
                    <a:p>
                      <a:endParaRPr lang="en-XK"/>
                    </a:p>
                  </a:txBody>
                  <a:tcPr/>
                </a:tc>
                <a:tc>
                  <a:txBody>
                    <a:bodyPr/>
                    <a:lstStyle/>
                    <a:p>
                      <a:endParaRPr lang="en-XK"/>
                    </a:p>
                  </a:txBody>
                  <a:tcPr/>
                </a:tc>
                <a:tc>
                  <a:txBody>
                    <a:bodyPr/>
                    <a:lstStyle/>
                    <a:p>
                      <a:endParaRPr lang="en-XK"/>
                    </a:p>
                  </a:txBody>
                  <a:tcPr/>
                </a:tc>
                <a:tc>
                  <a:txBody>
                    <a:bodyPr/>
                    <a:lstStyle/>
                    <a:p>
                      <a:endParaRPr lang="en-XK"/>
                    </a:p>
                  </a:txBody>
                  <a:tcPr/>
                </a:tc>
                <a:tc>
                  <a:txBody>
                    <a:bodyPr/>
                    <a:lstStyle/>
                    <a:p>
                      <a:endParaRPr lang="en-XK"/>
                    </a:p>
                  </a:txBody>
                  <a:tcPr/>
                </a:tc>
                <a:extLst>
                  <a:ext uri="{0D108BD9-81ED-4DB2-BD59-A6C34878D82A}">
                    <a16:rowId xmlns:a16="http://schemas.microsoft.com/office/drawing/2014/main" val="1389458775"/>
                  </a:ext>
                </a:extLst>
              </a:tr>
              <a:tr h="261755">
                <a:tc>
                  <a:txBody>
                    <a:bodyPr/>
                    <a:lstStyle/>
                    <a:p>
                      <a:endParaRPr lang="en-XK"/>
                    </a:p>
                  </a:txBody>
                  <a:tcPr/>
                </a:tc>
                <a:tc>
                  <a:txBody>
                    <a:bodyPr/>
                    <a:lstStyle/>
                    <a:p>
                      <a:endParaRPr lang="en-XK"/>
                    </a:p>
                  </a:txBody>
                  <a:tcPr/>
                </a:tc>
                <a:tc>
                  <a:txBody>
                    <a:bodyPr/>
                    <a:lstStyle/>
                    <a:p>
                      <a:endParaRPr lang="en-XK"/>
                    </a:p>
                  </a:txBody>
                  <a:tcPr/>
                </a:tc>
                <a:tc>
                  <a:txBody>
                    <a:bodyPr/>
                    <a:lstStyle/>
                    <a:p>
                      <a:endParaRPr lang="en-XK"/>
                    </a:p>
                  </a:txBody>
                  <a:tcPr/>
                </a:tc>
                <a:tc>
                  <a:txBody>
                    <a:bodyPr/>
                    <a:lstStyle/>
                    <a:p>
                      <a:endParaRPr lang="en-XK"/>
                    </a:p>
                  </a:txBody>
                  <a:tcPr/>
                </a:tc>
                <a:extLst>
                  <a:ext uri="{0D108BD9-81ED-4DB2-BD59-A6C34878D82A}">
                    <a16:rowId xmlns:a16="http://schemas.microsoft.com/office/drawing/2014/main" val="2377317868"/>
                  </a:ext>
                </a:extLst>
              </a:tr>
              <a:tr h="261755">
                <a:tc>
                  <a:txBody>
                    <a:bodyPr/>
                    <a:lstStyle/>
                    <a:p>
                      <a:endParaRPr lang="en-XK"/>
                    </a:p>
                  </a:txBody>
                  <a:tcPr/>
                </a:tc>
                <a:tc>
                  <a:txBody>
                    <a:bodyPr/>
                    <a:lstStyle/>
                    <a:p>
                      <a:endParaRPr lang="en-XK"/>
                    </a:p>
                  </a:txBody>
                  <a:tcPr/>
                </a:tc>
                <a:tc>
                  <a:txBody>
                    <a:bodyPr/>
                    <a:lstStyle/>
                    <a:p>
                      <a:endParaRPr lang="en-XK"/>
                    </a:p>
                  </a:txBody>
                  <a:tcPr/>
                </a:tc>
                <a:tc>
                  <a:txBody>
                    <a:bodyPr/>
                    <a:lstStyle/>
                    <a:p>
                      <a:endParaRPr lang="en-XK"/>
                    </a:p>
                  </a:txBody>
                  <a:tcPr/>
                </a:tc>
                <a:tc>
                  <a:txBody>
                    <a:bodyPr/>
                    <a:lstStyle/>
                    <a:p>
                      <a:endParaRPr lang="en-XK" dirty="0"/>
                    </a:p>
                  </a:txBody>
                  <a:tcPr/>
                </a:tc>
                <a:extLst>
                  <a:ext uri="{0D108BD9-81ED-4DB2-BD59-A6C34878D82A}">
                    <a16:rowId xmlns:a16="http://schemas.microsoft.com/office/drawing/2014/main" val="3405787925"/>
                  </a:ext>
                </a:extLst>
              </a:tr>
            </a:tbl>
          </a:graphicData>
        </a:graphic>
      </p:graphicFrame>
    </p:spTree>
    <p:extLst>
      <p:ext uri="{BB962C8B-B14F-4D97-AF65-F5344CB8AC3E}">
        <p14:creationId xmlns:p14="http://schemas.microsoft.com/office/powerpoint/2010/main" val="33852616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29AD2CF8-4870-027B-FCA5-27761FA81715}"/>
              </a:ext>
            </a:extLst>
          </p:cNvPr>
          <p:cNvGraphicFramePr>
            <a:graphicFrameLocks noGrp="1"/>
          </p:cNvGraphicFramePr>
          <p:nvPr>
            <p:extLst>
              <p:ext uri="{D42A27DB-BD31-4B8C-83A1-F6EECF244321}">
                <p14:modId xmlns:p14="http://schemas.microsoft.com/office/powerpoint/2010/main" val="2313515995"/>
              </p:ext>
            </p:extLst>
          </p:nvPr>
        </p:nvGraphicFramePr>
        <p:xfrm>
          <a:off x="905607" y="419588"/>
          <a:ext cx="7332785" cy="4002239"/>
        </p:xfrm>
        <a:graphic>
          <a:graphicData uri="http://schemas.openxmlformats.org/drawingml/2006/table">
            <a:tbl>
              <a:tblPr firstRow="1" bandRow="1">
                <a:tableStyleId>{5125D04F-9EB8-46EC-B540-F5C6E4D42CA6}</a:tableStyleId>
              </a:tblPr>
              <a:tblGrid>
                <a:gridCol w="965251">
                  <a:extLst>
                    <a:ext uri="{9D8B030D-6E8A-4147-A177-3AD203B41FA5}">
                      <a16:colId xmlns:a16="http://schemas.microsoft.com/office/drawing/2014/main" val="3397012230"/>
                    </a:ext>
                  </a:extLst>
                </a:gridCol>
                <a:gridCol w="3393944">
                  <a:extLst>
                    <a:ext uri="{9D8B030D-6E8A-4147-A177-3AD203B41FA5}">
                      <a16:colId xmlns:a16="http://schemas.microsoft.com/office/drawing/2014/main" val="4179183287"/>
                    </a:ext>
                  </a:extLst>
                </a:gridCol>
                <a:gridCol w="1805951">
                  <a:extLst>
                    <a:ext uri="{9D8B030D-6E8A-4147-A177-3AD203B41FA5}">
                      <a16:colId xmlns:a16="http://schemas.microsoft.com/office/drawing/2014/main" val="557144320"/>
                    </a:ext>
                  </a:extLst>
                </a:gridCol>
                <a:gridCol w="1167639">
                  <a:extLst>
                    <a:ext uri="{9D8B030D-6E8A-4147-A177-3AD203B41FA5}">
                      <a16:colId xmlns:a16="http://schemas.microsoft.com/office/drawing/2014/main" val="104727876"/>
                    </a:ext>
                  </a:extLst>
                </a:gridCol>
              </a:tblGrid>
              <a:tr h="283679">
                <a:tc gridSpan="4">
                  <a:txBody>
                    <a:bodyPr/>
                    <a:lstStyle/>
                    <a:p>
                      <a:r>
                        <a:rPr lang="en-GB" sz="800" b="1" i="0" dirty="0">
                          <a:latin typeface="Avenir Light" panose="020B0402020203020204" pitchFamily="34" charset="77"/>
                        </a:rPr>
                        <a:t>Lesson Plan: geography Grade 5-8 (Lesson plan needs to be adjusted according to age of students) </a:t>
                      </a:r>
                    </a:p>
                  </a:txBody>
                  <a:tcPr anchor="ctr">
                    <a:solidFill>
                      <a:srgbClr val="DEE6F7"/>
                    </a:solidFill>
                  </a:tcPr>
                </a:tc>
                <a:tc hMerge="1">
                  <a:txBody>
                    <a:bodyPr/>
                    <a:lstStyle/>
                    <a:p>
                      <a:endParaRPr lang="en-XK"/>
                    </a:p>
                  </a:txBody>
                  <a:tcPr/>
                </a:tc>
                <a:tc hMerge="1">
                  <a:txBody>
                    <a:bodyPr/>
                    <a:lstStyle/>
                    <a:p>
                      <a:endParaRPr lang="en-XK"/>
                    </a:p>
                  </a:txBody>
                  <a:tcPr/>
                </a:tc>
                <a:tc hMerge="1">
                  <a:txBody>
                    <a:bodyPr/>
                    <a:lstStyle/>
                    <a:p>
                      <a:endParaRPr lang="en-XK"/>
                    </a:p>
                  </a:txBody>
                  <a:tcPr/>
                </a:tc>
                <a:extLst>
                  <a:ext uri="{0D108BD9-81ED-4DB2-BD59-A6C34878D82A}">
                    <a16:rowId xmlns:a16="http://schemas.microsoft.com/office/drawing/2014/main" val="2127123610"/>
                  </a:ext>
                </a:extLst>
              </a:tr>
              <a:tr h="1054978">
                <a:tc>
                  <a:txBody>
                    <a:bodyPr/>
                    <a:lstStyle/>
                    <a:p>
                      <a:r>
                        <a:rPr lang="en-GB" sz="800" b="1" i="0" dirty="0">
                          <a:latin typeface="Avenir Light" panose="020B0402020203020204" pitchFamily="34" charset="77"/>
                        </a:rPr>
                        <a:t>Learning objectives</a:t>
                      </a:r>
                    </a:p>
                  </a:txBody>
                  <a:tcPr anchor="ctr"/>
                </a:tc>
                <a:tc>
                  <a:txBody>
                    <a:bodyPr/>
                    <a:lstStyle/>
                    <a:p>
                      <a:r>
                        <a:rPr lang="en-GB" sz="800" b="1" i="0" dirty="0">
                          <a:solidFill>
                            <a:srgbClr val="518BCB"/>
                          </a:solidFill>
                          <a:latin typeface="Avenir Light" panose="020B0402020203020204" pitchFamily="34" charset="77"/>
                        </a:rPr>
                        <a:t>Possible Teaching and Learning Activities</a:t>
                      </a:r>
                    </a:p>
                    <a:p>
                      <a:r>
                        <a:rPr lang="en-GB" sz="800" b="0" i="0" dirty="0">
                          <a:latin typeface="Avenir Light" panose="020B0402020203020204" pitchFamily="34" charset="77"/>
                        </a:rPr>
                        <a:t>Activities should be adjusted based on formative assessment within lessons. Teachers must respond to the formative assessment data and adapt their lesson to meet the needs of the students.</a:t>
                      </a:r>
                    </a:p>
                  </a:txBody>
                  <a:tcPr anchor="ctr"/>
                </a:tc>
                <a:tc>
                  <a:txBody>
                    <a:bodyPr/>
                    <a:lstStyle/>
                    <a:p>
                      <a:r>
                        <a:rPr lang="en-GB" sz="800" b="0" i="0" dirty="0">
                          <a:latin typeface="Avenir Light" panose="020B0402020203020204" pitchFamily="34" charset="77"/>
                        </a:rPr>
                        <a:t>Success Criteria</a:t>
                      </a:r>
                    </a:p>
                    <a:p>
                      <a:r>
                        <a:rPr lang="en-GB" sz="800" b="0" i="0" dirty="0">
                          <a:latin typeface="Avenir Light" panose="020B0402020203020204" pitchFamily="34" charset="77"/>
                        </a:rPr>
                        <a:t>(How do the students know what they have achieved? Rubrics etc.)</a:t>
                      </a:r>
                    </a:p>
                  </a:txBody>
                  <a:tcPr anchor="ctr"/>
                </a:tc>
                <a:tc>
                  <a:txBody>
                    <a:bodyPr/>
                    <a:lstStyle/>
                    <a:p>
                      <a:r>
                        <a:rPr lang="en-GB" sz="800" b="0" i="0" dirty="0">
                          <a:latin typeface="Avenir Light" panose="020B0402020203020204" pitchFamily="34" charset="77"/>
                        </a:rPr>
                        <a:t>Assessment / Feedback Opportunities (Student self/assessment/ Peer assessment / Oral teacher feedback as necessary)</a:t>
                      </a:r>
                    </a:p>
                  </a:txBody>
                  <a:tcPr anchor="ctr"/>
                </a:tc>
                <a:extLst>
                  <a:ext uri="{0D108BD9-81ED-4DB2-BD59-A6C34878D82A}">
                    <a16:rowId xmlns:a16="http://schemas.microsoft.com/office/drawing/2014/main" val="848210313"/>
                  </a:ext>
                </a:extLst>
              </a:tr>
              <a:tr h="2588085">
                <a:tc>
                  <a:txBody>
                    <a:bodyPr/>
                    <a:lstStyle/>
                    <a:p>
                      <a:r>
                        <a:rPr lang="en-GB" sz="800" b="1" i="0" dirty="0">
                          <a:latin typeface="Avenir Light" panose="020B0402020203020204" pitchFamily="34" charset="77"/>
                        </a:rPr>
                        <a:t>Students will understand why different river features occur at different stages of the river</a:t>
                      </a:r>
                    </a:p>
                  </a:txBody>
                  <a:tcPr anchor="ctr"/>
                </a:tc>
                <a:tc>
                  <a:txBody>
                    <a:bodyPr/>
                    <a:lstStyle/>
                    <a:p>
                      <a:r>
                        <a:rPr lang="en-GB" sz="800" b="1" i="0" dirty="0">
                          <a:solidFill>
                            <a:srgbClr val="518BCB"/>
                          </a:solidFill>
                          <a:latin typeface="Avenir Light" panose="020B0402020203020204" pitchFamily="34" charset="77"/>
                        </a:rPr>
                        <a:t>Starter (warm up activity – not just homework)</a:t>
                      </a:r>
                    </a:p>
                    <a:p>
                      <a:r>
                        <a:rPr lang="en-GB" sz="800" b="0" i="0" dirty="0">
                          <a:latin typeface="Avenir Light" panose="020B0402020203020204" pitchFamily="34" charset="77"/>
                        </a:rPr>
                        <a:t>Write down as many river names as you can in 2 minutes. Which river in your list travels through the most countries?</a:t>
                      </a:r>
                    </a:p>
                    <a:p>
                      <a:endParaRPr lang="en-GB" sz="800" b="0" i="0" dirty="0">
                        <a:latin typeface="Avenir Light" panose="020B0402020203020204" pitchFamily="34" charset="77"/>
                      </a:endParaRPr>
                    </a:p>
                    <a:p>
                      <a:r>
                        <a:rPr lang="en-GB" sz="800" b="1" i="0" dirty="0">
                          <a:solidFill>
                            <a:srgbClr val="518BCB"/>
                          </a:solidFill>
                          <a:latin typeface="Avenir Light" panose="020B0402020203020204" pitchFamily="34" charset="77"/>
                        </a:rPr>
                        <a:t>Activity (Range of student led and teacher led </a:t>
                      </a:r>
                      <a:r>
                        <a:rPr lang="en-GB" sz="800" b="1" i="0" dirty="0" err="1">
                          <a:solidFill>
                            <a:srgbClr val="518BCB"/>
                          </a:solidFill>
                          <a:latin typeface="Avenir Light" panose="020B0402020203020204" pitchFamily="34" charset="77"/>
                        </a:rPr>
                        <a:t>activites</a:t>
                      </a:r>
                      <a:r>
                        <a:rPr lang="en-GB" sz="800" b="1" i="0" dirty="0">
                          <a:solidFill>
                            <a:srgbClr val="518BCB"/>
                          </a:solidFill>
                          <a:latin typeface="Avenir Light" panose="020B0402020203020204" pitchFamily="34" charset="77"/>
                        </a:rPr>
                        <a:t>)</a:t>
                      </a:r>
                    </a:p>
                    <a:p>
                      <a:r>
                        <a:rPr lang="en-GB" sz="800" b="0" i="0" dirty="0">
                          <a:latin typeface="Avenir Light" panose="020B0402020203020204" pitchFamily="34" charset="77"/>
                        </a:rPr>
                        <a:t>In groups of 4 research the features of a river system. Then, design and construct a 3D model. Write and deliver a presentation about rivers using the 3D model to exemplify the presentation.</a:t>
                      </a:r>
                    </a:p>
                    <a:p>
                      <a:endParaRPr lang="en-GB" sz="800" b="0" i="0" dirty="0">
                        <a:latin typeface="Avenir Light" panose="020B0402020203020204" pitchFamily="34" charset="77"/>
                      </a:endParaRPr>
                    </a:p>
                    <a:p>
                      <a:r>
                        <a:rPr lang="en-GB" sz="800" b="1" i="0" dirty="0">
                          <a:solidFill>
                            <a:srgbClr val="518BCB"/>
                          </a:solidFill>
                          <a:latin typeface="Avenir Light" panose="020B0402020203020204" pitchFamily="34" charset="77"/>
                        </a:rPr>
                        <a:t>Differentiation by content, process, product or learning environment.</a:t>
                      </a:r>
                    </a:p>
                    <a:p>
                      <a:r>
                        <a:rPr lang="en-GB" sz="800" b="0" i="0" dirty="0">
                          <a:solidFill>
                            <a:schemeClr val="bg1">
                              <a:lumMod val="10000"/>
                            </a:schemeClr>
                          </a:solidFill>
                          <a:latin typeface="Avenir Light" panose="020B0402020203020204" pitchFamily="34" charset="77"/>
                        </a:rPr>
                        <a:t>Differentiation by product.</a:t>
                      </a:r>
                    </a:p>
                    <a:p>
                      <a:endParaRPr lang="en-GB" sz="800" b="0" i="0" dirty="0">
                        <a:solidFill>
                          <a:schemeClr val="bg1">
                            <a:lumMod val="10000"/>
                          </a:schemeClr>
                        </a:solidFill>
                        <a:latin typeface="Avenir Light" panose="020B0402020203020204" pitchFamily="34" charset="77"/>
                      </a:endParaRPr>
                    </a:p>
                    <a:p>
                      <a:r>
                        <a:rPr lang="en-GB" sz="800" b="1" i="0" dirty="0">
                          <a:solidFill>
                            <a:srgbClr val="518BCB"/>
                          </a:solidFill>
                          <a:latin typeface="Avenir Light" panose="020B0402020203020204" pitchFamily="34" charset="77"/>
                        </a:rPr>
                        <a:t>Extra challenge for students</a:t>
                      </a:r>
                    </a:p>
                    <a:p>
                      <a:r>
                        <a:rPr lang="en-GB" sz="800" b="0" i="0" dirty="0">
                          <a:latin typeface="Avenir Light" panose="020B0402020203020204" pitchFamily="34" charset="77"/>
                        </a:rPr>
                        <a:t>Make a 3D representation of the Danube or the Amazon river from your previous knowledge. (You cannot use an Atlas!)</a:t>
                      </a:r>
                    </a:p>
                    <a:p>
                      <a:endParaRPr lang="en-GB" sz="800" b="0" i="0" dirty="0">
                        <a:latin typeface="Avenir Light" panose="020B0402020203020204" pitchFamily="34" charset="77"/>
                      </a:endParaRPr>
                    </a:p>
                    <a:p>
                      <a:r>
                        <a:rPr lang="en-GB" sz="800" b="1" i="0" dirty="0">
                          <a:solidFill>
                            <a:srgbClr val="518BCB"/>
                          </a:solidFill>
                          <a:latin typeface="Avenir Light" panose="020B0402020203020204" pitchFamily="34" charset="77"/>
                        </a:rPr>
                        <a:t>Learning Check (Formative assessment questions (Hinge questions)? </a:t>
                      </a:r>
                      <a:r>
                        <a:rPr lang="en-GB" sz="800" b="1" i="0" dirty="0" err="1">
                          <a:solidFill>
                            <a:srgbClr val="518BCB"/>
                          </a:solidFill>
                          <a:latin typeface="Avenir Light" panose="020B0402020203020204" pitchFamily="34" charset="77"/>
                        </a:rPr>
                        <a:t>Fromative</a:t>
                      </a:r>
                      <a:r>
                        <a:rPr lang="en-GB" sz="800" b="1" i="0" dirty="0">
                          <a:solidFill>
                            <a:srgbClr val="518BCB"/>
                          </a:solidFill>
                          <a:latin typeface="Avenir Light" panose="020B0402020203020204" pitchFamily="34" charset="77"/>
                        </a:rPr>
                        <a:t> assessment strategies)</a:t>
                      </a:r>
                    </a:p>
                    <a:p>
                      <a:r>
                        <a:rPr lang="en-GB" sz="800" b="0" i="0" dirty="0">
                          <a:latin typeface="Avenir Light" panose="020B0402020203020204" pitchFamily="34" charset="77"/>
                        </a:rPr>
                        <a:t>Do canals meander or have ox bow lakes?</a:t>
                      </a:r>
                    </a:p>
                    <a:p>
                      <a:r>
                        <a:rPr lang="en-GB" sz="800" b="0" i="0" dirty="0">
                          <a:latin typeface="Avenir Light" panose="020B0402020203020204" pitchFamily="34" charset="77"/>
                        </a:rPr>
                        <a:t>Why don’t deltas occur in the upper course of a river?</a:t>
                      </a:r>
                    </a:p>
                  </a:txBody>
                  <a:tcPr anchor="ctr"/>
                </a:tc>
                <a:tc>
                  <a:txBody>
                    <a:bodyPr/>
                    <a:lstStyle/>
                    <a:p>
                      <a:r>
                        <a:rPr lang="en-GB" sz="800" b="0" i="0" dirty="0">
                          <a:latin typeface="Avenir Light" panose="020B0402020203020204" pitchFamily="34" charset="77"/>
                        </a:rPr>
                        <a:t>Students will be able to identify the names of most upper course river features, middle course river features and lower course river features.</a:t>
                      </a:r>
                    </a:p>
                    <a:p>
                      <a:endParaRPr lang="en-GB" sz="800" b="0" i="0" dirty="0">
                        <a:latin typeface="Avenir Light" panose="020B0402020203020204" pitchFamily="34" charset="77"/>
                      </a:endParaRPr>
                    </a:p>
                    <a:p>
                      <a:r>
                        <a:rPr lang="en-GB" sz="800" b="0" i="0" dirty="0">
                          <a:latin typeface="Avenir Light" panose="020B0402020203020204" pitchFamily="34" charset="77"/>
                        </a:rPr>
                        <a:t>Students will be able to explain why different features occur at different stages of the river.</a:t>
                      </a:r>
                    </a:p>
                  </a:txBody>
                  <a:tcPr anchor="ctr"/>
                </a:tc>
                <a:tc>
                  <a:txBody>
                    <a:bodyPr/>
                    <a:lstStyle/>
                    <a:p>
                      <a:r>
                        <a:rPr lang="en-GB" sz="800" b="0" i="0" dirty="0" err="1">
                          <a:latin typeface="Avenir Light" panose="020B0402020203020204" pitchFamily="34" charset="77"/>
                        </a:rPr>
                        <a:t>Sts</a:t>
                      </a:r>
                      <a:r>
                        <a:rPr lang="en-GB" sz="800" b="0" i="0" dirty="0">
                          <a:latin typeface="Avenir Light" panose="020B0402020203020204" pitchFamily="34" charset="77"/>
                        </a:rPr>
                        <a:t> peer assess each other’s river model using a rubric.</a:t>
                      </a:r>
                    </a:p>
                    <a:p>
                      <a:endParaRPr lang="en-GB" sz="800" b="0" i="0" dirty="0">
                        <a:latin typeface="Avenir Light" panose="020B0402020203020204" pitchFamily="34" charset="77"/>
                      </a:endParaRPr>
                    </a:p>
                    <a:p>
                      <a:r>
                        <a:rPr lang="en-GB" sz="800" b="0" i="0" dirty="0" err="1">
                          <a:latin typeface="Avenir Light" panose="020B0402020203020204" pitchFamily="34" charset="77"/>
                        </a:rPr>
                        <a:t>Sts</a:t>
                      </a:r>
                      <a:r>
                        <a:rPr lang="en-GB" sz="800" b="0" i="0" dirty="0">
                          <a:latin typeface="Avenir Light" panose="020B0402020203020204" pitchFamily="34" charset="77"/>
                        </a:rPr>
                        <a:t> self-assess their 3D model and presentation using a rubric.</a:t>
                      </a:r>
                    </a:p>
                  </a:txBody>
                  <a:tcPr anchor="ctr"/>
                </a:tc>
                <a:extLst>
                  <a:ext uri="{0D108BD9-81ED-4DB2-BD59-A6C34878D82A}">
                    <a16:rowId xmlns:a16="http://schemas.microsoft.com/office/drawing/2014/main" val="1775148078"/>
                  </a:ext>
                </a:extLst>
              </a:tr>
            </a:tbl>
          </a:graphicData>
        </a:graphic>
      </p:graphicFrame>
    </p:spTree>
    <p:extLst>
      <p:ext uri="{BB962C8B-B14F-4D97-AF65-F5344CB8AC3E}">
        <p14:creationId xmlns:p14="http://schemas.microsoft.com/office/powerpoint/2010/main" val="17035074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41C6B10-7E41-29FD-DDC1-8E4CA267243F}"/>
              </a:ext>
            </a:extLst>
          </p:cNvPr>
          <p:cNvSpPr>
            <a:spLocks noGrp="1"/>
          </p:cNvSpPr>
          <p:nvPr>
            <p:ph type="pic" idx="2"/>
          </p:nvPr>
        </p:nvSpPr>
        <p:spPr/>
      </p:sp>
      <p:sp>
        <p:nvSpPr>
          <p:cNvPr id="3" name="Title 2">
            <a:extLst>
              <a:ext uri="{FF2B5EF4-FFF2-40B4-BE49-F238E27FC236}">
                <a16:creationId xmlns:a16="http://schemas.microsoft.com/office/drawing/2014/main" id="{F5E4404E-83B4-9698-CCEB-B2D46A22C533}"/>
              </a:ext>
            </a:extLst>
          </p:cNvPr>
          <p:cNvSpPr>
            <a:spLocks noGrp="1"/>
          </p:cNvSpPr>
          <p:nvPr>
            <p:ph type="title"/>
          </p:nvPr>
        </p:nvSpPr>
        <p:spPr/>
        <p:txBody>
          <a:bodyPr/>
          <a:lstStyle/>
          <a:p>
            <a:br>
              <a:rPr lang="en-US" dirty="0">
                <a:solidFill>
                  <a:srgbClr val="FFFFFF"/>
                </a:solidFill>
                <a:ea typeface="Calibri"/>
                <a:cs typeface="Calibri"/>
                <a:sym typeface="Calibri"/>
              </a:rPr>
            </a:br>
            <a:br>
              <a:rPr lang="en-US" dirty="0">
                <a:solidFill>
                  <a:srgbClr val="FFFFFF"/>
                </a:solidFill>
                <a:ea typeface="Calibri"/>
                <a:cs typeface="Calibri"/>
                <a:sym typeface="Calibri"/>
              </a:rPr>
            </a:br>
            <a:br>
              <a:rPr lang="en-US" dirty="0">
                <a:solidFill>
                  <a:srgbClr val="FFFFFF"/>
                </a:solidFill>
                <a:ea typeface="Calibri"/>
                <a:cs typeface="Calibri"/>
                <a:sym typeface="Calibri"/>
              </a:rPr>
            </a:br>
            <a:r>
              <a:rPr lang="en-US" dirty="0">
                <a:solidFill>
                  <a:srgbClr val="FFFFFF"/>
                </a:solidFill>
                <a:ea typeface="Calibri"/>
                <a:cs typeface="Calibri"/>
                <a:sym typeface="Calibri"/>
              </a:rPr>
              <a:t>Examples of poor pedagogical practice</a:t>
            </a:r>
            <a:br>
              <a:rPr lang="en-US" dirty="0">
                <a:solidFill>
                  <a:srgbClr val="FFFFFF"/>
                </a:solidFill>
                <a:ea typeface="Calibri"/>
                <a:cs typeface="Calibri"/>
                <a:sym typeface="Calibri"/>
              </a:rPr>
            </a:br>
            <a:br>
              <a:rPr lang="en-US" dirty="0">
                <a:solidFill>
                  <a:srgbClr val="FFFFFF"/>
                </a:solidFill>
                <a:ea typeface="Calibri"/>
                <a:cs typeface="Calibri"/>
                <a:sym typeface="Calibri"/>
              </a:rPr>
            </a:br>
            <a:endParaRPr lang="en-XK" dirty="0"/>
          </a:p>
        </p:txBody>
      </p:sp>
      <p:sp>
        <p:nvSpPr>
          <p:cNvPr id="4" name="Subtitle 3">
            <a:extLst>
              <a:ext uri="{FF2B5EF4-FFF2-40B4-BE49-F238E27FC236}">
                <a16:creationId xmlns:a16="http://schemas.microsoft.com/office/drawing/2014/main" id="{1314489B-B263-0273-756E-A679021167D2}"/>
              </a:ext>
            </a:extLst>
          </p:cNvPr>
          <p:cNvSpPr>
            <a:spLocks noGrp="1"/>
          </p:cNvSpPr>
          <p:nvPr>
            <p:ph type="subTitle" idx="1"/>
          </p:nvPr>
        </p:nvSpPr>
        <p:spPr/>
        <p:txBody>
          <a:bodyPr/>
          <a:lstStyle/>
          <a:p>
            <a:endParaRPr lang="en-XK"/>
          </a:p>
        </p:txBody>
      </p:sp>
    </p:spTree>
    <p:extLst>
      <p:ext uri="{BB962C8B-B14F-4D97-AF65-F5344CB8AC3E}">
        <p14:creationId xmlns:p14="http://schemas.microsoft.com/office/powerpoint/2010/main" val="17810825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228600" marR="0" lvl="0" indent="0" algn="l" rtl="0">
              <a:lnSpc>
                <a:spcPct val="90000"/>
              </a:lnSpc>
              <a:spcBef>
                <a:spcPts val="600"/>
              </a:spcBef>
              <a:spcAft>
                <a:spcPts val="0"/>
              </a:spcAft>
              <a:buNone/>
            </a:pPr>
            <a:r>
              <a:rPr lang="en-US" sz="1400" dirty="0">
                <a:solidFill>
                  <a:schemeClr val="bg1"/>
                </a:solidFill>
                <a:ea typeface="Calibri"/>
                <a:cs typeface="Calibri"/>
                <a:sym typeface="Calibri"/>
              </a:rPr>
              <a:t>Teachers not planning lessons.</a:t>
            </a:r>
          </a:p>
          <a:p>
            <a:pPr marL="152400" indent="0">
              <a:lnSpc>
                <a:spcPct val="90000"/>
              </a:lnSpc>
              <a:spcAft>
                <a:spcPts val="600"/>
              </a:spcAft>
              <a:buNone/>
            </a:pPr>
            <a:endParaRPr lang="sq-AL" sz="1400" dirty="0">
              <a:solidFill>
                <a:schemeClr val="bg1"/>
              </a:solidFill>
            </a:endParaRPr>
          </a:p>
          <a:p>
            <a:pPr marL="152400" indent="0">
              <a:lnSpc>
                <a:spcPct val="90000"/>
              </a:lnSpc>
              <a:spcAft>
                <a:spcPts val="600"/>
              </a:spcAft>
              <a:buNone/>
            </a:pPr>
            <a:endParaRPr lang="sq-AL" sz="1400" dirty="0">
              <a:solidFill>
                <a:schemeClr val="bg1"/>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US" sz="2400" dirty="0">
                <a:solidFill>
                  <a:srgbClr val="FFFFFF"/>
                </a:solidFill>
                <a:ea typeface="Calibri"/>
                <a:cs typeface="Calibri"/>
                <a:sym typeface="Calibri"/>
              </a:rPr>
              <a:t>Examples of poor pedagogical practice in Kosovo</a:t>
            </a:r>
            <a:endParaRPr lang="en-XK" sz="2400" dirty="0">
              <a:solidFill>
                <a:schemeClr val="bg1"/>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1368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FF14E-D457-3989-9F15-91C4FC31FF36}"/>
              </a:ext>
            </a:extLst>
          </p:cNvPr>
          <p:cNvSpPr>
            <a:spLocks noGrp="1"/>
          </p:cNvSpPr>
          <p:nvPr>
            <p:ph type="title"/>
          </p:nvPr>
        </p:nvSpPr>
        <p:spPr/>
        <p:txBody>
          <a:bodyPr/>
          <a:lstStyle/>
          <a:p>
            <a:r>
              <a:rPr lang="en-GB" dirty="0"/>
              <a:t>Glossary</a:t>
            </a:r>
            <a:endParaRPr lang="en-XK" dirty="0"/>
          </a:p>
        </p:txBody>
      </p:sp>
      <p:sp>
        <p:nvSpPr>
          <p:cNvPr id="3" name="Text Placeholder 2">
            <a:extLst>
              <a:ext uri="{FF2B5EF4-FFF2-40B4-BE49-F238E27FC236}">
                <a16:creationId xmlns:a16="http://schemas.microsoft.com/office/drawing/2014/main" id="{FA36F602-6E9A-AADA-D2DA-7ACCDD77EC33}"/>
              </a:ext>
            </a:extLst>
          </p:cNvPr>
          <p:cNvSpPr>
            <a:spLocks noGrp="1"/>
          </p:cNvSpPr>
          <p:nvPr>
            <p:ph type="body" idx="1"/>
          </p:nvPr>
        </p:nvSpPr>
        <p:spPr/>
        <p:txBody>
          <a:bodyPr/>
          <a:lstStyle/>
          <a:p>
            <a:pPr>
              <a:lnSpc>
                <a:spcPct val="90000"/>
              </a:lnSpc>
              <a:spcAft>
                <a:spcPts val="600"/>
              </a:spcAft>
            </a:pPr>
            <a:r>
              <a:rPr lang="sq-AL" b="1" i="0" dirty="0">
                <a:solidFill>
                  <a:srgbClr val="518BCB"/>
                </a:solidFill>
              </a:rPr>
              <a:t>Formative assessments</a:t>
            </a:r>
            <a:r>
              <a:rPr lang="sq-AL" b="1" i="0" dirty="0">
                <a:solidFill>
                  <a:schemeClr val="bg1">
                    <a:lumMod val="10000"/>
                  </a:schemeClr>
                </a:solidFill>
              </a:rPr>
              <a:t>:</a:t>
            </a:r>
            <a:r>
              <a:rPr lang="sq-AL" b="1" i="0" dirty="0"/>
              <a:t> </a:t>
            </a:r>
            <a:r>
              <a:rPr lang="sq-AL" b="0" i="0" dirty="0"/>
              <a:t>are used to inform the teaching and learning process. They identify misconceptions, and gaps in learning, and they improve teaching as well as the learning. For example: quizzes, in class reflections, use of hinge question, surveys, low stakes group work.</a:t>
            </a:r>
            <a:endParaRPr lang="sq-AL" b="0" i="1" dirty="0"/>
          </a:p>
          <a:p>
            <a:pPr fontAlgn="base">
              <a:lnSpc>
                <a:spcPct val="90000"/>
              </a:lnSpc>
              <a:spcAft>
                <a:spcPts val="600"/>
              </a:spcAft>
            </a:pPr>
            <a:r>
              <a:rPr lang="sq-AL" b="1" dirty="0">
                <a:solidFill>
                  <a:srgbClr val="518BCB"/>
                </a:solidFill>
              </a:rPr>
              <a:t>Long-cycle formative assessment </a:t>
            </a:r>
            <a:r>
              <a:rPr lang="sq-AL" b="1" dirty="0"/>
              <a:t>: </a:t>
            </a:r>
            <a:r>
              <a:rPr lang="sq-AL" dirty="0"/>
              <a:t>Student attainment is monitored across teaching units. The cycle might be 4 weeks to 1 year. Data is used to align the curriculum, monitor teaching of the curriculum and monitor student achievement over a longer period of time. For Example: An end of term assessment. An end of year assessment. </a:t>
            </a:r>
          </a:p>
          <a:p>
            <a:pPr>
              <a:lnSpc>
                <a:spcPct val="90000"/>
              </a:lnSpc>
              <a:spcAft>
                <a:spcPts val="600"/>
              </a:spcAft>
            </a:pPr>
            <a:r>
              <a:rPr lang="sq-AL" b="1" dirty="0">
                <a:solidFill>
                  <a:srgbClr val="518BCB"/>
                </a:solidFill>
              </a:rPr>
              <a:t>Medium-cycle formative assessment </a:t>
            </a:r>
            <a:r>
              <a:rPr lang="sq-AL" b="1" dirty="0"/>
              <a:t>: </a:t>
            </a:r>
            <a:r>
              <a:rPr lang="sq-AL" dirty="0"/>
              <a:t>This takes place at the end of a phase of learning. </a:t>
            </a:r>
          </a:p>
          <a:p>
            <a:pPr>
              <a:lnSpc>
                <a:spcPct val="90000"/>
              </a:lnSpc>
              <a:spcAft>
                <a:spcPts val="600"/>
              </a:spcAft>
            </a:pPr>
            <a:r>
              <a:rPr lang="sq-AL" dirty="0"/>
              <a:t>This takes place every 1 to 4 weeks. For example: An assessed piece of writing which is the culmination of three weeks of work. A mathematics test after two weeks of teaching about fractions.</a:t>
            </a:r>
            <a:endParaRPr lang="sq-AL" i="1" dirty="0"/>
          </a:p>
          <a:p>
            <a:pPr>
              <a:lnSpc>
                <a:spcPct val="90000"/>
              </a:lnSpc>
              <a:spcAft>
                <a:spcPts val="600"/>
              </a:spcAft>
            </a:pPr>
            <a:r>
              <a:rPr lang="sq-AL" b="1" dirty="0">
                <a:solidFill>
                  <a:srgbClr val="518BCB"/>
                </a:solidFill>
              </a:rPr>
              <a:t>Short cycle formative assessment </a:t>
            </a:r>
            <a:r>
              <a:rPr lang="sq-AL" b="1" dirty="0"/>
              <a:t>:</a:t>
            </a:r>
            <a:r>
              <a:rPr lang="sq-AL" dirty="0"/>
              <a:t> </a:t>
            </a:r>
            <a:r>
              <a:rPr lang="en-US" sz="1400" b="0" i="0" u="none" strike="noStrike" cap="none" dirty="0">
                <a:solidFill>
                  <a:schemeClr val="dk1"/>
                </a:solidFill>
                <a:latin typeface="Calibri"/>
                <a:ea typeface="Calibri"/>
                <a:cs typeface="Calibri"/>
                <a:sym typeface="Calibri"/>
              </a:rPr>
              <a:t>Another word for this is ‘</a:t>
            </a:r>
            <a:r>
              <a:rPr lang="en-US" sz="1400" b="1" i="0" u="none" strike="noStrike" cap="none" dirty="0">
                <a:solidFill>
                  <a:schemeClr val="dk1"/>
                </a:solidFill>
                <a:latin typeface="Calibri"/>
                <a:ea typeface="Calibri"/>
                <a:cs typeface="Calibri"/>
                <a:sym typeface="Calibri"/>
              </a:rPr>
              <a:t>responsive teaching.’ </a:t>
            </a:r>
            <a:r>
              <a:rPr lang="en-US" sz="1400" b="0" i="0" u="none" strike="noStrike" cap="none" dirty="0">
                <a:solidFill>
                  <a:schemeClr val="dk1"/>
                </a:solidFill>
                <a:latin typeface="Calibri"/>
                <a:ea typeface="Calibri"/>
                <a:cs typeface="Calibri"/>
                <a:sym typeface="Calibri"/>
              </a:rPr>
              <a:t>This takes place within and between lessons. The teacher responds to data gathered in the lesson and adjusts the teaching accordingly. </a:t>
            </a:r>
            <a:r>
              <a:rPr lang="en-US" sz="1400" b="0" i="1" u="none" strike="noStrike" cap="none" dirty="0">
                <a:solidFill>
                  <a:schemeClr val="dk1"/>
                </a:solidFill>
                <a:latin typeface="Calibri"/>
                <a:ea typeface="Calibri"/>
                <a:cs typeface="Calibri"/>
                <a:sym typeface="Calibri"/>
              </a:rPr>
              <a:t>For example: Hinge questioning, teacher observation, quizzes, answering a question on individual whiteboards or scrap paper.</a:t>
            </a:r>
            <a:endParaRPr lang="sq-AL" i="1" dirty="0"/>
          </a:p>
          <a:p>
            <a:pPr marL="152400" indent="0">
              <a:lnSpc>
                <a:spcPct val="90000"/>
              </a:lnSpc>
              <a:spcAft>
                <a:spcPts val="600"/>
              </a:spcAft>
              <a:buNone/>
            </a:pPr>
            <a:endParaRPr lang="sq-AL" dirty="0"/>
          </a:p>
        </p:txBody>
      </p:sp>
    </p:spTree>
    <p:extLst>
      <p:ext uri="{BB962C8B-B14F-4D97-AF65-F5344CB8AC3E}">
        <p14:creationId xmlns:p14="http://schemas.microsoft.com/office/powerpoint/2010/main" val="12010667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152400" lvl="0" indent="0">
              <a:buNone/>
            </a:pPr>
            <a:r>
              <a:rPr lang="sq-AL" sz="1400" b="1" dirty="0">
                <a:solidFill>
                  <a:srgbClr val="518BCB"/>
                </a:solidFill>
              </a:rPr>
              <a:t>Lesson plans do not need to be detailed but they must include:</a:t>
            </a:r>
          </a:p>
          <a:p>
            <a:pPr marL="152400" lvl="0" indent="0">
              <a:buNone/>
            </a:pPr>
            <a:endParaRPr lang="sq-AL" sz="1400" b="1" u="none" strike="noStrike" cap="none" dirty="0">
              <a:solidFill>
                <a:srgbClr val="518BCB"/>
              </a:solidFill>
              <a:latin typeface="Avenir Light" panose="020B0402020203020204" pitchFamily="34" charset="77"/>
              <a:ea typeface="Calibri"/>
              <a:cs typeface="Calibri"/>
              <a:sym typeface="Calibri"/>
            </a:endParaRPr>
          </a:p>
          <a:p>
            <a:r>
              <a:rPr lang="en-US" sz="1400" u="none" strike="noStrike" cap="none" dirty="0">
                <a:solidFill>
                  <a:srgbClr val="518BCB"/>
                </a:solidFill>
                <a:latin typeface="Avenir Light" panose="020B0402020203020204" pitchFamily="34" charset="77"/>
                <a:ea typeface="Calibri"/>
                <a:cs typeface="Calibri"/>
                <a:sym typeface="Calibri"/>
              </a:rPr>
              <a:t>A clear learning objective and success criteria.</a:t>
            </a:r>
            <a:endParaRPr lang="en-US" sz="1400" dirty="0">
              <a:solidFill>
                <a:srgbClr val="518BCB"/>
              </a:solidFill>
              <a:ea typeface="Calibri"/>
            </a:endParaRPr>
          </a:p>
          <a:p>
            <a:r>
              <a:rPr lang="en-US" sz="1400" u="none" strike="noStrike" cap="none" dirty="0">
                <a:solidFill>
                  <a:srgbClr val="518BCB"/>
                </a:solidFill>
                <a:latin typeface="Avenir Light" panose="020B0402020203020204" pitchFamily="34" charset="77"/>
                <a:ea typeface="Calibri"/>
                <a:cs typeface="Calibri"/>
                <a:sym typeface="Calibri"/>
              </a:rPr>
              <a:t>A variety of pedagogical strategies (over time).</a:t>
            </a:r>
            <a:endParaRPr lang="en-US" sz="1400" dirty="0">
              <a:solidFill>
                <a:srgbClr val="518BCB"/>
              </a:solidFill>
              <a:ea typeface="Calibri"/>
            </a:endParaRPr>
          </a:p>
          <a:p>
            <a:r>
              <a:rPr lang="en-US" sz="1400" u="none" strike="noStrike" cap="none" dirty="0">
                <a:solidFill>
                  <a:srgbClr val="518BCB"/>
                </a:solidFill>
                <a:latin typeface="Avenir Light" panose="020B0402020203020204" pitchFamily="34" charset="77"/>
                <a:ea typeface="Calibri"/>
                <a:cs typeface="Calibri"/>
                <a:sym typeface="Calibri"/>
              </a:rPr>
              <a:t>Short cycle formative assessment strategies. (e.g., hinge questions, diagnostic assessments using mini whiteboards)</a:t>
            </a:r>
          </a:p>
          <a:p>
            <a:r>
              <a:rPr lang="en-US" sz="1400" u="none" strike="noStrike" cap="none" dirty="0">
                <a:solidFill>
                  <a:srgbClr val="518BCB"/>
                </a:solidFill>
                <a:latin typeface="Avenir Light" panose="020B0402020203020204" pitchFamily="34" charset="77"/>
                <a:ea typeface="Calibri"/>
                <a:cs typeface="Calibri"/>
                <a:sym typeface="Calibri"/>
              </a:rPr>
              <a:t>Differentiation by content, process, product and/or learning environment.</a:t>
            </a:r>
            <a:endParaRPr lang="en-US" sz="1400" dirty="0">
              <a:solidFill>
                <a:srgbClr val="518BCB"/>
              </a:solidFill>
              <a:ea typeface="Calibri"/>
            </a:endParaRPr>
          </a:p>
          <a:p>
            <a:r>
              <a:rPr lang="en-US" sz="1400" u="none" strike="noStrike" cap="none" dirty="0">
                <a:solidFill>
                  <a:srgbClr val="518BCB"/>
                </a:solidFill>
                <a:latin typeface="Avenir Light" panose="020B0402020203020204" pitchFamily="34" charset="77"/>
                <a:ea typeface="Calibri"/>
                <a:cs typeface="Calibri"/>
                <a:sym typeface="Calibri"/>
              </a:rPr>
              <a:t>Challenge. Teachers should try to plan a challenge for students in every lesson.</a:t>
            </a:r>
            <a:endParaRPr lang="sq-AL" sz="1400" dirty="0">
              <a:solidFill>
                <a:srgbClr val="518BCB"/>
              </a:solidFill>
              <a:latin typeface="Avenir Light" panose="020B0402020203020204" pitchFamily="34" charset="77"/>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GB" sz="2400" dirty="0">
                <a:solidFill>
                  <a:srgbClr val="518BCB"/>
                </a:solidFill>
              </a:rPr>
              <a:t>Solution</a:t>
            </a: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28675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228600" marR="0" lvl="0" indent="0" algn="l" rtl="0">
              <a:lnSpc>
                <a:spcPct val="90000"/>
              </a:lnSpc>
              <a:spcBef>
                <a:spcPts val="600"/>
              </a:spcBef>
              <a:spcAft>
                <a:spcPts val="0"/>
              </a:spcAft>
              <a:buNone/>
            </a:pPr>
            <a:r>
              <a:rPr lang="en-US" sz="1400" dirty="0">
                <a:solidFill>
                  <a:schemeClr val="bg1"/>
                </a:solidFill>
                <a:ea typeface="Calibri"/>
                <a:cs typeface="Calibri"/>
                <a:sym typeface="Calibri"/>
              </a:rPr>
              <a:t>Teachers do not respond to what is happening in the class.</a:t>
            </a:r>
          </a:p>
          <a:p>
            <a:pPr marL="228600" marR="0" lvl="0" indent="0" algn="l" rtl="0">
              <a:lnSpc>
                <a:spcPct val="90000"/>
              </a:lnSpc>
              <a:spcBef>
                <a:spcPts val="600"/>
              </a:spcBef>
              <a:spcAft>
                <a:spcPts val="0"/>
              </a:spcAft>
              <a:buNone/>
            </a:pPr>
            <a:endParaRPr lang="en-US" sz="1400" dirty="0">
              <a:solidFill>
                <a:schemeClr val="bg1"/>
              </a:solidFill>
              <a:ea typeface="Calibri"/>
              <a:cs typeface="Calibri"/>
              <a:sym typeface="Calibri"/>
            </a:endParaRPr>
          </a:p>
          <a:p>
            <a:pPr marL="228600" marR="0" lvl="0" indent="0" algn="l" rtl="0">
              <a:lnSpc>
                <a:spcPct val="90000"/>
              </a:lnSpc>
              <a:spcBef>
                <a:spcPts val="600"/>
              </a:spcBef>
              <a:spcAft>
                <a:spcPts val="0"/>
              </a:spcAft>
              <a:buNone/>
            </a:pPr>
            <a:r>
              <a:rPr lang="en-US" sz="1400" dirty="0">
                <a:solidFill>
                  <a:schemeClr val="bg1"/>
                </a:solidFill>
                <a:ea typeface="Calibri"/>
                <a:cs typeface="Calibri"/>
                <a:sym typeface="Calibri"/>
              </a:rPr>
              <a:t>Teachers deliver presentations without the use of short cycle formative assessment strategies. This results in teachers presenting content that is not presented at the correct level for the students.</a:t>
            </a:r>
            <a:endParaRPr lang="sq-AL" sz="1400" dirty="0">
              <a:solidFill>
                <a:schemeClr val="bg1"/>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US" sz="2400" dirty="0">
                <a:solidFill>
                  <a:srgbClr val="FFFFFF"/>
                </a:solidFill>
                <a:ea typeface="Calibri"/>
                <a:cs typeface="Calibri"/>
                <a:sym typeface="Calibri"/>
              </a:rPr>
              <a:t>Examples of poor pedagogical practice in Kosovo</a:t>
            </a:r>
            <a:endParaRPr lang="en-XK" sz="2400" dirty="0">
              <a:solidFill>
                <a:schemeClr val="bg1"/>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03761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228600" marR="0" lvl="0" indent="0" algn="l" rtl="0">
              <a:lnSpc>
                <a:spcPct val="90000"/>
              </a:lnSpc>
              <a:spcBef>
                <a:spcPts val="0"/>
              </a:spcBef>
              <a:spcAft>
                <a:spcPts val="0"/>
              </a:spcAft>
              <a:buNone/>
            </a:pPr>
            <a:r>
              <a:rPr lang="en-US" sz="1400" dirty="0">
                <a:solidFill>
                  <a:srgbClr val="518BCB"/>
                </a:solidFill>
                <a:ea typeface="Calibri"/>
                <a:cs typeface="Calibri"/>
                <a:sym typeface="Calibri"/>
              </a:rPr>
              <a:t>Plan hinge questions and other responsive teaching strategies into lessons.</a:t>
            </a:r>
            <a:endParaRPr lang="en-US" sz="1400" dirty="0">
              <a:solidFill>
                <a:srgbClr val="518BCB"/>
              </a:solidFill>
            </a:endParaRPr>
          </a:p>
          <a:p>
            <a:pPr marL="228600" marR="0" lvl="0" indent="0" algn="l" rtl="0">
              <a:lnSpc>
                <a:spcPct val="90000"/>
              </a:lnSpc>
              <a:spcBef>
                <a:spcPts val="600"/>
              </a:spcBef>
              <a:spcAft>
                <a:spcPts val="0"/>
              </a:spcAft>
              <a:buNone/>
            </a:pPr>
            <a:endParaRPr lang="en-US" sz="1400" dirty="0">
              <a:solidFill>
                <a:srgbClr val="518BCB"/>
              </a:solidFill>
              <a:ea typeface="Calibri"/>
              <a:cs typeface="Calibri"/>
              <a:sym typeface="Calibri"/>
            </a:endParaRPr>
          </a:p>
          <a:p>
            <a:pPr marL="228600" marR="0" lvl="0" indent="0" algn="l" rtl="0">
              <a:lnSpc>
                <a:spcPct val="90000"/>
              </a:lnSpc>
              <a:spcBef>
                <a:spcPts val="600"/>
              </a:spcBef>
              <a:spcAft>
                <a:spcPts val="0"/>
              </a:spcAft>
              <a:buNone/>
            </a:pPr>
            <a:r>
              <a:rPr lang="en-US" sz="1400" i="1" dirty="0">
                <a:solidFill>
                  <a:srgbClr val="518BCB"/>
                </a:solidFill>
                <a:ea typeface="Calibri"/>
                <a:cs typeface="Calibri"/>
                <a:sym typeface="Calibri"/>
              </a:rPr>
              <a:t>By doing this the lesson can be adapted in real time to better meet individual student needs.</a:t>
            </a:r>
            <a:endParaRPr lang="sq-AL" sz="1400" i="1" dirty="0">
              <a:solidFill>
                <a:srgbClr val="518BCB"/>
              </a:solidFill>
            </a:endParaRPr>
          </a:p>
          <a:p>
            <a:endParaRPr lang="sq-AL" sz="1400" dirty="0">
              <a:solidFill>
                <a:srgbClr val="518BCB"/>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GB" sz="2400" dirty="0">
                <a:solidFill>
                  <a:srgbClr val="518BCB"/>
                </a:solidFill>
              </a:rPr>
              <a:t>Solution</a:t>
            </a: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17610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228600" marR="0" lvl="0" indent="0" algn="l" rtl="0">
              <a:lnSpc>
                <a:spcPct val="90000"/>
              </a:lnSpc>
              <a:spcBef>
                <a:spcPts val="600"/>
              </a:spcBef>
              <a:spcAft>
                <a:spcPts val="0"/>
              </a:spcAft>
              <a:buNone/>
            </a:pPr>
            <a:r>
              <a:rPr lang="en-US" sz="1400" dirty="0">
                <a:solidFill>
                  <a:schemeClr val="bg1"/>
                </a:solidFill>
                <a:ea typeface="Calibri"/>
                <a:cs typeface="Calibri"/>
                <a:sym typeface="Calibri"/>
              </a:rPr>
              <a:t>The whole class doing an activity where the level of difficulty is the same for each student. </a:t>
            </a:r>
            <a:endParaRPr lang="en-US" sz="1400" dirty="0">
              <a:solidFill>
                <a:schemeClr val="bg1"/>
              </a:solidFill>
            </a:endParaRPr>
          </a:p>
          <a:p>
            <a:pPr marL="152400" lvl="0" indent="0">
              <a:buNone/>
            </a:pPr>
            <a:endParaRPr lang="sq-AL" sz="1400" dirty="0">
              <a:solidFill>
                <a:schemeClr val="bg1"/>
              </a:solidFill>
            </a:endParaRPr>
          </a:p>
          <a:p>
            <a:pPr marL="152400" indent="0">
              <a:lnSpc>
                <a:spcPct val="90000"/>
              </a:lnSpc>
              <a:spcAft>
                <a:spcPts val="600"/>
              </a:spcAft>
              <a:buNone/>
            </a:pPr>
            <a:endParaRPr lang="sq-AL" sz="1400" dirty="0">
              <a:solidFill>
                <a:schemeClr val="bg1"/>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US" sz="2400" dirty="0">
                <a:solidFill>
                  <a:srgbClr val="FFFFFF"/>
                </a:solidFill>
                <a:ea typeface="Calibri"/>
                <a:cs typeface="Calibri"/>
                <a:sym typeface="Calibri"/>
              </a:rPr>
              <a:t>Examples of poor pedagogical practice in Kosovo</a:t>
            </a:r>
            <a:endParaRPr lang="en-XK" sz="2400" dirty="0">
              <a:solidFill>
                <a:schemeClr val="bg1"/>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5591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0" marR="0" lvl="0" indent="0" algn="l" rtl="0">
              <a:lnSpc>
                <a:spcPct val="90000"/>
              </a:lnSpc>
              <a:spcBef>
                <a:spcPts val="600"/>
              </a:spcBef>
              <a:spcAft>
                <a:spcPts val="0"/>
              </a:spcAft>
              <a:buNone/>
            </a:pPr>
            <a:r>
              <a:rPr lang="en-US" sz="1400" dirty="0">
                <a:solidFill>
                  <a:srgbClr val="518BCB"/>
                </a:solidFill>
                <a:ea typeface="Calibri"/>
                <a:cs typeface="Calibri"/>
                <a:sym typeface="Calibri"/>
              </a:rPr>
              <a:t>Poor text books make this harder for teachers. However, teachers can introduce challenge in a variety of ways.</a:t>
            </a:r>
            <a:endParaRPr lang="en-US" sz="1400" dirty="0">
              <a:solidFill>
                <a:srgbClr val="518BCB"/>
              </a:solidFill>
            </a:endParaRPr>
          </a:p>
          <a:p>
            <a:pPr marL="0" marR="0" lvl="0" indent="0" algn="l" rtl="0">
              <a:lnSpc>
                <a:spcPct val="90000"/>
              </a:lnSpc>
              <a:spcBef>
                <a:spcPts val="600"/>
              </a:spcBef>
              <a:spcAft>
                <a:spcPts val="0"/>
              </a:spcAft>
              <a:buNone/>
            </a:pPr>
            <a:endParaRPr lang="en-US" sz="1400" dirty="0">
              <a:solidFill>
                <a:srgbClr val="518BCB"/>
              </a:solidFill>
              <a:ea typeface="Calibri"/>
              <a:cs typeface="Calibri"/>
              <a:sym typeface="Calibri"/>
            </a:endParaRPr>
          </a:p>
          <a:p>
            <a:pPr marL="0" marR="0" lvl="0" indent="0" algn="l" rtl="0">
              <a:lnSpc>
                <a:spcPct val="90000"/>
              </a:lnSpc>
              <a:spcBef>
                <a:spcPts val="600"/>
              </a:spcBef>
              <a:spcAft>
                <a:spcPts val="0"/>
              </a:spcAft>
              <a:buNone/>
            </a:pPr>
            <a:r>
              <a:rPr lang="en-US" sz="1400" dirty="0">
                <a:solidFill>
                  <a:srgbClr val="518BCB"/>
                </a:solidFill>
                <a:ea typeface="Calibri"/>
                <a:cs typeface="Calibri"/>
                <a:sym typeface="Calibri"/>
              </a:rPr>
              <a:t>Peer tutoring supports students but also offers challenge to the peer tutor as it requires the active recall and processing of knowledge.</a:t>
            </a:r>
            <a:endParaRPr lang="en-US" sz="1400" dirty="0">
              <a:solidFill>
                <a:srgbClr val="518BCB"/>
              </a:solidFill>
            </a:endParaRPr>
          </a:p>
          <a:p>
            <a:pPr marL="0" marR="0" lvl="0" indent="0" algn="l" rtl="0">
              <a:lnSpc>
                <a:spcPct val="90000"/>
              </a:lnSpc>
              <a:spcBef>
                <a:spcPts val="600"/>
              </a:spcBef>
              <a:spcAft>
                <a:spcPts val="0"/>
              </a:spcAft>
              <a:buNone/>
            </a:pPr>
            <a:endParaRPr lang="en-US" sz="1400" dirty="0">
              <a:solidFill>
                <a:srgbClr val="518BCB"/>
              </a:solidFill>
              <a:ea typeface="Calibri"/>
              <a:cs typeface="Calibri"/>
              <a:sym typeface="Calibri"/>
            </a:endParaRPr>
          </a:p>
          <a:p>
            <a:pPr marL="0" marR="0" lvl="0" indent="0" algn="l" rtl="0">
              <a:lnSpc>
                <a:spcPct val="90000"/>
              </a:lnSpc>
              <a:spcBef>
                <a:spcPts val="600"/>
              </a:spcBef>
              <a:spcAft>
                <a:spcPts val="0"/>
              </a:spcAft>
              <a:buNone/>
            </a:pPr>
            <a:r>
              <a:rPr lang="en-US" sz="1400" dirty="0">
                <a:solidFill>
                  <a:srgbClr val="518BCB"/>
                </a:solidFill>
                <a:ea typeface="Calibri"/>
                <a:cs typeface="Calibri"/>
                <a:sym typeface="Calibri"/>
              </a:rPr>
              <a:t>Teachers can create a challenge wall in the classroom. Challenges that students can do if lesson content is too easy.</a:t>
            </a:r>
            <a:endParaRPr lang="en-US" sz="1400" dirty="0">
              <a:solidFill>
                <a:srgbClr val="518BCB"/>
              </a:solidFill>
            </a:endParaRPr>
          </a:p>
          <a:p>
            <a:pPr marL="0" marR="0" lvl="0" indent="0" algn="l" rtl="0">
              <a:lnSpc>
                <a:spcPct val="90000"/>
              </a:lnSpc>
              <a:spcBef>
                <a:spcPts val="600"/>
              </a:spcBef>
              <a:spcAft>
                <a:spcPts val="0"/>
              </a:spcAft>
              <a:buNone/>
            </a:pPr>
            <a:endParaRPr lang="en-US" sz="1400" dirty="0">
              <a:solidFill>
                <a:srgbClr val="518BCB"/>
              </a:solidFill>
              <a:ea typeface="Calibri"/>
              <a:cs typeface="Calibri"/>
              <a:sym typeface="Calibri"/>
            </a:endParaRPr>
          </a:p>
          <a:p>
            <a:pPr marL="0" marR="0" lvl="0" indent="0" algn="l" rtl="0">
              <a:lnSpc>
                <a:spcPct val="90000"/>
              </a:lnSpc>
              <a:spcBef>
                <a:spcPts val="600"/>
              </a:spcBef>
              <a:spcAft>
                <a:spcPts val="0"/>
              </a:spcAft>
              <a:buNone/>
            </a:pPr>
            <a:r>
              <a:rPr lang="en-US" sz="1400" dirty="0">
                <a:solidFill>
                  <a:srgbClr val="518BCB"/>
                </a:solidFill>
                <a:ea typeface="Calibri"/>
                <a:cs typeface="Calibri"/>
                <a:sym typeface="Calibri"/>
              </a:rPr>
              <a:t>Students can be given a choice of activities based.</a:t>
            </a:r>
            <a:endParaRPr lang="sq-AL" sz="1400" dirty="0">
              <a:solidFill>
                <a:srgbClr val="518BCB"/>
              </a:solidFill>
            </a:endParaRPr>
          </a:p>
          <a:p>
            <a:endParaRPr lang="sq-AL" sz="1400" dirty="0">
              <a:solidFill>
                <a:srgbClr val="518BCB"/>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GB" sz="2400" dirty="0">
                <a:solidFill>
                  <a:srgbClr val="518BCB"/>
                </a:solidFill>
              </a:rPr>
              <a:t>Solution</a:t>
            </a: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3894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228600" marR="0" lvl="0" indent="0" algn="l" rtl="0">
              <a:lnSpc>
                <a:spcPct val="90000"/>
              </a:lnSpc>
              <a:spcBef>
                <a:spcPts val="600"/>
              </a:spcBef>
              <a:spcAft>
                <a:spcPts val="0"/>
              </a:spcAft>
              <a:buNone/>
            </a:pPr>
            <a:r>
              <a:rPr lang="en-US" sz="1400" dirty="0">
                <a:solidFill>
                  <a:schemeClr val="bg1"/>
                </a:solidFill>
                <a:ea typeface="Calibri"/>
                <a:cs typeface="Calibri"/>
                <a:sym typeface="Calibri"/>
              </a:rPr>
              <a:t>Teachers record formative assessment data but  but do not respond to the data and adjust the lesson as a result.</a:t>
            </a:r>
            <a:endParaRPr lang="en-US" sz="1400" dirty="0">
              <a:solidFill>
                <a:schemeClr val="bg1"/>
              </a:solidFill>
            </a:endParaRPr>
          </a:p>
          <a:p>
            <a:pPr marL="152400" lvl="0" indent="0">
              <a:buNone/>
            </a:pPr>
            <a:endParaRPr lang="sq-AL" sz="1400" dirty="0">
              <a:solidFill>
                <a:schemeClr val="bg1"/>
              </a:solidFill>
            </a:endParaRPr>
          </a:p>
          <a:p>
            <a:pPr marL="152400" indent="0">
              <a:lnSpc>
                <a:spcPct val="90000"/>
              </a:lnSpc>
              <a:spcAft>
                <a:spcPts val="600"/>
              </a:spcAft>
              <a:buNone/>
            </a:pPr>
            <a:endParaRPr lang="sq-AL" sz="1400" dirty="0">
              <a:solidFill>
                <a:schemeClr val="bg1"/>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US" sz="2400" dirty="0">
                <a:solidFill>
                  <a:srgbClr val="FFFFFF"/>
                </a:solidFill>
                <a:ea typeface="Calibri"/>
                <a:cs typeface="Calibri"/>
                <a:sym typeface="Calibri"/>
              </a:rPr>
              <a:t>Examples of poor pedagogical practice in Kosovo</a:t>
            </a:r>
            <a:endParaRPr lang="en-XK" sz="2400" dirty="0">
              <a:solidFill>
                <a:schemeClr val="bg1"/>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17681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0" indent="0">
              <a:lnSpc>
                <a:spcPct val="90000"/>
              </a:lnSpc>
              <a:spcAft>
                <a:spcPts val="600"/>
              </a:spcAft>
              <a:buNone/>
            </a:pPr>
            <a:r>
              <a:rPr lang="sq-AL" sz="1400" dirty="0">
                <a:solidFill>
                  <a:srgbClr val="518BCB"/>
                </a:solidFill>
              </a:rPr>
              <a:t>Respond to the class</a:t>
            </a:r>
          </a:p>
          <a:p>
            <a:pPr marL="0" indent="0">
              <a:lnSpc>
                <a:spcPct val="90000"/>
              </a:lnSpc>
              <a:spcAft>
                <a:spcPts val="600"/>
              </a:spcAft>
              <a:buNone/>
            </a:pPr>
            <a:endParaRPr lang="sq-AL" sz="1400" dirty="0">
              <a:solidFill>
                <a:srgbClr val="518BCB"/>
              </a:solidFill>
            </a:endParaRPr>
          </a:p>
          <a:p>
            <a:pPr marL="742950" marR="0" lvl="0" indent="-514350" algn="l" rtl="0">
              <a:lnSpc>
                <a:spcPct val="90000"/>
              </a:lnSpc>
              <a:spcBef>
                <a:spcPts val="600"/>
              </a:spcBef>
              <a:spcAft>
                <a:spcPts val="0"/>
              </a:spcAft>
              <a:buClr>
                <a:schemeClr val="dk1"/>
              </a:buClr>
              <a:buSzPct val="100000"/>
              <a:buFont typeface="Calibri"/>
              <a:buAutoNum type="arabicPeriod"/>
            </a:pPr>
            <a:r>
              <a:rPr lang="en-US" sz="1400" dirty="0">
                <a:solidFill>
                  <a:srgbClr val="518BCB"/>
                </a:solidFill>
                <a:ea typeface="Calibri"/>
                <a:cs typeface="Calibri"/>
                <a:sym typeface="Calibri"/>
              </a:rPr>
              <a:t>If the class are not engaged use an active learning strategy to engage them. (Think-pair-share is an underused strategy by many teachers)</a:t>
            </a:r>
            <a:endParaRPr lang="en-US" sz="1400" dirty="0">
              <a:solidFill>
                <a:srgbClr val="518BCB"/>
              </a:solidFill>
              <a:ea typeface="Calibri"/>
            </a:endParaRPr>
          </a:p>
          <a:p>
            <a:pPr marL="742950" marR="0" lvl="0" indent="-514350" algn="l" rtl="0">
              <a:lnSpc>
                <a:spcPct val="90000"/>
              </a:lnSpc>
              <a:spcBef>
                <a:spcPts val="600"/>
              </a:spcBef>
              <a:spcAft>
                <a:spcPts val="0"/>
              </a:spcAft>
              <a:buClr>
                <a:schemeClr val="dk1"/>
              </a:buClr>
              <a:buSzPct val="100000"/>
              <a:buFont typeface="Calibri"/>
              <a:buAutoNum type="arabicPeriod"/>
            </a:pPr>
            <a:r>
              <a:rPr lang="en-US" sz="1400" dirty="0">
                <a:solidFill>
                  <a:srgbClr val="518BCB"/>
                </a:solidFill>
                <a:ea typeface="Calibri"/>
                <a:cs typeface="Calibri"/>
                <a:sym typeface="Calibri"/>
              </a:rPr>
              <a:t>If the lesson is too easy adjust it.</a:t>
            </a:r>
            <a:endParaRPr lang="en-US" sz="1400" dirty="0">
              <a:solidFill>
                <a:srgbClr val="518BCB"/>
              </a:solidFill>
              <a:ea typeface="Calibri"/>
            </a:endParaRPr>
          </a:p>
          <a:p>
            <a:pPr marL="742950" marR="0" lvl="0" indent="-514350" algn="l" rtl="0">
              <a:lnSpc>
                <a:spcPct val="90000"/>
              </a:lnSpc>
              <a:spcBef>
                <a:spcPts val="600"/>
              </a:spcBef>
              <a:spcAft>
                <a:spcPts val="0"/>
              </a:spcAft>
              <a:buClr>
                <a:schemeClr val="dk1"/>
              </a:buClr>
              <a:buSzPct val="100000"/>
              <a:buFont typeface="Calibri"/>
              <a:buAutoNum type="arabicPeriod"/>
            </a:pPr>
            <a:r>
              <a:rPr lang="en-US" sz="1400" dirty="0">
                <a:solidFill>
                  <a:srgbClr val="518BCB"/>
                </a:solidFill>
                <a:ea typeface="Calibri"/>
                <a:cs typeface="Calibri"/>
                <a:sym typeface="Calibri"/>
              </a:rPr>
              <a:t>If the lesson is too difficult adjust it.</a:t>
            </a:r>
            <a:endParaRPr lang="en-US" sz="1400" dirty="0">
              <a:solidFill>
                <a:srgbClr val="518BCB"/>
              </a:solidFill>
              <a:ea typeface="Calibri"/>
            </a:endParaRPr>
          </a:p>
          <a:p>
            <a:pPr marL="742950" marR="0" lvl="0" indent="-514350" algn="l" rtl="0">
              <a:lnSpc>
                <a:spcPct val="90000"/>
              </a:lnSpc>
              <a:spcBef>
                <a:spcPts val="600"/>
              </a:spcBef>
              <a:spcAft>
                <a:spcPts val="0"/>
              </a:spcAft>
              <a:buClr>
                <a:schemeClr val="dk1"/>
              </a:buClr>
              <a:buSzPct val="100000"/>
              <a:buFont typeface="Calibri"/>
              <a:buAutoNum type="arabicPeriod"/>
            </a:pPr>
            <a:r>
              <a:rPr lang="en-US" sz="1400" dirty="0">
                <a:solidFill>
                  <a:srgbClr val="518BCB"/>
                </a:solidFill>
                <a:ea typeface="Calibri"/>
                <a:cs typeface="Calibri"/>
                <a:sym typeface="Calibri"/>
              </a:rPr>
              <a:t>Make sure there are activities in the classroom to challenge students or support them as necessary.</a:t>
            </a:r>
            <a:endParaRPr lang="sq-AL" sz="1400" dirty="0">
              <a:solidFill>
                <a:srgbClr val="518BCB"/>
              </a:solidFill>
            </a:endParaRPr>
          </a:p>
          <a:p>
            <a:endParaRPr lang="sq-AL" sz="1400" dirty="0">
              <a:solidFill>
                <a:srgbClr val="518BCB"/>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GB" sz="2400" dirty="0">
                <a:solidFill>
                  <a:srgbClr val="518BCB"/>
                </a:solidFill>
              </a:rPr>
              <a:t>Solution</a:t>
            </a: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28722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0" indent="0">
              <a:lnSpc>
                <a:spcPct val="90000"/>
              </a:lnSpc>
              <a:spcAft>
                <a:spcPts val="600"/>
              </a:spcAft>
              <a:buNone/>
            </a:pPr>
            <a:r>
              <a:rPr lang="sq-AL" sz="1400" dirty="0">
                <a:solidFill>
                  <a:schemeClr val="bg1"/>
                </a:solidFill>
              </a:rPr>
              <a:t>Teachers who only ask questions to the three or four students in the class who put their hand up.</a:t>
            </a:r>
          </a:p>
          <a:p>
            <a:pPr marL="152400" lvl="0" indent="0">
              <a:buNone/>
            </a:pPr>
            <a:endParaRPr lang="sq-AL" sz="1400" dirty="0">
              <a:solidFill>
                <a:schemeClr val="bg1"/>
              </a:solidFill>
            </a:endParaRPr>
          </a:p>
          <a:p>
            <a:pPr marL="152400" indent="0">
              <a:lnSpc>
                <a:spcPct val="90000"/>
              </a:lnSpc>
              <a:spcAft>
                <a:spcPts val="600"/>
              </a:spcAft>
              <a:buNone/>
            </a:pPr>
            <a:endParaRPr lang="sq-AL" sz="1400" dirty="0">
              <a:solidFill>
                <a:schemeClr val="bg1"/>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US" sz="2400" dirty="0">
                <a:solidFill>
                  <a:srgbClr val="FFFFFF"/>
                </a:solidFill>
                <a:ea typeface="Calibri"/>
                <a:cs typeface="Calibri"/>
                <a:sym typeface="Calibri"/>
              </a:rPr>
              <a:t>Examples of poor pedagogical practice in Kosovo</a:t>
            </a:r>
            <a:endParaRPr lang="en-XK" sz="2400" dirty="0">
              <a:solidFill>
                <a:schemeClr val="bg1"/>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2964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228600" indent="0">
              <a:lnSpc>
                <a:spcPct val="90000"/>
              </a:lnSpc>
              <a:spcBef>
                <a:spcPts val="600"/>
              </a:spcBef>
              <a:buClr>
                <a:schemeClr val="dk1"/>
              </a:buClr>
              <a:buSzPts val="2600"/>
              <a:buNone/>
            </a:pPr>
            <a:r>
              <a:rPr lang="en-US" sz="1400" dirty="0">
                <a:solidFill>
                  <a:srgbClr val="518BCB"/>
                </a:solidFill>
                <a:ea typeface="Calibri"/>
                <a:cs typeface="Calibri"/>
                <a:sym typeface="Calibri"/>
              </a:rPr>
              <a:t>1. Use </a:t>
            </a:r>
            <a:r>
              <a:rPr lang="en-US" sz="1400" b="1" dirty="0">
                <a:solidFill>
                  <a:srgbClr val="518BCB"/>
                </a:solidFill>
                <a:ea typeface="Calibri"/>
                <a:cs typeface="Calibri"/>
                <a:sym typeface="Calibri"/>
              </a:rPr>
              <a:t>Think-pair-share/ Turn to your partner </a:t>
            </a:r>
            <a:r>
              <a:rPr lang="en-US" sz="1400" dirty="0">
                <a:solidFill>
                  <a:srgbClr val="518BCB"/>
                </a:solidFill>
                <a:ea typeface="Calibri"/>
                <a:cs typeface="Calibri"/>
                <a:sym typeface="Calibri"/>
              </a:rPr>
              <a:t>active learning strategies regularly. Give all students a chance to answer the question before you pick on one to answer publicly.</a:t>
            </a:r>
            <a:endParaRPr lang="en-US" sz="1400" dirty="0">
              <a:solidFill>
                <a:srgbClr val="518BCB"/>
              </a:solidFill>
              <a:ea typeface="Calibri"/>
            </a:endParaRPr>
          </a:p>
          <a:p>
            <a:pPr marL="228600" indent="0">
              <a:lnSpc>
                <a:spcPct val="90000"/>
              </a:lnSpc>
              <a:spcBef>
                <a:spcPts val="600"/>
              </a:spcBef>
              <a:buClr>
                <a:schemeClr val="dk1"/>
              </a:buClr>
              <a:buSzPts val="2600"/>
              <a:buNone/>
            </a:pPr>
            <a:r>
              <a:rPr lang="en-US" sz="1400" dirty="0">
                <a:solidFill>
                  <a:srgbClr val="518BCB"/>
                </a:solidFill>
                <a:ea typeface="Calibri"/>
                <a:cs typeface="Calibri"/>
                <a:sym typeface="Calibri"/>
              </a:rPr>
              <a:t>2. Use whole class </a:t>
            </a:r>
            <a:r>
              <a:rPr lang="en-US" sz="1400" b="1" dirty="0">
                <a:solidFill>
                  <a:srgbClr val="518BCB"/>
                </a:solidFill>
                <a:ea typeface="Calibri"/>
                <a:cs typeface="Calibri"/>
                <a:sym typeface="Calibri"/>
              </a:rPr>
              <a:t>hinge questions </a:t>
            </a:r>
            <a:r>
              <a:rPr lang="en-US" sz="1400" dirty="0">
                <a:solidFill>
                  <a:srgbClr val="518BCB"/>
                </a:solidFill>
                <a:ea typeface="Calibri"/>
                <a:cs typeface="Calibri"/>
                <a:sym typeface="Calibri"/>
              </a:rPr>
              <a:t>or responsive learning strategies to assess whole class knowledge and give all students an opportunity to answer questions.</a:t>
            </a:r>
            <a:endParaRPr lang="sq-AL" sz="1400" dirty="0">
              <a:solidFill>
                <a:srgbClr val="518BCB"/>
              </a:solidFill>
            </a:endParaRPr>
          </a:p>
          <a:p>
            <a:pPr marL="152400" indent="0">
              <a:buNone/>
            </a:pPr>
            <a:endParaRPr lang="sq-AL" sz="1400" dirty="0">
              <a:solidFill>
                <a:srgbClr val="518BCB"/>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GB" sz="2400" dirty="0">
                <a:solidFill>
                  <a:srgbClr val="518BCB"/>
                </a:solidFill>
              </a:rPr>
              <a:t>Solution</a:t>
            </a: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87839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228600" marR="0" lvl="0" indent="0" algn="l" rtl="0">
              <a:lnSpc>
                <a:spcPct val="90000"/>
              </a:lnSpc>
              <a:spcBef>
                <a:spcPts val="600"/>
              </a:spcBef>
              <a:spcAft>
                <a:spcPts val="0"/>
              </a:spcAft>
              <a:buNone/>
            </a:pPr>
            <a:r>
              <a:rPr lang="en-US" sz="1400" dirty="0">
                <a:solidFill>
                  <a:schemeClr val="bg1"/>
                </a:solidFill>
                <a:ea typeface="Calibri"/>
                <a:cs typeface="Calibri"/>
                <a:sym typeface="Calibri"/>
              </a:rPr>
              <a:t>Teachers giving student grades </a:t>
            </a:r>
            <a:r>
              <a:rPr lang="en-US" sz="1400" b="1" dirty="0">
                <a:solidFill>
                  <a:schemeClr val="bg1"/>
                </a:solidFill>
                <a:ea typeface="Calibri"/>
                <a:cs typeface="Calibri"/>
                <a:sym typeface="Calibri"/>
              </a:rPr>
              <a:t>without written or oral feedback</a:t>
            </a:r>
            <a:r>
              <a:rPr lang="en-US" sz="1400" dirty="0">
                <a:solidFill>
                  <a:schemeClr val="bg1"/>
                </a:solidFill>
                <a:ea typeface="Calibri"/>
                <a:cs typeface="Calibri"/>
                <a:sym typeface="Calibri"/>
              </a:rPr>
              <a:t> about what they did well and what they need to do to improve. </a:t>
            </a:r>
            <a:endParaRPr lang="en-US" sz="1400" dirty="0">
              <a:solidFill>
                <a:schemeClr val="bg1"/>
              </a:solidFill>
            </a:endParaRPr>
          </a:p>
          <a:p>
            <a:pPr marL="457200" marR="0" lvl="0" indent="-63500" algn="l" rtl="0">
              <a:lnSpc>
                <a:spcPct val="90000"/>
              </a:lnSpc>
              <a:spcBef>
                <a:spcPts val="600"/>
              </a:spcBef>
              <a:spcAft>
                <a:spcPts val="0"/>
              </a:spcAft>
              <a:buClr>
                <a:schemeClr val="dk1"/>
              </a:buClr>
              <a:buSzPts val="2600"/>
              <a:buFont typeface="Arial"/>
              <a:buNone/>
            </a:pPr>
            <a:endParaRPr lang="en-US" sz="1400" dirty="0">
              <a:solidFill>
                <a:schemeClr val="bg1"/>
              </a:solidFill>
              <a:ea typeface="Calibri"/>
              <a:cs typeface="Calibri"/>
              <a:sym typeface="Calibri"/>
            </a:endParaRPr>
          </a:p>
          <a:p>
            <a:pPr marL="228600" marR="0" lvl="0" indent="0" algn="l" rtl="0">
              <a:lnSpc>
                <a:spcPct val="90000"/>
              </a:lnSpc>
              <a:spcBef>
                <a:spcPts val="600"/>
              </a:spcBef>
              <a:spcAft>
                <a:spcPts val="0"/>
              </a:spcAft>
              <a:buNone/>
            </a:pPr>
            <a:r>
              <a:rPr lang="en-US" sz="1400" dirty="0">
                <a:solidFill>
                  <a:schemeClr val="bg1"/>
                </a:solidFill>
                <a:ea typeface="Calibri"/>
                <a:cs typeface="Calibri"/>
                <a:sym typeface="Calibri"/>
              </a:rPr>
              <a:t>Students being given a grade based on teacher opinion instead of clear success criteria. </a:t>
            </a:r>
          </a:p>
          <a:p>
            <a:pPr marL="228600" marR="0" lvl="0" indent="0" algn="l" rtl="0">
              <a:lnSpc>
                <a:spcPct val="90000"/>
              </a:lnSpc>
              <a:spcBef>
                <a:spcPts val="600"/>
              </a:spcBef>
              <a:spcAft>
                <a:spcPts val="0"/>
              </a:spcAft>
              <a:buNone/>
            </a:pPr>
            <a:endParaRPr lang="en-US" sz="1400" dirty="0">
              <a:solidFill>
                <a:schemeClr val="bg1"/>
              </a:solidFill>
              <a:ea typeface="Calibri"/>
              <a:cs typeface="Calibri"/>
              <a:sym typeface="Calibri"/>
            </a:endParaRPr>
          </a:p>
          <a:p>
            <a:pPr marL="228600" marR="0" lvl="0" indent="0" algn="l" rtl="0">
              <a:lnSpc>
                <a:spcPct val="90000"/>
              </a:lnSpc>
              <a:spcBef>
                <a:spcPts val="600"/>
              </a:spcBef>
              <a:spcAft>
                <a:spcPts val="0"/>
              </a:spcAft>
              <a:buNone/>
            </a:pPr>
            <a:r>
              <a:rPr lang="en-US" sz="1400" b="1" dirty="0">
                <a:solidFill>
                  <a:schemeClr val="bg1"/>
                </a:solidFill>
                <a:ea typeface="Calibri"/>
                <a:cs typeface="Calibri"/>
                <a:sym typeface="Calibri"/>
              </a:rPr>
              <a:t>Labelling</a:t>
            </a:r>
            <a:r>
              <a:rPr lang="en-US" sz="1400" dirty="0">
                <a:solidFill>
                  <a:schemeClr val="bg1"/>
                </a:solidFill>
                <a:ea typeface="Calibri"/>
                <a:cs typeface="Calibri"/>
                <a:sym typeface="Calibri"/>
              </a:rPr>
              <a:t> students in this way can be </a:t>
            </a:r>
            <a:r>
              <a:rPr lang="en-US" sz="1400" b="1" dirty="0">
                <a:solidFill>
                  <a:schemeClr val="bg1"/>
                </a:solidFill>
                <a:ea typeface="Calibri"/>
                <a:cs typeface="Calibri"/>
                <a:sym typeface="Calibri"/>
              </a:rPr>
              <a:t>humiliating</a:t>
            </a:r>
            <a:r>
              <a:rPr lang="en-US" sz="1400" dirty="0">
                <a:solidFill>
                  <a:schemeClr val="bg1"/>
                </a:solidFill>
                <a:ea typeface="Calibri"/>
                <a:cs typeface="Calibri"/>
                <a:sym typeface="Calibri"/>
              </a:rPr>
              <a:t> and does not help them identify areas they need to improve.</a:t>
            </a:r>
            <a:endParaRPr lang="sq-AL" sz="1400" dirty="0">
              <a:solidFill>
                <a:schemeClr val="bg1"/>
              </a:solidFill>
            </a:endParaRPr>
          </a:p>
          <a:p>
            <a:pPr marL="152400" indent="0">
              <a:lnSpc>
                <a:spcPct val="90000"/>
              </a:lnSpc>
              <a:spcAft>
                <a:spcPts val="600"/>
              </a:spcAft>
              <a:buNone/>
            </a:pPr>
            <a:endParaRPr lang="sq-AL" sz="1400" dirty="0">
              <a:solidFill>
                <a:schemeClr val="bg1"/>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US" sz="2400" dirty="0">
                <a:solidFill>
                  <a:srgbClr val="FFFFFF"/>
                </a:solidFill>
                <a:ea typeface="Calibri"/>
                <a:cs typeface="Calibri"/>
                <a:sym typeface="Calibri"/>
              </a:rPr>
              <a:t>Examples of poor pedagogical practice in Kosovo</a:t>
            </a:r>
            <a:endParaRPr lang="en-XK" sz="2400" dirty="0">
              <a:solidFill>
                <a:schemeClr val="bg1"/>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7559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FF14E-D457-3989-9F15-91C4FC31FF36}"/>
              </a:ext>
            </a:extLst>
          </p:cNvPr>
          <p:cNvSpPr>
            <a:spLocks noGrp="1"/>
          </p:cNvSpPr>
          <p:nvPr>
            <p:ph type="title"/>
          </p:nvPr>
        </p:nvSpPr>
        <p:spPr/>
        <p:txBody>
          <a:bodyPr/>
          <a:lstStyle/>
          <a:p>
            <a:r>
              <a:rPr lang="en-GB" dirty="0"/>
              <a:t>Glossary</a:t>
            </a:r>
            <a:endParaRPr lang="en-XK" dirty="0"/>
          </a:p>
        </p:txBody>
      </p:sp>
      <p:sp>
        <p:nvSpPr>
          <p:cNvPr id="3" name="Text Placeholder 2">
            <a:extLst>
              <a:ext uri="{FF2B5EF4-FFF2-40B4-BE49-F238E27FC236}">
                <a16:creationId xmlns:a16="http://schemas.microsoft.com/office/drawing/2014/main" id="{FA36F602-6E9A-AADA-D2DA-7ACCDD77EC33}"/>
              </a:ext>
            </a:extLst>
          </p:cNvPr>
          <p:cNvSpPr>
            <a:spLocks noGrp="1"/>
          </p:cNvSpPr>
          <p:nvPr>
            <p:ph type="body" idx="1"/>
          </p:nvPr>
        </p:nvSpPr>
        <p:spPr/>
        <p:txBody>
          <a:bodyPr/>
          <a:lstStyle/>
          <a:p>
            <a:pPr>
              <a:lnSpc>
                <a:spcPct val="90000"/>
              </a:lnSpc>
              <a:spcAft>
                <a:spcPts val="600"/>
              </a:spcAft>
            </a:pPr>
            <a:r>
              <a:rPr lang="sq-AL" sz="1400" i="0" dirty="0">
                <a:solidFill>
                  <a:schemeClr val="bg1">
                    <a:lumMod val="10000"/>
                  </a:schemeClr>
                </a:solidFill>
              </a:rPr>
              <a:t>A</a:t>
            </a:r>
            <a:r>
              <a:rPr lang="sq-AL" sz="1400" b="1" i="0" dirty="0">
                <a:solidFill>
                  <a:srgbClr val="518BCB"/>
                </a:solidFill>
              </a:rPr>
              <a:t> Hinge Question </a:t>
            </a:r>
            <a:r>
              <a:rPr lang="sq-AL" sz="1400" i="0" dirty="0"/>
              <a:t>is a key check for understanding at a point of a lesson that is critical for students to understand. Every student must respond to the question within two minutes. The teacher must be able to collect and interpret the responses from all students in 30 seconds and decide how to proceed with the lesson.</a:t>
            </a:r>
            <a:endParaRPr lang="sq-AL" sz="1400" b="0" i="0" u="none" strike="noStrike" dirty="0"/>
          </a:p>
          <a:p>
            <a:pPr>
              <a:lnSpc>
                <a:spcPct val="90000"/>
              </a:lnSpc>
              <a:spcAft>
                <a:spcPts val="600"/>
              </a:spcAft>
            </a:pPr>
            <a:r>
              <a:rPr lang="sq-AL" sz="1400" b="1" i="0" dirty="0">
                <a:solidFill>
                  <a:srgbClr val="518BCB"/>
                </a:solidFill>
              </a:rPr>
              <a:t>Metacognition</a:t>
            </a:r>
            <a:r>
              <a:rPr lang="sq-AL" sz="1400" b="1" i="0" dirty="0"/>
              <a:t> </a:t>
            </a:r>
            <a:r>
              <a:rPr lang="sq-AL" sz="1400" b="0" i="0" u="none" strike="noStrike" dirty="0"/>
              <a:t> is about the ways learners monitor and purposefully direct their learning.</a:t>
            </a:r>
          </a:p>
          <a:p>
            <a:pPr>
              <a:lnSpc>
                <a:spcPct val="90000"/>
              </a:lnSpc>
              <a:spcAft>
                <a:spcPts val="600"/>
              </a:spcAft>
            </a:pPr>
            <a:r>
              <a:rPr lang="sq-AL" sz="1400" b="1" i="0" dirty="0">
                <a:solidFill>
                  <a:srgbClr val="518BCB"/>
                </a:solidFill>
              </a:rPr>
              <a:t>Peer assessment</a:t>
            </a:r>
            <a:r>
              <a:rPr lang="sq-AL" sz="1400" b="0" i="0" dirty="0"/>
              <a:t> is when students take responsibility for assessing the work of their peers against set assessment criteria.</a:t>
            </a:r>
            <a:endParaRPr lang="sq-AL" sz="1400" b="0" i="0" u="none" strike="noStrike" dirty="0"/>
          </a:p>
          <a:p>
            <a:pPr>
              <a:lnSpc>
                <a:spcPct val="90000"/>
              </a:lnSpc>
              <a:spcAft>
                <a:spcPts val="600"/>
              </a:spcAft>
            </a:pPr>
            <a:r>
              <a:rPr lang="sq-AL" sz="1400" b="1" dirty="0">
                <a:solidFill>
                  <a:srgbClr val="518BCB"/>
                </a:solidFill>
              </a:rPr>
              <a:t>Responsive teaching</a:t>
            </a:r>
            <a:r>
              <a:rPr lang="sq-AL" sz="1400" dirty="0"/>
              <a:t>: </a:t>
            </a:r>
            <a:r>
              <a:rPr lang="en-US" sz="1400" b="0" i="0" u="none" strike="noStrike" cap="none" dirty="0">
                <a:solidFill>
                  <a:schemeClr val="dk1"/>
                </a:solidFill>
                <a:latin typeface="Calibri"/>
                <a:ea typeface="Calibri"/>
                <a:cs typeface="Calibri"/>
                <a:sym typeface="Calibri"/>
              </a:rPr>
              <a:t>is another way of saying </a:t>
            </a:r>
            <a:r>
              <a:rPr lang="en-US" sz="1400" b="1" i="0" u="none" strike="noStrike" cap="none" dirty="0">
                <a:solidFill>
                  <a:schemeClr val="dk1"/>
                </a:solidFill>
                <a:latin typeface="Calibri"/>
                <a:ea typeface="Calibri"/>
                <a:cs typeface="Calibri"/>
                <a:sym typeface="Calibri"/>
              </a:rPr>
              <a:t>short-cycle formative assessment.</a:t>
            </a:r>
            <a:endParaRPr lang="sq-AL" sz="1400" b="1" dirty="0"/>
          </a:p>
        </p:txBody>
      </p:sp>
    </p:spTree>
    <p:extLst>
      <p:ext uri="{BB962C8B-B14F-4D97-AF65-F5344CB8AC3E}">
        <p14:creationId xmlns:p14="http://schemas.microsoft.com/office/powerpoint/2010/main" val="10192138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228600" marR="0" lvl="0" indent="0" algn="l" rtl="0">
              <a:lnSpc>
                <a:spcPct val="90000"/>
              </a:lnSpc>
              <a:spcBef>
                <a:spcPts val="0"/>
              </a:spcBef>
              <a:spcAft>
                <a:spcPts val="0"/>
              </a:spcAft>
              <a:buNone/>
            </a:pPr>
            <a:r>
              <a:rPr lang="en-US" sz="1400" b="1" dirty="0">
                <a:solidFill>
                  <a:srgbClr val="518BCB"/>
                </a:solidFill>
                <a:ea typeface="Calibri"/>
                <a:cs typeface="Calibri"/>
                <a:sym typeface="Calibri"/>
              </a:rPr>
              <a:t>Never</a:t>
            </a:r>
            <a:r>
              <a:rPr lang="en-US" sz="1400" dirty="0">
                <a:solidFill>
                  <a:srgbClr val="518BCB"/>
                </a:solidFill>
                <a:ea typeface="Calibri"/>
                <a:cs typeface="Calibri"/>
                <a:sym typeface="Calibri"/>
              </a:rPr>
              <a:t> give a student a grade without feedback.</a:t>
            </a:r>
            <a:endParaRPr lang="en-US" sz="1400" dirty="0">
              <a:solidFill>
                <a:srgbClr val="518BCB"/>
              </a:solidFill>
            </a:endParaRPr>
          </a:p>
          <a:p>
            <a:pPr marL="228600" marR="0" lvl="0" indent="0" algn="l" rtl="0">
              <a:lnSpc>
                <a:spcPct val="90000"/>
              </a:lnSpc>
              <a:spcBef>
                <a:spcPts val="600"/>
              </a:spcBef>
              <a:spcAft>
                <a:spcPts val="0"/>
              </a:spcAft>
              <a:buNone/>
            </a:pPr>
            <a:endParaRPr lang="en-US" sz="1400" dirty="0">
              <a:solidFill>
                <a:srgbClr val="518BCB"/>
              </a:solidFill>
              <a:ea typeface="Calibri"/>
              <a:cs typeface="Calibri"/>
              <a:sym typeface="Calibri"/>
            </a:endParaRPr>
          </a:p>
          <a:p>
            <a:pPr marL="742950" marR="0" lvl="0" indent="-514350" algn="l" rtl="0">
              <a:lnSpc>
                <a:spcPct val="90000"/>
              </a:lnSpc>
              <a:spcBef>
                <a:spcPts val="600"/>
              </a:spcBef>
              <a:spcAft>
                <a:spcPts val="0"/>
              </a:spcAft>
              <a:buClr>
                <a:schemeClr val="dk1"/>
              </a:buClr>
              <a:buSzPct val="100000"/>
              <a:buFont typeface="Calibri"/>
              <a:buAutoNum type="arabicPeriod"/>
            </a:pPr>
            <a:r>
              <a:rPr lang="en-US" sz="1400" dirty="0">
                <a:solidFill>
                  <a:srgbClr val="518BCB"/>
                </a:solidFill>
                <a:ea typeface="Calibri"/>
                <a:cs typeface="Calibri"/>
                <a:sym typeface="Calibri"/>
              </a:rPr>
              <a:t>Devote lesson time to giving oral and written feedback. Oral and written feedback should identify where students need to improve and what the next steps are in the learning journey.</a:t>
            </a:r>
            <a:endParaRPr lang="en-US" sz="1400" dirty="0">
              <a:solidFill>
                <a:srgbClr val="518BCB"/>
              </a:solidFill>
              <a:ea typeface="Calibri"/>
            </a:endParaRPr>
          </a:p>
          <a:p>
            <a:pPr marL="742950" marR="0" lvl="0" indent="-514350" algn="l" rtl="0">
              <a:lnSpc>
                <a:spcPct val="90000"/>
              </a:lnSpc>
              <a:spcBef>
                <a:spcPts val="600"/>
              </a:spcBef>
              <a:spcAft>
                <a:spcPts val="0"/>
              </a:spcAft>
              <a:buClr>
                <a:schemeClr val="dk1"/>
              </a:buClr>
              <a:buSzPct val="100000"/>
              <a:buFont typeface="Calibri"/>
              <a:buAutoNum type="arabicPeriod"/>
            </a:pPr>
            <a:r>
              <a:rPr lang="en-US" sz="1400" dirty="0">
                <a:solidFill>
                  <a:srgbClr val="518BCB"/>
                </a:solidFill>
                <a:ea typeface="Calibri"/>
                <a:cs typeface="Calibri"/>
                <a:sym typeface="Calibri"/>
              </a:rPr>
              <a:t>Use rubrics to make grading more transparent between student and teacher.</a:t>
            </a:r>
            <a:endParaRPr lang="en-US" sz="1400" dirty="0">
              <a:solidFill>
                <a:srgbClr val="518BCB"/>
              </a:solidFill>
              <a:ea typeface="Calibri"/>
            </a:endParaRPr>
          </a:p>
          <a:p>
            <a:pPr marL="742950" marR="0" lvl="0" indent="-514350" algn="l" rtl="0">
              <a:lnSpc>
                <a:spcPct val="90000"/>
              </a:lnSpc>
              <a:spcBef>
                <a:spcPts val="600"/>
              </a:spcBef>
              <a:spcAft>
                <a:spcPts val="0"/>
              </a:spcAft>
              <a:buClr>
                <a:schemeClr val="dk1"/>
              </a:buClr>
              <a:buSzPct val="100000"/>
              <a:buFont typeface="Calibri"/>
              <a:buAutoNum type="arabicPeriod"/>
            </a:pPr>
            <a:r>
              <a:rPr lang="en-US" sz="1400" dirty="0">
                <a:solidFill>
                  <a:srgbClr val="518BCB"/>
                </a:solidFill>
                <a:ea typeface="Calibri"/>
                <a:cs typeface="Calibri"/>
                <a:sym typeface="Calibri"/>
              </a:rPr>
              <a:t>Ask students to self assess all significant work first. Then ask students to peer assess each others work. Then assess the work as their teacher.</a:t>
            </a:r>
            <a:endParaRPr lang="en-US" sz="1400" dirty="0">
              <a:solidFill>
                <a:srgbClr val="518BCB"/>
              </a:solidFill>
            </a:endParaRPr>
          </a:p>
          <a:p>
            <a:pPr marL="571500" indent="-342900">
              <a:lnSpc>
                <a:spcPct val="90000"/>
              </a:lnSpc>
              <a:spcAft>
                <a:spcPts val="600"/>
              </a:spcAft>
              <a:buFont typeface="+mj-lt"/>
              <a:buAutoNum type="arabicPeriod"/>
            </a:pPr>
            <a:endParaRPr lang="sq-AL" sz="1400" dirty="0">
              <a:solidFill>
                <a:srgbClr val="518BCB"/>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GB" sz="2400" dirty="0">
                <a:solidFill>
                  <a:srgbClr val="518BCB"/>
                </a:solidFill>
              </a:rPr>
              <a:t>Solution</a:t>
            </a: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88721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0" marR="0" lvl="0" indent="0" algn="l" rtl="0">
              <a:lnSpc>
                <a:spcPct val="90000"/>
              </a:lnSpc>
              <a:spcBef>
                <a:spcPts val="0"/>
              </a:spcBef>
              <a:spcAft>
                <a:spcPts val="0"/>
              </a:spcAft>
              <a:buNone/>
            </a:pPr>
            <a:r>
              <a:rPr lang="en-US" sz="1400" dirty="0">
                <a:solidFill>
                  <a:schemeClr val="bg1"/>
                </a:solidFill>
                <a:ea typeface="Calibri"/>
                <a:cs typeface="Calibri"/>
                <a:sym typeface="Calibri"/>
              </a:rPr>
              <a:t>Teachers showing the class a video or film without the use of active learning strategies or short-cycle formative assessment.</a:t>
            </a:r>
            <a:endParaRPr lang="en-US" sz="1400" dirty="0">
              <a:solidFill>
                <a:schemeClr val="bg1"/>
              </a:solidFill>
            </a:endParaRPr>
          </a:p>
          <a:p>
            <a:pPr marL="228600" marR="0" lvl="0" indent="-63500" algn="l" rtl="0">
              <a:lnSpc>
                <a:spcPct val="90000"/>
              </a:lnSpc>
              <a:spcBef>
                <a:spcPts val="600"/>
              </a:spcBef>
              <a:spcAft>
                <a:spcPts val="0"/>
              </a:spcAft>
              <a:buClr>
                <a:schemeClr val="dk1"/>
              </a:buClr>
              <a:buSzPts val="2600"/>
              <a:buFont typeface="Arial"/>
              <a:buNone/>
            </a:pPr>
            <a:endParaRPr lang="en-US" sz="1400" dirty="0">
              <a:solidFill>
                <a:schemeClr val="bg1"/>
              </a:solidFill>
              <a:ea typeface="Calibri"/>
              <a:cs typeface="Calibri"/>
              <a:sym typeface="Calibri"/>
            </a:endParaRPr>
          </a:p>
          <a:p>
            <a:pPr marL="0" marR="0" lvl="0" indent="0" algn="l" rtl="0">
              <a:lnSpc>
                <a:spcPct val="90000"/>
              </a:lnSpc>
              <a:spcBef>
                <a:spcPts val="600"/>
              </a:spcBef>
              <a:spcAft>
                <a:spcPts val="0"/>
              </a:spcAft>
              <a:buNone/>
            </a:pPr>
            <a:r>
              <a:rPr lang="en-US" sz="1400" dirty="0">
                <a:solidFill>
                  <a:schemeClr val="bg1"/>
                </a:solidFill>
                <a:ea typeface="Calibri"/>
                <a:cs typeface="Calibri"/>
                <a:sym typeface="Calibri"/>
              </a:rPr>
              <a:t>Watching a video is a passive activity.</a:t>
            </a:r>
            <a:endParaRPr lang="sq-AL" sz="1400" dirty="0">
              <a:solidFill>
                <a:schemeClr val="bg1"/>
              </a:solidFill>
            </a:endParaRPr>
          </a:p>
          <a:p>
            <a:pPr marL="152400" indent="0">
              <a:lnSpc>
                <a:spcPct val="90000"/>
              </a:lnSpc>
              <a:spcAft>
                <a:spcPts val="600"/>
              </a:spcAft>
              <a:buNone/>
            </a:pPr>
            <a:endParaRPr lang="sq-AL" sz="1400" dirty="0">
              <a:solidFill>
                <a:schemeClr val="bg1"/>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US" sz="2400" dirty="0">
                <a:solidFill>
                  <a:srgbClr val="FFFFFF"/>
                </a:solidFill>
                <a:ea typeface="Calibri"/>
                <a:cs typeface="Calibri"/>
                <a:sym typeface="Calibri"/>
              </a:rPr>
              <a:t>Examples of poor pedagogical practice in Kosovo</a:t>
            </a:r>
            <a:endParaRPr lang="en-XK" sz="2400" dirty="0">
              <a:solidFill>
                <a:schemeClr val="bg1"/>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27969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342900" indent="-342900">
              <a:lnSpc>
                <a:spcPct val="90000"/>
              </a:lnSpc>
              <a:spcAft>
                <a:spcPts val="600"/>
              </a:spcAft>
              <a:buFont typeface="+mj-lt"/>
              <a:buAutoNum type="arabicPeriod"/>
            </a:pPr>
            <a:r>
              <a:rPr lang="sq-AL" sz="1400" dirty="0">
                <a:solidFill>
                  <a:srgbClr val="518BCB"/>
                </a:solidFill>
              </a:rPr>
              <a:t>Ask students to take notes which they then compare with a partner.</a:t>
            </a:r>
          </a:p>
          <a:p>
            <a:pPr marL="342900" indent="-342900">
              <a:lnSpc>
                <a:spcPct val="90000"/>
              </a:lnSpc>
              <a:spcAft>
                <a:spcPts val="600"/>
              </a:spcAft>
              <a:buFont typeface="+mj-lt"/>
              <a:buAutoNum type="arabicPeriod"/>
            </a:pPr>
            <a:r>
              <a:rPr lang="sq-AL" sz="1400" dirty="0">
                <a:solidFill>
                  <a:srgbClr val="518BCB"/>
                </a:solidFill>
              </a:rPr>
              <a:t>Jigsaw notetaking: Ask students to take notes about different parts of the video. The students then come together in a group to make notes about the whole video.</a:t>
            </a:r>
          </a:p>
          <a:p>
            <a:pPr marL="342900" indent="-342900">
              <a:lnSpc>
                <a:spcPct val="90000"/>
              </a:lnSpc>
              <a:spcAft>
                <a:spcPts val="600"/>
              </a:spcAft>
              <a:buFont typeface="+mj-lt"/>
              <a:buAutoNum type="arabicPeriod"/>
            </a:pPr>
            <a:r>
              <a:rPr lang="sq-AL" sz="1400" dirty="0">
                <a:solidFill>
                  <a:srgbClr val="518BCB"/>
                </a:solidFill>
              </a:rPr>
              <a:t>Turn off the video so students have to listen first without pictures. Then let them watch it with pictures as well.</a:t>
            </a:r>
          </a:p>
          <a:p>
            <a:pPr marL="342900" indent="-342900">
              <a:lnSpc>
                <a:spcPct val="90000"/>
              </a:lnSpc>
              <a:spcAft>
                <a:spcPts val="600"/>
              </a:spcAft>
              <a:buFont typeface="+mj-lt"/>
              <a:buAutoNum type="arabicPeriod"/>
            </a:pPr>
            <a:r>
              <a:rPr lang="sq-AL" sz="1400" dirty="0">
                <a:solidFill>
                  <a:srgbClr val="518BCB"/>
                </a:solidFill>
              </a:rPr>
              <a:t>Stop the video to ask questions but do not ask 1 or 2 students. </a:t>
            </a:r>
          </a:p>
          <a:p>
            <a:pPr marL="800100" lvl="1" indent="-342900">
              <a:lnSpc>
                <a:spcPct val="90000"/>
              </a:lnSpc>
              <a:spcAft>
                <a:spcPts val="600"/>
              </a:spcAft>
              <a:buFont typeface="+mj-lt"/>
              <a:buAutoNum type="arabicPeriod"/>
            </a:pPr>
            <a:r>
              <a:rPr lang="sq-AL" dirty="0">
                <a:solidFill>
                  <a:srgbClr val="518BCB"/>
                </a:solidFill>
                <a:latin typeface="Avenir Light" panose="020B0402020203020204" pitchFamily="34" charset="77"/>
              </a:rPr>
              <a:t>Use think pair share strategy to involve all the class.</a:t>
            </a:r>
          </a:p>
          <a:p>
            <a:pPr marL="800100" lvl="1" indent="-342900">
              <a:lnSpc>
                <a:spcPct val="90000"/>
              </a:lnSpc>
              <a:spcAft>
                <a:spcPts val="600"/>
              </a:spcAft>
              <a:buFont typeface="+mj-lt"/>
              <a:buAutoNum type="arabicPeriod"/>
            </a:pPr>
            <a:r>
              <a:rPr lang="en-US" sz="1400" u="none" strike="noStrike" cap="none" dirty="0">
                <a:solidFill>
                  <a:srgbClr val="518BCB"/>
                </a:solidFill>
                <a:latin typeface="Avenir Light" panose="020B0402020203020204" pitchFamily="34" charset="77"/>
                <a:ea typeface="Calibri"/>
                <a:cs typeface="Calibri"/>
                <a:sym typeface="Calibri"/>
              </a:rPr>
              <a:t>Ask whole class hinge questions to check understanding. </a:t>
            </a:r>
            <a:endParaRPr lang="en-US" dirty="0">
              <a:solidFill>
                <a:srgbClr val="518BCB"/>
              </a:solidFill>
              <a:latin typeface="Avenir Light" panose="020B0402020203020204" pitchFamily="34" charset="77"/>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GB" sz="2400" dirty="0">
                <a:solidFill>
                  <a:srgbClr val="518BCB"/>
                </a:solidFill>
              </a:rPr>
              <a:t>Solution</a:t>
            </a: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95323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152400" indent="0">
              <a:lnSpc>
                <a:spcPct val="90000"/>
              </a:lnSpc>
              <a:spcAft>
                <a:spcPts val="600"/>
              </a:spcAft>
              <a:buNone/>
            </a:pPr>
            <a:r>
              <a:rPr lang="sq-AL" sz="1400" dirty="0">
                <a:solidFill>
                  <a:schemeClr val="bg1"/>
                </a:solidFill>
              </a:rPr>
              <a:t>Teachers ask students to research a subject using the internet without any guidance or preparation.</a:t>
            </a:r>
          </a:p>
          <a:p>
            <a:pPr marL="152400" indent="0">
              <a:lnSpc>
                <a:spcPct val="90000"/>
              </a:lnSpc>
              <a:spcAft>
                <a:spcPts val="600"/>
              </a:spcAft>
              <a:buNone/>
            </a:pPr>
            <a:endParaRPr lang="sq-AL" sz="1400" dirty="0">
              <a:solidFill>
                <a:schemeClr val="bg1"/>
              </a:solidFill>
            </a:endParaRPr>
          </a:p>
          <a:p>
            <a:pPr>
              <a:lnSpc>
                <a:spcPct val="90000"/>
              </a:lnSpc>
              <a:spcAft>
                <a:spcPts val="600"/>
              </a:spcAft>
              <a:buClr>
                <a:schemeClr val="bg1"/>
              </a:buClr>
            </a:pPr>
            <a:r>
              <a:rPr lang="sq-AL" sz="1400" dirty="0">
                <a:solidFill>
                  <a:schemeClr val="bg1"/>
                </a:solidFill>
              </a:rPr>
              <a:t>Lesson time is wasted.</a:t>
            </a:r>
          </a:p>
          <a:p>
            <a:pPr>
              <a:lnSpc>
                <a:spcPct val="90000"/>
              </a:lnSpc>
              <a:spcAft>
                <a:spcPts val="600"/>
              </a:spcAft>
              <a:buClr>
                <a:schemeClr val="bg1"/>
              </a:buClr>
            </a:pPr>
            <a:r>
              <a:rPr lang="sq-AL" sz="1400" dirty="0">
                <a:solidFill>
                  <a:schemeClr val="bg1"/>
                </a:solidFill>
              </a:rPr>
              <a:t>Students access sites which are not accessible due to language barriers.</a:t>
            </a:r>
          </a:p>
          <a:p>
            <a:pPr>
              <a:lnSpc>
                <a:spcPct val="90000"/>
              </a:lnSpc>
              <a:spcAft>
                <a:spcPts val="600"/>
              </a:spcAft>
              <a:buClr>
                <a:schemeClr val="bg1"/>
              </a:buClr>
            </a:pPr>
            <a:r>
              <a:rPr lang="sq-AL" sz="1400" dirty="0">
                <a:solidFill>
                  <a:schemeClr val="bg1"/>
                </a:solidFill>
              </a:rPr>
              <a:t>This is a passive activity.</a:t>
            </a:r>
          </a:p>
          <a:p>
            <a:pPr marL="152400" indent="0">
              <a:lnSpc>
                <a:spcPct val="90000"/>
              </a:lnSpc>
              <a:spcAft>
                <a:spcPts val="600"/>
              </a:spcAft>
              <a:buNone/>
            </a:pPr>
            <a:endParaRPr lang="sq-AL" sz="1400" dirty="0">
              <a:solidFill>
                <a:schemeClr val="bg1"/>
              </a:solidFill>
            </a:endParaRPr>
          </a:p>
          <a:p>
            <a:pPr marL="152400" indent="0">
              <a:lnSpc>
                <a:spcPct val="90000"/>
              </a:lnSpc>
              <a:spcAft>
                <a:spcPts val="600"/>
              </a:spcAft>
              <a:buNone/>
            </a:pPr>
            <a:endParaRPr lang="sq-AL" sz="1400" dirty="0">
              <a:solidFill>
                <a:schemeClr val="bg1"/>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US" sz="2400" dirty="0">
                <a:solidFill>
                  <a:srgbClr val="FFFFFF"/>
                </a:solidFill>
                <a:ea typeface="Calibri"/>
                <a:cs typeface="Calibri"/>
                <a:sym typeface="Calibri"/>
              </a:rPr>
              <a:t>Examples of poor pedagogical practice in Kosovo</a:t>
            </a:r>
            <a:endParaRPr lang="en-XK" sz="2400" dirty="0">
              <a:solidFill>
                <a:schemeClr val="bg1"/>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60212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628650" indent="-514350">
              <a:lnSpc>
                <a:spcPct val="90000"/>
              </a:lnSpc>
              <a:spcAft>
                <a:spcPts val="600"/>
              </a:spcAft>
              <a:buFont typeface="+mj-lt"/>
              <a:buAutoNum type="arabicPeriod"/>
            </a:pPr>
            <a:r>
              <a:rPr lang="sq-AL" sz="1400" dirty="0">
                <a:solidFill>
                  <a:srgbClr val="518BCB"/>
                </a:solidFill>
              </a:rPr>
              <a:t>Teachers need to search for appropriate sites to be shared with students.</a:t>
            </a:r>
          </a:p>
          <a:p>
            <a:pPr marL="628650" indent="-514350">
              <a:lnSpc>
                <a:spcPct val="90000"/>
              </a:lnSpc>
              <a:spcAft>
                <a:spcPts val="600"/>
              </a:spcAft>
              <a:buFont typeface="+mj-lt"/>
              <a:buAutoNum type="arabicPeriod"/>
            </a:pPr>
            <a:r>
              <a:rPr lang="sq-AL" sz="1400" dirty="0">
                <a:solidFill>
                  <a:srgbClr val="518BCB"/>
                </a:solidFill>
              </a:rPr>
              <a:t>The research activity should have a clear objective and clear success criteria.</a:t>
            </a:r>
          </a:p>
          <a:p>
            <a:pPr marL="628650" indent="-514350">
              <a:lnSpc>
                <a:spcPct val="90000"/>
              </a:lnSpc>
              <a:spcAft>
                <a:spcPts val="600"/>
              </a:spcAft>
              <a:buFont typeface="+mj-lt"/>
              <a:buAutoNum type="arabicPeriod"/>
            </a:pPr>
            <a:r>
              <a:rPr lang="sq-AL" sz="1400" dirty="0">
                <a:solidFill>
                  <a:srgbClr val="518BCB"/>
                </a:solidFill>
              </a:rPr>
              <a:t>Teachers should pause research activity at intervals to encourage reflection about the learning and formatively assess how students are progressing.</a:t>
            </a:r>
          </a:p>
          <a:p>
            <a:pPr marL="628650" indent="-514350">
              <a:lnSpc>
                <a:spcPct val="90000"/>
              </a:lnSpc>
              <a:spcAft>
                <a:spcPts val="600"/>
              </a:spcAft>
              <a:buFont typeface="+mj-lt"/>
              <a:buAutoNum type="arabicPeriod"/>
            </a:pPr>
            <a:r>
              <a:rPr lang="sq-AL" sz="1400" dirty="0">
                <a:solidFill>
                  <a:srgbClr val="518BCB"/>
                </a:solidFill>
              </a:rPr>
              <a:t>Teachers can break up the lesson with active learning strategies like think pair share.</a:t>
            </a:r>
          </a:p>
          <a:p>
            <a:pPr marL="628650" indent="-514350">
              <a:lnSpc>
                <a:spcPct val="90000"/>
              </a:lnSpc>
              <a:spcAft>
                <a:spcPts val="600"/>
              </a:spcAft>
              <a:buFont typeface="+mj-lt"/>
              <a:buAutoNum type="arabicPeriod"/>
            </a:pPr>
            <a:r>
              <a:rPr lang="en-US" sz="1400" dirty="0">
                <a:solidFill>
                  <a:srgbClr val="518BCB"/>
                </a:solidFill>
                <a:ea typeface="Calibri"/>
                <a:cs typeface="Calibri"/>
                <a:sym typeface="Calibri"/>
              </a:rPr>
              <a:t>Teachers can ask students reflect on their work at different intervals.</a:t>
            </a:r>
            <a:endParaRPr lang="en-US" sz="1400" dirty="0">
              <a:solidFill>
                <a:srgbClr val="518BCB"/>
              </a:solidFill>
            </a:endParaRPr>
          </a:p>
          <a:p>
            <a:pPr marL="800100" lvl="1" indent="-342900">
              <a:lnSpc>
                <a:spcPct val="90000"/>
              </a:lnSpc>
              <a:spcAft>
                <a:spcPts val="600"/>
              </a:spcAft>
              <a:buFont typeface="+mj-lt"/>
              <a:buAutoNum type="arabicPeriod"/>
            </a:pPr>
            <a:endParaRPr lang="sq-AL" sz="1400" dirty="0">
              <a:solidFill>
                <a:srgbClr val="518BCB"/>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GB" sz="2400" dirty="0">
                <a:solidFill>
                  <a:srgbClr val="518BCB"/>
                </a:solidFill>
              </a:rPr>
              <a:t>Solution</a:t>
            </a: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10659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7314469-BBC8-7B94-EB05-B12CD770DFCF}"/>
              </a:ext>
            </a:extLst>
          </p:cNvPr>
          <p:cNvSpPr>
            <a:spLocks noGrp="1"/>
          </p:cNvSpPr>
          <p:nvPr>
            <p:ph type="pic" idx="2"/>
          </p:nvPr>
        </p:nvSpPr>
        <p:spPr/>
      </p:sp>
      <p:sp>
        <p:nvSpPr>
          <p:cNvPr id="3" name="Title 2">
            <a:extLst>
              <a:ext uri="{FF2B5EF4-FFF2-40B4-BE49-F238E27FC236}">
                <a16:creationId xmlns:a16="http://schemas.microsoft.com/office/drawing/2014/main" id="{000A5209-B975-979D-8200-8ECF3104E99B}"/>
              </a:ext>
            </a:extLst>
          </p:cNvPr>
          <p:cNvSpPr>
            <a:spLocks noGrp="1"/>
          </p:cNvSpPr>
          <p:nvPr>
            <p:ph type="title"/>
          </p:nvPr>
        </p:nvSpPr>
        <p:spPr>
          <a:xfrm>
            <a:off x="713225" y="2115050"/>
            <a:ext cx="5212790" cy="1491300"/>
          </a:xfrm>
        </p:spPr>
        <p:txBody>
          <a:bodyPr/>
          <a:lstStyle/>
          <a:p>
            <a:br>
              <a:rPr lang="en-US" dirty="0">
                <a:solidFill>
                  <a:srgbClr val="FFFFFF"/>
                </a:solidFill>
                <a:ea typeface="Calibri"/>
                <a:cs typeface="Calibri"/>
                <a:sym typeface="Calibri"/>
              </a:rPr>
            </a:br>
            <a:br>
              <a:rPr lang="en-US" dirty="0">
                <a:solidFill>
                  <a:srgbClr val="FFFFFF"/>
                </a:solidFill>
                <a:ea typeface="Calibri"/>
                <a:cs typeface="Calibri"/>
                <a:sym typeface="Calibri"/>
              </a:rPr>
            </a:br>
            <a:r>
              <a:rPr lang="en-US" dirty="0">
                <a:solidFill>
                  <a:srgbClr val="FFFFFF"/>
                </a:solidFill>
              </a:rPr>
              <a:t>Overcoming barriers of an under-resourced school</a:t>
            </a:r>
            <a:br>
              <a:rPr lang="en-US" dirty="0">
                <a:solidFill>
                  <a:srgbClr val="FFFFFF"/>
                </a:solidFill>
                <a:ea typeface="Calibri"/>
                <a:cs typeface="Calibri"/>
                <a:sym typeface="Calibri"/>
              </a:rPr>
            </a:br>
            <a:br>
              <a:rPr lang="en-US" dirty="0">
                <a:solidFill>
                  <a:srgbClr val="FFFFFF"/>
                </a:solidFill>
                <a:ea typeface="Calibri"/>
                <a:cs typeface="Calibri"/>
                <a:sym typeface="Calibri"/>
              </a:rPr>
            </a:br>
            <a:endParaRPr lang="en-XK" dirty="0"/>
          </a:p>
        </p:txBody>
      </p:sp>
      <p:sp>
        <p:nvSpPr>
          <p:cNvPr id="4" name="Subtitle 3">
            <a:extLst>
              <a:ext uri="{FF2B5EF4-FFF2-40B4-BE49-F238E27FC236}">
                <a16:creationId xmlns:a16="http://schemas.microsoft.com/office/drawing/2014/main" id="{2AEFEFAD-FDF8-D674-4D17-08D339AD8913}"/>
              </a:ext>
            </a:extLst>
          </p:cNvPr>
          <p:cNvSpPr>
            <a:spLocks noGrp="1"/>
          </p:cNvSpPr>
          <p:nvPr>
            <p:ph type="subTitle" idx="1"/>
          </p:nvPr>
        </p:nvSpPr>
        <p:spPr/>
        <p:txBody>
          <a:bodyPr/>
          <a:lstStyle/>
          <a:p>
            <a:endParaRPr lang="en-XK"/>
          </a:p>
        </p:txBody>
      </p:sp>
    </p:spTree>
    <p:extLst>
      <p:ext uri="{BB962C8B-B14F-4D97-AF65-F5344CB8AC3E}">
        <p14:creationId xmlns:p14="http://schemas.microsoft.com/office/powerpoint/2010/main" val="38589737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628650" indent="-514350">
              <a:lnSpc>
                <a:spcPct val="90000"/>
              </a:lnSpc>
              <a:spcAft>
                <a:spcPts val="600"/>
              </a:spcAft>
              <a:buFont typeface="+mj-lt"/>
              <a:buAutoNum type="arabicPeriod"/>
            </a:pPr>
            <a:endParaRPr lang="sq-AL" sz="1400" dirty="0">
              <a:solidFill>
                <a:schemeClr val="bg1">
                  <a:lumMod val="10000"/>
                </a:schemeClr>
              </a:solidFill>
            </a:endParaRPr>
          </a:p>
          <a:p>
            <a:pPr marL="152400" indent="0">
              <a:lnSpc>
                <a:spcPct val="90000"/>
              </a:lnSpc>
              <a:spcAft>
                <a:spcPts val="600"/>
              </a:spcAft>
              <a:buNone/>
            </a:pPr>
            <a:r>
              <a:rPr lang="sq-AL" sz="1400" dirty="0">
                <a:solidFill>
                  <a:schemeClr val="bg1">
                    <a:lumMod val="10000"/>
                  </a:schemeClr>
                </a:solidFill>
              </a:rPr>
              <a:t>Features of under resourced schools</a:t>
            </a:r>
          </a:p>
          <a:p>
            <a:pPr marL="495300" indent="-342900">
              <a:lnSpc>
                <a:spcPct val="90000"/>
              </a:lnSpc>
              <a:spcAft>
                <a:spcPts val="600"/>
              </a:spcAft>
              <a:buFont typeface="+mj-lt"/>
              <a:buAutoNum type="arabicPeriod"/>
            </a:pPr>
            <a:r>
              <a:rPr lang="sq-AL" sz="1400" dirty="0">
                <a:solidFill>
                  <a:schemeClr val="bg1">
                    <a:lumMod val="10000"/>
                  </a:schemeClr>
                </a:solidFill>
                <a:latin typeface="Avenir Light" panose="020B0402020203020204" pitchFamily="34" charset="77"/>
              </a:rPr>
              <a:t>No access to quality textbooks</a:t>
            </a:r>
          </a:p>
          <a:p>
            <a:pPr marL="495300" indent="-342900">
              <a:lnSpc>
                <a:spcPct val="90000"/>
              </a:lnSpc>
              <a:spcAft>
                <a:spcPts val="600"/>
              </a:spcAft>
              <a:buFont typeface="+mj-lt"/>
              <a:buAutoNum type="arabicPeriod"/>
            </a:pPr>
            <a:r>
              <a:rPr lang="sq-AL" sz="1400" dirty="0">
                <a:solidFill>
                  <a:schemeClr val="bg1">
                    <a:lumMod val="10000"/>
                  </a:schemeClr>
                </a:solidFill>
                <a:latin typeface="Avenir Light" panose="020B0402020203020204" pitchFamily="34" charset="77"/>
              </a:rPr>
              <a:t>Poor facilities  </a:t>
            </a:r>
          </a:p>
          <a:p>
            <a:pPr marL="952500" lvl="1" indent="-342900">
              <a:lnSpc>
                <a:spcPct val="90000"/>
              </a:lnSpc>
              <a:spcAft>
                <a:spcPts val="600"/>
              </a:spcAft>
              <a:buFont typeface="+mj-lt"/>
              <a:buAutoNum type="arabicPeriod"/>
            </a:pPr>
            <a:r>
              <a:rPr lang="sq-AL" dirty="0">
                <a:solidFill>
                  <a:schemeClr val="bg1">
                    <a:lumMod val="10000"/>
                  </a:schemeClr>
                </a:solidFill>
                <a:latin typeface="Avenir Light" panose="020B0402020203020204" pitchFamily="34" charset="77"/>
              </a:rPr>
              <a:t> E.g., no science laboratories..</a:t>
            </a:r>
          </a:p>
          <a:p>
            <a:pPr marL="495300" indent="-342900">
              <a:lnSpc>
                <a:spcPct val="90000"/>
              </a:lnSpc>
              <a:spcAft>
                <a:spcPts val="600"/>
              </a:spcAft>
              <a:buFont typeface="+mj-lt"/>
              <a:buAutoNum type="arabicPeriod"/>
            </a:pPr>
            <a:r>
              <a:rPr lang="sq-AL" sz="1400" dirty="0">
                <a:solidFill>
                  <a:schemeClr val="bg1">
                    <a:lumMod val="10000"/>
                  </a:schemeClr>
                </a:solidFill>
                <a:latin typeface="Avenir Light" panose="020B0402020203020204" pitchFamily="34" charset="77"/>
              </a:rPr>
              <a:t>A lack of practical resources. </a:t>
            </a:r>
          </a:p>
          <a:p>
            <a:pPr marL="952500" lvl="1" indent="-342900">
              <a:lnSpc>
                <a:spcPct val="90000"/>
              </a:lnSpc>
              <a:spcAft>
                <a:spcPts val="600"/>
              </a:spcAft>
              <a:buFont typeface="+mj-lt"/>
              <a:buAutoNum type="arabicPeriod"/>
            </a:pPr>
            <a:r>
              <a:rPr lang="sq-AL" dirty="0">
                <a:solidFill>
                  <a:schemeClr val="bg1">
                    <a:lumMod val="10000"/>
                  </a:schemeClr>
                </a:solidFill>
                <a:latin typeface="Avenir Light" panose="020B0402020203020204" pitchFamily="34" charset="77"/>
              </a:rPr>
              <a:t>E.g., no 3D models, manipulatives for maths classes</a:t>
            </a:r>
          </a:p>
          <a:p>
            <a:pPr marL="495300" indent="-342900">
              <a:lnSpc>
                <a:spcPct val="90000"/>
              </a:lnSpc>
              <a:spcAft>
                <a:spcPts val="600"/>
              </a:spcAft>
              <a:buFont typeface="+mj-lt"/>
              <a:buAutoNum type="arabicPeriod"/>
            </a:pPr>
            <a:r>
              <a:rPr lang="sq-AL" sz="1400" dirty="0">
                <a:solidFill>
                  <a:schemeClr val="bg1">
                    <a:lumMod val="10000"/>
                  </a:schemeClr>
                </a:solidFill>
                <a:latin typeface="Avenir Light" panose="020B0402020203020204" pitchFamily="34" charset="77"/>
              </a:rPr>
              <a:t>A lack of digital resources. A lack of computers, projectors, poor internet connection.</a:t>
            </a:r>
          </a:p>
          <a:p>
            <a:pPr marL="495300" indent="-342900">
              <a:lnSpc>
                <a:spcPct val="90000"/>
              </a:lnSpc>
              <a:spcAft>
                <a:spcPts val="600"/>
              </a:spcAft>
              <a:buFont typeface="+mj-lt"/>
              <a:buAutoNum type="arabicPeriod"/>
            </a:pPr>
            <a:r>
              <a:rPr lang="sq-AL" sz="1400" dirty="0">
                <a:solidFill>
                  <a:schemeClr val="bg1">
                    <a:lumMod val="10000"/>
                  </a:schemeClr>
                </a:solidFill>
                <a:latin typeface="Avenir Light" panose="020B0402020203020204" pitchFamily="34" charset="77"/>
              </a:rPr>
              <a:t>A lack of staff</a:t>
            </a:r>
          </a:p>
          <a:p>
            <a:pPr marL="342900" indent="-342900">
              <a:lnSpc>
                <a:spcPct val="90000"/>
              </a:lnSpc>
              <a:spcAft>
                <a:spcPts val="600"/>
              </a:spcAft>
              <a:buFont typeface="+mj-lt"/>
              <a:buAutoNum type="arabicPeriod"/>
            </a:pPr>
            <a:endParaRPr lang="sq-AL" sz="1400" dirty="0">
              <a:solidFill>
                <a:schemeClr val="bg1">
                  <a:lumMod val="10000"/>
                </a:schemeClr>
              </a:solidFill>
            </a:endParaRPr>
          </a:p>
          <a:p>
            <a:pPr marL="571500" indent="-342900">
              <a:lnSpc>
                <a:spcPct val="90000"/>
              </a:lnSpc>
              <a:spcAft>
                <a:spcPts val="600"/>
              </a:spcAft>
              <a:buFont typeface="+mj-lt"/>
              <a:buAutoNum type="arabicPeriod"/>
            </a:pPr>
            <a:endParaRPr lang="en-US" sz="1400" dirty="0">
              <a:solidFill>
                <a:schemeClr val="bg1">
                  <a:lumMod val="10000"/>
                </a:schemeClr>
              </a:solidFill>
            </a:endParaRPr>
          </a:p>
          <a:p>
            <a:pPr marL="152400" indent="0">
              <a:buNone/>
            </a:pPr>
            <a:endParaRPr lang="sq-AL" sz="1400" dirty="0">
              <a:solidFill>
                <a:schemeClr val="bg1">
                  <a:lumMod val="10000"/>
                </a:schemeClr>
              </a:solidFill>
            </a:endParaRPr>
          </a:p>
          <a:p>
            <a:pPr marL="0" indent="0">
              <a:buNone/>
            </a:pPr>
            <a:endParaRPr lang="sq-AL" i="0" dirty="0">
              <a:solidFill>
                <a:schemeClr val="bg1">
                  <a:lumMod val="10000"/>
                </a:schemeClr>
              </a:solidFill>
              <a:latin typeface="Avenir Book" panose="02000503020000020003" pitchFamily="2" charset="0"/>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p:txBody>
          <a:bodyPr/>
          <a:lstStyle/>
          <a:p>
            <a:r>
              <a:rPr lang="en-US" sz="3200" dirty="0">
                <a:solidFill>
                  <a:schemeClr val="bg1">
                    <a:lumMod val="10000"/>
                  </a:schemeClr>
                </a:solidFill>
                <a:ea typeface="Calibri"/>
                <a:cs typeface="Calibri"/>
                <a:sym typeface="Calibri"/>
              </a:rPr>
              <a:t>Features of</a:t>
            </a:r>
            <a:br>
              <a:rPr lang="en-US" sz="3200" dirty="0">
                <a:solidFill>
                  <a:schemeClr val="bg1">
                    <a:lumMod val="10000"/>
                  </a:schemeClr>
                </a:solidFill>
                <a:ea typeface="Calibri"/>
                <a:cs typeface="Calibri"/>
                <a:sym typeface="Calibri"/>
              </a:rPr>
            </a:br>
            <a:r>
              <a:rPr lang="en-US" sz="3200" dirty="0">
                <a:solidFill>
                  <a:schemeClr val="bg1">
                    <a:lumMod val="10000"/>
                  </a:schemeClr>
                </a:solidFill>
                <a:ea typeface="Calibri"/>
                <a:cs typeface="Calibri"/>
                <a:sym typeface="Calibri"/>
              </a:rPr>
              <a:t>under- resourced schools</a:t>
            </a:r>
            <a:endParaRPr lang="en-XK" dirty="0">
              <a:solidFill>
                <a:schemeClr val="bg1">
                  <a:lumMod val="10000"/>
                </a:schemeClr>
              </a:solidFill>
            </a:endParaRPr>
          </a:p>
        </p:txBody>
      </p:sp>
    </p:spTree>
    <p:extLst>
      <p:ext uri="{BB962C8B-B14F-4D97-AF65-F5344CB8AC3E}">
        <p14:creationId xmlns:p14="http://schemas.microsoft.com/office/powerpoint/2010/main" val="26966274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0" marR="0" lvl="0" indent="0" algn="l" rtl="0">
              <a:spcBef>
                <a:spcPts val="0"/>
              </a:spcBef>
              <a:spcAft>
                <a:spcPts val="0"/>
              </a:spcAft>
              <a:buNone/>
            </a:pPr>
            <a:r>
              <a:rPr lang="en-US" sz="1400" b="1" dirty="0">
                <a:solidFill>
                  <a:schemeClr val="bg1"/>
                </a:solidFill>
                <a:ea typeface="Calibri"/>
                <a:cs typeface="Calibri"/>
                <a:sym typeface="Calibri"/>
              </a:rPr>
              <a:t>Poor quality text books</a:t>
            </a:r>
            <a:endParaRPr lang="en-US" sz="1400" b="1" dirty="0">
              <a:solidFill>
                <a:schemeClr val="bg1"/>
              </a:solidFill>
            </a:endParaRPr>
          </a:p>
          <a:p>
            <a:pPr marL="0" marR="0" lvl="0" indent="0" algn="l" rtl="0">
              <a:spcBef>
                <a:spcPts val="0"/>
              </a:spcBef>
              <a:spcAft>
                <a:spcPts val="0"/>
              </a:spcAft>
              <a:buNone/>
            </a:pPr>
            <a:endParaRPr lang="en-US" sz="1400" dirty="0">
              <a:solidFill>
                <a:schemeClr val="bg1"/>
              </a:solidFill>
              <a:ea typeface="Calibri"/>
              <a:cs typeface="Calibri"/>
              <a:sym typeface="Calibri"/>
            </a:endParaRPr>
          </a:p>
          <a:p>
            <a:pPr marL="0" marR="0" lvl="0" indent="0" algn="l" rtl="0">
              <a:spcBef>
                <a:spcPts val="0"/>
              </a:spcBef>
              <a:spcAft>
                <a:spcPts val="0"/>
              </a:spcAft>
              <a:buNone/>
            </a:pPr>
            <a:r>
              <a:rPr lang="en-US" sz="1400" dirty="0">
                <a:solidFill>
                  <a:schemeClr val="bg1"/>
                </a:solidFill>
                <a:ea typeface="Calibri"/>
                <a:cs typeface="Calibri"/>
                <a:sym typeface="Calibri"/>
              </a:rPr>
              <a:t>The best teachers </a:t>
            </a:r>
            <a:r>
              <a:rPr lang="en-US" sz="1400" b="1" dirty="0">
                <a:solidFill>
                  <a:schemeClr val="bg1"/>
                </a:solidFill>
                <a:ea typeface="Calibri"/>
                <a:cs typeface="Calibri"/>
                <a:sym typeface="Calibri"/>
              </a:rPr>
              <a:t>do not</a:t>
            </a:r>
            <a:r>
              <a:rPr lang="en-US" sz="1400" dirty="0">
                <a:solidFill>
                  <a:schemeClr val="bg1"/>
                </a:solidFill>
                <a:ea typeface="Calibri"/>
                <a:cs typeface="Calibri"/>
                <a:sym typeface="Calibri"/>
              </a:rPr>
              <a:t> rely on one textbook to meet the curriculum.</a:t>
            </a:r>
            <a:endParaRPr lang="en-US" sz="1400" dirty="0">
              <a:solidFill>
                <a:schemeClr val="bg1"/>
              </a:solidFill>
            </a:endParaRPr>
          </a:p>
          <a:p>
            <a:pPr marL="0" marR="0" lvl="0" indent="0" algn="l" rtl="0">
              <a:spcBef>
                <a:spcPts val="0"/>
              </a:spcBef>
              <a:spcAft>
                <a:spcPts val="0"/>
              </a:spcAft>
              <a:buNone/>
            </a:pPr>
            <a:endParaRPr lang="en-US" sz="1400" dirty="0">
              <a:solidFill>
                <a:schemeClr val="bg1"/>
              </a:solidFill>
              <a:ea typeface="Calibri"/>
              <a:cs typeface="Calibri"/>
              <a:sym typeface="Calibri"/>
            </a:endParaRPr>
          </a:p>
          <a:p>
            <a:pPr marL="0" marR="0" lvl="0" indent="0" algn="l" rtl="0">
              <a:spcBef>
                <a:spcPts val="0"/>
              </a:spcBef>
              <a:spcAft>
                <a:spcPts val="0"/>
              </a:spcAft>
              <a:buNone/>
            </a:pPr>
            <a:r>
              <a:rPr lang="en-US" sz="1400" dirty="0">
                <a:solidFill>
                  <a:schemeClr val="bg1"/>
                </a:solidFill>
                <a:ea typeface="Calibri"/>
                <a:cs typeface="Calibri"/>
                <a:sym typeface="Calibri"/>
              </a:rPr>
              <a:t>However, if the core textbook is of a poor quality  this is </a:t>
            </a:r>
            <a:r>
              <a:rPr lang="en-US" sz="1400" b="1" dirty="0">
                <a:solidFill>
                  <a:schemeClr val="bg1"/>
                </a:solidFill>
                <a:ea typeface="Calibri"/>
                <a:cs typeface="Calibri"/>
                <a:sym typeface="Calibri"/>
              </a:rPr>
              <a:t>extremely challenging</a:t>
            </a:r>
            <a:r>
              <a:rPr lang="en-US" sz="1400" dirty="0">
                <a:solidFill>
                  <a:schemeClr val="bg1"/>
                </a:solidFill>
                <a:ea typeface="Calibri"/>
                <a:cs typeface="Calibri"/>
                <a:sym typeface="Calibri"/>
              </a:rPr>
              <a:t> for any teacher.</a:t>
            </a:r>
            <a:endParaRPr lang="sq-AL" sz="1400" dirty="0">
              <a:solidFill>
                <a:schemeClr val="bg1"/>
              </a:solidFill>
            </a:endParaRPr>
          </a:p>
          <a:p>
            <a:pPr marL="152400" indent="0">
              <a:lnSpc>
                <a:spcPct val="90000"/>
              </a:lnSpc>
              <a:spcAft>
                <a:spcPts val="600"/>
              </a:spcAft>
              <a:buNone/>
            </a:pPr>
            <a:endParaRPr lang="sq-AL" sz="1400" dirty="0">
              <a:solidFill>
                <a:schemeClr val="bg1"/>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US" sz="2400" b="1" dirty="0">
                <a:solidFill>
                  <a:srgbClr val="FFFFFF"/>
                </a:solidFill>
              </a:rPr>
              <a:t>Barriers of an under- resourced school</a:t>
            </a:r>
            <a:endParaRPr lang="en-XK" sz="2400" dirty="0">
              <a:solidFill>
                <a:schemeClr val="bg1"/>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73431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0" marR="0" lvl="0" indent="0" algn="l" rtl="0">
              <a:spcBef>
                <a:spcPts val="0"/>
              </a:spcBef>
              <a:spcAft>
                <a:spcPts val="0"/>
              </a:spcAft>
              <a:buNone/>
            </a:pPr>
            <a:r>
              <a:rPr lang="en-US" sz="1400" b="1" dirty="0">
                <a:solidFill>
                  <a:srgbClr val="518BCB"/>
                </a:solidFill>
                <a:ea typeface="Calibri"/>
                <a:cs typeface="Calibri"/>
                <a:sym typeface="Calibri"/>
              </a:rPr>
              <a:t>Poor quality text books</a:t>
            </a:r>
            <a:endParaRPr lang="en-US" sz="1400" b="1" dirty="0">
              <a:solidFill>
                <a:srgbClr val="518BCB"/>
              </a:solidFill>
            </a:endParaRPr>
          </a:p>
          <a:p>
            <a:pPr marL="0" marR="0" lvl="0" indent="0" algn="l" rtl="0">
              <a:spcBef>
                <a:spcPts val="0"/>
              </a:spcBef>
              <a:spcAft>
                <a:spcPts val="0"/>
              </a:spcAft>
              <a:buNone/>
            </a:pPr>
            <a:endParaRPr lang="en-US" sz="1400" dirty="0">
              <a:solidFill>
                <a:srgbClr val="518BCB"/>
              </a:solidFill>
              <a:ea typeface="Calibri"/>
              <a:cs typeface="Calibri"/>
              <a:sym typeface="Calibri"/>
            </a:endParaRPr>
          </a:p>
          <a:p>
            <a:pPr marL="0" marR="0" lvl="0" indent="0" algn="l" rtl="0">
              <a:spcBef>
                <a:spcPts val="0"/>
              </a:spcBef>
              <a:spcAft>
                <a:spcPts val="0"/>
              </a:spcAft>
              <a:buNone/>
            </a:pPr>
            <a:r>
              <a:rPr lang="en-US" sz="1400" dirty="0">
                <a:solidFill>
                  <a:srgbClr val="518BCB"/>
                </a:solidFill>
                <a:ea typeface="Calibri"/>
                <a:cs typeface="Calibri"/>
                <a:sym typeface="Calibri"/>
              </a:rPr>
              <a:t>The use of internet resources and translation programs can give teachers access to a wider variety of quality resources.</a:t>
            </a:r>
            <a:endParaRPr lang="en-US" sz="1400" dirty="0">
              <a:solidFill>
                <a:srgbClr val="518BCB"/>
              </a:solidFill>
            </a:endParaRPr>
          </a:p>
          <a:p>
            <a:pPr marL="0" marR="0" lvl="0" indent="0" algn="l" rtl="0">
              <a:spcBef>
                <a:spcPts val="0"/>
              </a:spcBef>
              <a:spcAft>
                <a:spcPts val="0"/>
              </a:spcAft>
              <a:buNone/>
            </a:pPr>
            <a:endParaRPr lang="en-US" sz="1400" dirty="0">
              <a:solidFill>
                <a:srgbClr val="518BCB"/>
              </a:solidFill>
              <a:ea typeface="Calibri"/>
              <a:cs typeface="Calibri"/>
              <a:sym typeface="Calibri"/>
            </a:endParaRPr>
          </a:p>
          <a:p>
            <a:pPr marL="0" marR="0" lvl="0" indent="0" algn="l" rtl="0">
              <a:spcBef>
                <a:spcPts val="0"/>
              </a:spcBef>
              <a:spcAft>
                <a:spcPts val="0"/>
              </a:spcAft>
              <a:buNone/>
            </a:pPr>
            <a:r>
              <a:rPr lang="en-US" sz="1400" dirty="0">
                <a:solidFill>
                  <a:srgbClr val="518BCB"/>
                </a:solidFill>
                <a:ea typeface="Calibri"/>
                <a:cs typeface="Calibri"/>
                <a:sym typeface="Calibri"/>
              </a:rPr>
              <a:t>Higher quality resources can be uploaded to a learning management system (</a:t>
            </a:r>
            <a:r>
              <a:rPr lang="en-US" sz="1400" dirty="0" err="1">
                <a:solidFill>
                  <a:srgbClr val="518BCB"/>
                </a:solidFill>
                <a:ea typeface="Calibri"/>
                <a:cs typeface="Calibri"/>
                <a:sym typeface="Calibri"/>
              </a:rPr>
              <a:t>e.g</a:t>
            </a:r>
            <a:r>
              <a:rPr lang="en-US" sz="1400" dirty="0">
                <a:solidFill>
                  <a:srgbClr val="518BCB"/>
                </a:solidFill>
                <a:ea typeface="Calibri"/>
                <a:cs typeface="Calibri"/>
                <a:sym typeface="Calibri"/>
              </a:rPr>
              <a:t> Google classroom).</a:t>
            </a:r>
            <a:endParaRPr lang="en-US" sz="1400" dirty="0">
              <a:solidFill>
                <a:srgbClr val="518BCB"/>
              </a:solidFill>
            </a:endParaRPr>
          </a:p>
          <a:p>
            <a:pPr marL="0" marR="0" lvl="0" indent="0" algn="l" rtl="0">
              <a:spcBef>
                <a:spcPts val="0"/>
              </a:spcBef>
              <a:spcAft>
                <a:spcPts val="0"/>
              </a:spcAft>
              <a:buNone/>
            </a:pPr>
            <a:endParaRPr lang="en-US" sz="1400" dirty="0">
              <a:solidFill>
                <a:srgbClr val="518BCB"/>
              </a:solidFill>
              <a:ea typeface="Calibri"/>
              <a:cs typeface="Calibri"/>
              <a:sym typeface="Calibri"/>
            </a:endParaRPr>
          </a:p>
          <a:p>
            <a:pPr marL="0" marR="0" lvl="0" indent="0" algn="l" rtl="0">
              <a:spcBef>
                <a:spcPts val="0"/>
              </a:spcBef>
              <a:spcAft>
                <a:spcPts val="0"/>
              </a:spcAft>
              <a:buNone/>
            </a:pPr>
            <a:r>
              <a:rPr lang="en-US" sz="1400" dirty="0">
                <a:solidFill>
                  <a:srgbClr val="518BCB"/>
                </a:solidFill>
                <a:ea typeface="Calibri"/>
                <a:cs typeface="Calibri"/>
                <a:sym typeface="Calibri"/>
              </a:rPr>
              <a:t>If digital devices are not permitted in school, uploaded resources can be accessed at home to provide higher quality content.</a:t>
            </a:r>
            <a:endParaRPr lang="en-US" sz="1400" dirty="0">
              <a:solidFill>
                <a:srgbClr val="518BCB"/>
              </a:solidFill>
            </a:endParaRPr>
          </a:p>
          <a:p>
            <a:pPr marL="0" marR="0" lvl="0" indent="0" algn="l" rtl="0">
              <a:spcBef>
                <a:spcPts val="0"/>
              </a:spcBef>
              <a:spcAft>
                <a:spcPts val="0"/>
              </a:spcAft>
              <a:buNone/>
            </a:pPr>
            <a:endParaRPr lang="en-US" sz="1400" dirty="0">
              <a:solidFill>
                <a:srgbClr val="518BCB"/>
              </a:solidFill>
              <a:ea typeface="Calibri"/>
              <a:cs typeface="Calibri"/>
              <a:sym typeface="Calibri"/>
            </a:endParaRPr>
          </a:p>
          <a:p>
            <a:pPr marL="0" marR="0" lvl="0" indent="0" algn="l" rtl="0">
              <a:spcBef>
                <a:spcPts val="0"/>
              </a:spcBef>
              <a:spcAft>
                <a:spcPts val="0"/>
              </a:spcAft>
              <a:buNone/>
            </a:pPr>
            <a:r>
              <a:rPr lang="en-US" sz="1400" dirty="0">
                <a:solidFill>
                  <a:srgbClr val="518BCB"/>
                </a:solidFill>
                <a:ea typeface="Calibri"/>
                <a:cs typeface="Calibri"/>
                <a:sym typeface="Calibri"/>
              </a:rPr>
              <a:t> Teachers could then use lesson time to address misconceptions and facilitate more student </a:t>
            </a:r>
            <a:r>
              <a:rPr lang="en-US" sz="1400" dirty="0" err="1">
                <a:solidFill>
                  <a:srgbClr val="518BCB"/>
                </a:solidFill>
                <a:ea typeface="Calibri"/>
                <a:cs typeface="Calibri"/>
                <a:sym typeface="Calibri"/>
              </a:rPr>
              <a:t>centred</a:t>
            </a:r>
            <a:r>
              <a:rPr lang="en-US" sz="1400" dirty="0">
                <a:solidFill>
                  <a:srgbClr val="518BCB"/>
                </a:solidFill>
                <a:ea typeface="Calibri"/>
                <a:cs typeface="Calibri"/>
                <a:sym typeface="Calibri"/>
              </a:rPr>
              <a:t> activities.</a:t>
            </a:r>
            <a:endParaRPr lang="sq-AL" sz="1400" dirty="0">
              <a:solidFill>
                <a:srgbClr val="518BCB"/>
              </a:solidFill>
            </a:endParaRPr>
          </a:p>
          <a:p>
            <a:pPr marL="800100" lvl="1" indent="-342900">
              <a:lnSpc>
                <a:spcPct val="90000"/>
              </a:lnSpc>
              <a:spcAft>
                <a:spcPts val="600"/>
              </a:spcAft>
              <a:buFont typeface="+mj-lt"/>
              <a:buAutoNum type="arabicPeriod"/>
            </a:pPr>
            <a:endParaRPr lang="sq-AL" dirty="0">
              <a:solidFill>
                <a:srgbClr val="518BCB"/>
              </a:solidFill>
              <a:latin typeface="Avenir Light" panose="020B0402020203020204" pitchFamily="34" charset="77"/>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US" sz="2400" b="1" dirty="0">
                <a:solidFill>
                  <a:srgbClr val="518BCB"/>
                </a:solidFill>
              </a:rPr>
              <a:t>Potential solutions</a:t>
            </a: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44742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152400" indent="0">
              <a:buNone/>
            </a:pPr>
            <a:r>
              <a:rPr lang="sq-AL" sz="1400" b="1" dirty="0">
                <a:solidFill>
                  <a:schemeClr val="bg1"/>
                </a:solidFill>
              </a:rPr>
              <a:t>Lack of digital resources in the school</a:t>
            </a:r>
          </a:p>
          <a:p>
            <a:pPr marL="152400" indent="0">
              <a:buNone/>
            </a:pPr>
            <a:endParaRPr lang="sl-SI" sz="1400" dirty="0">
              <a:solidFill>
                <a:schemeClr val="bg1"/>
              </a:solidFill>
            </a:endParaRPr>
          </a:p>
          <a:p>
            <a:pPr marL="152400" indent="0">
              <a:buNone/>
            </a:pPr>
            <a:r>
              <a:rPr lang="sq-AL" sz="1400" dirty="0">
                <a:solidFill>
                  <a:schemeClr val="bg1"/>
                </a:solidFill>
              </a:rPr>
              <a:t>Students do not have access to computers at school.</a:t>
            </a:r>
          </a:p>
          <a:p>
            <a:pPr marL="152400" indent="0">
              <a:buNone/>
            </a:pPr>
            <a:endParaRPr lang="sq-AL" sz="1400" dirty="0">
              <a:solidFill>
                <a:schemeClr val="bg1"/>
              </a:solidFill>
            </a:endParaRPr>
          </a:p>
          <a:p>
            <a:endParaRPr lang="sq-AL" sz="1400" dirty="0">
              <a:solidFill>
                <a:schemeClr val="bg1"/>
              </a:solidFill>
            </a:endParaRPr>
          </a:p>
          <a:p>
            <a:pPr marL="152400" indent="0">
              <a:lnSpc>
                <a:spcPct val="90000"/>
              </a:lnSpc>
              <a:spcAft>
                <a:spcPts val="600"/>
              </a:spcAft>
              <a:buNone/>
            </a:pPr>
            <a:endParaRPr lang="sq-AL" sz="1400" dirty="0">
              <a:solidFill>
                <a:schemeClr val="bg1"/>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544059" cy="572700"/>
          </a:xfrm>
        </p:spPr>
        <p:txBody>
          <a:bodyPr/>
          <a:lstStyle/>
          <a:p>
            <a:pPr algn="l"/>
            <a:r>
              <a:rPr lang="en-US" sz="2400" b="1" dirty="0">
                <a:solidFill>
                  <a:srgbClr val="FFFFFF"/>
                </a:solidFill>
              </a:rPr>
              <a:t>Barriers of an under- resourced school</a:t>
            </a:r>
            <a:endParaRPr lang="en-XK" sz="2400" dirty="0">
              <a:solidFill>
                <a:schemeClr val="bg1"/>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2742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FF14E-D457-3989-9F15-91C4FC31FF36}"/>
              </a:ext>
            </a:extLst>
          </p:cNvPr>
          <p:cNvSpPr>
            <a:spLocks noGrp="1"/>
          </p:cNvSpPr>
          <p:nvPr>
            <p:ph type="title"/>
          </p:nvPr>
        </p:nvSpPr>
        <p:spPr/>
        <p:txBody>
          <a:bodyPr/>
          <a:lstStyle/>
          <a:p>
            <a:r>
              <a:rPr lang="en-GB"/>
              <a:t>Glossary</a:t>
            </a:r>
            <a:endParaRPr lang="en-XK" dirty="0"/>
          </a:p>
        </p:txBody>
      </p:sp>
      <p:sp>
        <p:nvSpPr>
          <p:cNvPr id="3" name="Text Placeholder 2">
            <a:extLst>
              <a:ext uri="{FF2B5EF4-FFF2-40B4-BE49-F238E27FC236}">
                <a16:creationId xmlns:a16="http://schemas.microsoft.com/office/drawing/2014/main" id="{FA36F602-6E9A-AADA-D2DA-7ACCDD77EC33}"/>
              </a:ext>
            </a:extLst>
          </p:cNvPr>
          <p:cNvSpPr>
            <a:spLocks noGrp="1"/>
          </p:cNvSpPr>
          <p:nvPr>
            <p:ph type="body" idx="1"/>
          </p:nvPr>
        </p:nvSpPr>
        <p:spPr/>
        <p:txBody>
          <a:bodyPr/>
          <a:lstStyle/>
          <a:p>
            <a:pPr>
              <a:lnSpc>
                <a:spcPct val="90000"/>
              </a:lnSpc>
              <a:spcAft>
                <a:spcPts val="600"/>
              </a:spcAft>
            </a:pPr>
            <a:r>
              <a:rPr lang="sq-AL" sz="1400" i="0" dirty="0">
                <a:solidFill>
                  <a:schemeClr val="bg1">
                    <a:lumMod val="10000"/>
                  </a:schemeClr>
                </a:solidFill>
              </a:rPr>
              <a:t>A</a:t>
            </a:r>
            <a:r>
              <a:rPr lang="sq-AL" sz="1400" b="1" i="0" dirty="0">
                <a:solidFill>
                  <a:srgbClr val="518BCB"/>
                </a:solidFill>
              </a:rPr>
              <a:t> rubric</a:t>
            </a:r>
            <a:r>
              <a:rPr lang="sq-AL" sz="1400" b="1" i="0" dirty="0"/>
              <a:t> </a:t>
            </a:r>
            <a:r>
              <a:rPr lang="sq-AL" sz="1400" i="0" dirty="0"/>
              <a:t>is a guide used to evaluate performance, a product, or a project. It usually includes performance criteria; and a rating scale (Excellent, Good, Satisfactory, Unsatisfactory or 1,2,3,4 or A,B,C,D)</a:t>
            </a:r>
            <a:endParaRPr lang="sq-AL" sz="1400" b="0" i="0" dirty="0"/>
          </a:p>
          <a:p>
            <a:pPr>
              <a:lnSpc>
                <a:spcPct val="90000"/>
              </a:lnSpc>
              <a:spcAft>
                <a:spcPts val="600"/>
              </a:spcAft>
            </a:pPr>
            <a:r>
              <a:rPr lang="sq-AL" sz="1400" b="1" i="0" dirty="0">
                <a:solidFill>
                  <a:srgbClr val="518BCB"/>
                </a:solidFill>
              </a:rPr>
              <a:t>Self-assessment</a:t>
            </a:r>
            <a:r>
              <a:rPr lang="sq-AL" sz="1400" b="1" i="0" dirty="0"/>
              <a:t>: </a:t>
            </a:r>
            <a:r>
              <a:rPr lang="sq-AL" sz="1400" i="0" dirty="0"/>
              <a:t>is when students assess or evaluate themselves. They might assess their actions, their attitude, or their performance.</a:t>
            </a:r>
            <a:endParaRPr lang="sq-AL" sz="1400" i="0" u="none" strike="noStrike" dirty="0"/>
          </a:p>
          <a:p>
            <a:pPr>
              <a:lnSpc>
                <a:spcPct val="90000"/>
              </a:lnSpc>
              <a:spcAft>
                <a:spcPts val="600"/>
              </a:spcAft>
            </a:pPr>
            <a:r>
              <a:rPr lang="sq-AL" sz="1400" b="1" i="0" dirty="0">
                <a:solidFill>
                  <a:srgbClr val="518BCB"/>
                </a:solidFill>
              </a:rPr>
              <a:t>Self-regulated learners</a:t>
            </a:r>
            <a:r>
              <a:rPr lang="sq-AL" sz="1400" b="1" i="0" dirty="0"/>
              <a:t>:  </a:t>
            </a:r>
            <a:r>
              <a:rPr lang="sq-AL" sz="1400" i="0" dirty="0"/>
              <a:t>understand and control their </a:t>
            </a:r>
            <a:r>
              <a:rPr lang="sq-AL" sz="1400" b="1" i="0" dirty="0"/>
              <a:t>learning</a:t>
            </a:r>
            <a:r>
              <a:rPr lang="sq-AL" sz="1400" i="0" dirty="0"/>
              <a:t> environment. </a:t>
            </a:r>
            <a:endParaRPr lang="sq-AL" sz="1400" b="0" i="0" dirty="0"/>
          </a:p>
          <a:p>
            <a:pPr>
              <a:lnSpc>
                <a:spcPct val="90000"/>
              </a:lnSpc>
              <a:spcAft>
                <a:spcPts val="600"/>
              </a:spcAft>
            </a:pPr>
            <a:r>
              <a:rPr lang="sq-AL" sz="1400" b="1" i="0" dirty="0">
                <a:solidFill>
                  <a:srgbClr val="518BCB"/>
                </a:solidFill>
              </a:rPr>
              <a:t>Self-regulation</a:t>
            </a:r>
            <a:r>
              <a:rPr lang="sq-AL" sz="1400" b="1" i="0" dirty="0"/>
              <a:t> </a:t>
            </a:r>
            <a:r>
              <a:rPr lang="sq-AL" sz="1400" i="0" dirty="0"/>
              <a:t>abilities include goal setting, self-monitoring, and self-instruction.</a:t>
            </a:r>
            <a:endParaRPr lang="sq-AL" sz="1400" b="0" i="0" u="none" strike="noStrike" dirty="0"/>
          </a:p>
          <a:p>
            <a:pPr>
              <a:lnSpc>
                <a:spcPct val="90000"/>
              </a:lnSpc>
              <a:spcAft>
                <a:spcPts val="600"/>
              </a:spcAft>
            </a:pPr>
            <a:r>
              <a:rPr lang="sq-AL" sz="1400" b="1" i="0" dirty="0">
                <a:solidFill>
                  <a:srgbClr val="518BCB"/>
                </a:solidFill>
              </a:rPr>
              <a:t>Student council</a:t>
            </a:r>
            <a:r>
              <a:rPr lang="sq-AL" sz="1400" b="1" i="0" dirty="0"/>
              <a:t>: </a:t>
            </a:r>
            <a:r>
              <a:rPr lang="sq-AL" sz="1400" b="0" i="0" dirty="0"/>
              <a:t>is a group of students elected by their peers to address issues of concern</a:t>
            </a:r>
            <a:endParaRPr lang="sq-AL" sz="1400" b="0" i="0" u="none" strike="noStrike" dirty="0"/>
          </a:p>
          <a:p>
            <a:pPr>
              <a:lnSpc>
                <a:spcPct val="90000"/>
              </a:lnSpc>
              <a:spcAft>
                <a:spcPts val="600"/>
              </a:spcAft>
            </a:pPr>
            <a:r>
              <a:rPr lang="sq-AL" sz="1400" b="1" i="0" dirty="0">
                <a:solidFill>
                  <a:srgbClr val="518BCB"/>
                </a:solidFill>
              </a:rPr>
              <a:t>Success criteria</a:t>
            </a:r>
            <a:r>
              <a:rPr lang="sq-AL" sz="1400" b="1" i="0" dirty="0"/>
              <a:t>:</a:t>
            </a:r>
            <a:r>
              <a:rPr lang="sq-AL" sz="1400" b="0" i="0" dirty="0"/>
              <a:t> </a:t>
            </a:r>
            <a:r>
              <a:rPr lang="en-US" sz="1400" b="0" i="0" u="none" strike="noStrike" cap="none" dirty="0">
                <a:solidFill>
                  <a:schemeClr val="dk1"/>
                </a:solidFill>
                <a:latin typeface="Calibri"/>
                <a:ea typeface="Calibri"/>
                <a:cs typeface="Calibri"/>
                <a:sym typeface="Calibri"/>
              </a:rPr>
              <a:t> </a:t>
            </a:r>
            <a:r>
              <a:rPr lang="en-US" sz="1400" u="none" strike="noStrike" cap="none" dirty="0">
                <a:solidFill>
                  <a:schemeClr val="dk1"/>
                </a:solidFill>
                <a:ea typeface="Calibri"/>
                <a:cs typeface="Calibri"/>
                <a:sym typeface="Calibri"/>
              </a:rPr>
              <a:t>is a list of features that a teacher wants the children to include in their work during the course of a lesson.</a:t>
            </a:r>
            <a:endParaRPr lang="sq-AL" sz="1400" dirty="0"/>
          </a:p>
        </p:txBody>
      </p:sp>
    </p:spTree>
    <p:extLst>
      <p:ext uri="{BB962C8B-B14F-4D97-AF65-F5344CB8AC3E}">
        <p14:creationId xmlns:p14="http://schemas.microsoft.com/office/powerpoint/2010/main" val="29239619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152400" indent="0">
              <a:buNone/>
            </a:pPr>
            <a:r>
              <a:rPr lang="sq-AL" sz="1400" b="1" dirty="0">
                <a:solidFill>
                  <a:srgbClr val="518BCB"/>
                </a:solidFill>
              </a:rPr>
              <a:t>Lack of digital resources in the school</a:t>
            </a:r>
          </a:p>
          <a:p>
            <a:pPr marL="152400" indent="0">
              <a:buNone/>
            </a:pPr>
            <a:endParaRPr lang="sl-SI" sz="1400" dirty="0">
              <a:solidFill>
                <a:srgbClr val="518BCB"/>
              </a:solidFill>
            </a:endParaRPr>
          </a:p>
          <a:p>
            <a:pPr marL="152400" indent="0">
              <a:buNone/>
            </a:pPr>
            <a:r>
              <a:rPr lang="sq-AL" sz="1400" dirty="0">
                <a:solidFill>
                  <a:srgbClr val="518BCB"/>
                </a:solidFill>
              </a:rPr>
              <a:t>1. If it is possible, ask students to bring their own device. </a:t>
            </a:r>
          </a:p>
          <a:p>
            <a:pPr marL="152400" indent="0">
              <a:buNone/>
            </a:pPr>
            <a:endParaRPr lang="sl-SI" sz="1400" dirty="0">
              <a:solidFill>
                <a:srgbClr val="518BCB"/>
              </a:solidFill>
            </a:endParaRPr>
          </a:p>
          <a:p>
            <a:pPr marL="152400" indent="0">
              <a:buNone/>
            </a:pPr>
            <a:r>
              <a:rPr lang="sq-AL" sz="1400" dirty="0">
                <a:solidFill>
                  <a:srgbClr val="518BCB"/>
                </a:solidFill>
              </a:rPr>
              <a:t>If students do not have laptops, mobile phones can be used to access material on a Learning Management System.</a:t>
            </a:r>
          </a:p>
          <a:p>
            <a:r>
              <a:rPr lang="sq-AL" sz="1400" dirty="0">
                <a:solidFill>
                  <a:srgbClr val="518BCB"/>
                </a:solidFill>
                <a:latin typeface="Avenir Light" panose="020B0402020203020204" pitchFamily="34" charset="77"/>
              </a:rPr>
              <a:t>This requires clear school rules and effective classroom management to avoid lesson disruption. </a:t>
            </a:r>
          </a:p>
          <a:p>
            <a:r>
              <a:rPr lang="en-US" sz="1400" u="none" strike="noStrike" cap="none" dirty="0">
                <a:solidFill>
                  <a:srgbClr val="518BCB"/>
                </a:solidFill>
                <a:ea typeface="Calibri"/>
                <a:cs typeface="Calibri"/>
                <a:sym typeface="Calibri"/>
              </a:rPr>
              <a:t> This also requires careful planning so that under privileged children are not excluded.</a:t>
            </a:r>
            <a:endParaRPr lang="sq-AL" sz="1400" dirty="0">
              <a:solidFill>
                <a:srgbClr val="518BCB"/>
              </a:solidFill>
            </a:endParaRPr>
          </a:p>
          <a:p>
            <a:pPr marL="800100" lvl="1" indent="-342900">
              <a:lnSpc>
                <a:spcPct val="90000"/>
              </a:lnSpc>
              <a:spcAft>
                <a:spcPts val="600"/>
              </a:spcAft>
              <a:buFont typeface="+mj-lt"/>
              <a:buAutoNum type="arabicPeriod"/>
            </a:pPr>
            <a:endParaRPr lang="sq-AL" sz="1400" dirty="0">
              <a:solidFill>
                <a:srgbClr val="518BCB"/>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US" sz="2400" b="1" dirty="0">
                <a:solidFill>
                  <a:srgbClr val="518BCB"/>
                </a:solidFill>
              </a:rPr>
              <a:t>Potential solutions</a:t>
            </a: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0167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152400" indent="0">
              <a:buNone/>
            </a:pPr>
            <a:r>
              <a:rPr lang="sq-AL" sz="1400" b="1" dirty="0">
                <a:solidFill>
                  <a:srgbClr val="518BCB"/>
                </a:solidFill>
              </a:rPr>
              <a:t>Lack of digital resources in the school</a:t>
            </a:r>
          </a:p>
          <a:p>
            <a:pPr marL="152400" indent="0">
              <a:buNone/>
            </a:pPr>
            <a:endParaRPr lang="sl-SI" sz="1400" dirty="0">
              <a:solidFill>
                <a:srgbClr val="518BCB"/>
              </a:solidFill>
            </a:endParaRPr>
          </a:p>
          <a:p>
            <a:pPr marL="152400" indent="0">
              <a:buNone/>
            </a:pPr>
            <a:r>
              <a:rPr lang="sq-AL" sz="1400" dirty="0">
                <a:solidFill>
                  <a:srgbClr val="518BCB"/>
                </a:solidFill>
              </a:rPr>
              <a:t>2. Use a </a:t>
            </a:r>
            <a:r>
              <a:rPr lang="sq-AL" sz="1400" b="1" dirty="0">
                <a:solidFill>
                  <a:srgbClr val="518BCB"/>
                </a:solidFill>
              </a:rPr>
              <a:t>flipped classroom </a:t>
            </a:r>
            <a:r>
              <a:rPr lang="sq-AL" sz="1400" dirty="0">
                <a:solidFill>
                  <a:srgbClr val="518BCB"/>
                </a:solidFill>
              </a:rPr>
              <a:t>approach.</a:t>
            </a:r>
          </a:p>
          <a:p>
            <a:pPr marL="152400" indent="0">
              <a:buNone/>
            </a:pPr>
            <a:endParaRPr lang="sl-SI" sz="1400" dirty="0">
              <a:solidFill>
                <a:srgbClr val="518BCB"/>
              </a:solidFill>
            </a:endParaRPr>
          </a:p>
          <a:p>
            <a:pPr marL="152400" indent="0">
              <a:buNone/>
            </a:pPr>
            <a:r>
              <a:rPr lang="sq-AL" sz="1400" dirty="0">
                <a:solidFill>
                  <a:srgbClr val="518BCB"/>
                </a:solidFill>
              </a:rPr>
              <a:t>Use a learning management system (i.e. google classroom) to upload lesson content. Students access content at home for homework. Lesson time is then used to </a:t>
            </a:r>
            <a:r>
              <a:rPr lang="sq-AL" sz="1400" b="1" dirty="0">
                <a:solidFill>
                  <a:srgbClr val="518BCB"/>
                </a:solidFill>
              </a:rPr>
              <a:t>apply</a:t>
            </a:r>
            <a:r>
              <a:rPr lang="sq-AL" sz="1400" dirty="0">
                <a:solidFill>
                  <a:srgbClr val="518BCB"/>
                </a:solidFill>
              </a:rPr>
              <a:t> content or address misconceptions.</a:t>
            </a:r>
          </a:p>
          <a:p>
            <a:pPr marL="152400" indent="0">
              <a:buNone/>
            </a:pPr>
            <a:endParaRPr lang="sq-AL" sz="1400" dirty="0">
              <a:solidFill>
                <a:srgbClr val="518BCB"/>
              </a:solidFill>
              <a:ea typeface="Calibri"/>
              <a:cs typeface="Calibri"/>
              <a:sym typeface="Calibri"/>
            </a:endParaRPr>
          </a:p>
          <a:p>
            <a:pPr marL="152400" indent="0">
              <a:buNone/>
            </a:pPr>
            <a:r>
              <a:rPr lang="en-US" sz="1400" dirty="0">
                <a:solidFill>
                  <a:srgbClr val="518BCB"/>
                </a:solidFill>
                <a:ea typeface="Calibri"/>
                <a:cs typeface="Calibri"/>
                <a:sym typeface="Calibri"/>
              </a:rPr>
              <a:t>If digital devices are not permitted in school,  resources uploaded to a learning management system can be  accessed at home to provide differentiated resources.</a:t>
            </a:r>
            <a:endParaRPr lang="en-US" sz="1400" dirty="0">
              <a:solidFill>
                <a:srgbClr val="518BCB"/>
              </a:solidFill>
            </a:endParaRPr>
          </a:p>
          <a:p>
            <a:pPr marL="800100" lvl="1" indent="-342900">
              <a:lnSpc>
                <a:spcPct val="90000"/>
              </a:lnSpc>
              <a:spcAft>
                <a:spcPts val="600"/>
              </a:spcAft>
              <a:buFont typeface="+mj-lt"/>
              <a:buAutoNum type="arabicPeriod"/>
            </a:pPr>
            <a:endParaRPr lang="sq-AL" sz="1400" dirty="0">
              <a:solidFill>
                <a:srgbClr val="518BCB"/>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US" sz="2400" b="1" dirty="0">
                <a:solidFill>
                  <a:srgbClr val="518BCB"/>
                </a:solidFill>
              </a:rPr>
              <a:t>Potential solutions</a:t>
            </a: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22752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0" marR="0" lvl="0" indent="0" algn="l" rtl="0">
              <a:spcBef>
                <a:spcPts val="0"/>
              </a:spcBef>
              <a:spcAft>
                <a:spcPts val="0"/>
              </a:spcAft>
              <a:buNone/>
            </a:pPr>
            <a:r>
              <a:rPr lang="en-US" sz="1400" b="1" dirty="0">
                <a:solidFill>
                  <a:schemeClr val="bg1"/>
                </a:solidFill>
                <a:ea typeface="Calibri"/>
                <a:cs typeface="Calibri"/>
                <a:sym typeface="Calibri"/>
              </a:rPr>
              <a:t>Limited access to printers and photocopiers to copy new resources.</a:t>
            </a:r>
            <a:endParaRPr lang="en-US" sz="1400" b="1" dirty="0">
              <a:solidFill>
                <a:schemeClr val="bg1"/>
              </a:solidFill>
            </a:endParaRPr>
          </a:p>
          <a:p>
            <a:pPr marL="152400" indent="0">
              <a:buNone/>
            </a:pPr>
            <a:endParaRPr lang="sq-AL" sz="1400" b="1" dirty="0">
              <a:solidFill>
                <a:schemeClr val="bg1"/>
              </a:solidFill>
            </a:endParaRPr>
          </a:p>
          <a:p>
            <a:pPr marL="152400" indent="0">
              <a:buNone/>
            </a:pPr>
            <a:endParaRPr lang="sq-AL" sz="1400" b="1" dirty="0">
              <a:solidFill>
                <a:schemeClr val="bg1"/>
              </a:solidFill>
            </a:endParaRPr>
          </a:p>
          <a:p>
            <a:endParaRPr lang="sq-AL" sz="1400" b="1" dirty="0">
              <a:solidFill>
                <a:schemeClr val="bg1"/>
              </a:solidFill>
            </a:endParaRPr>
          </a:p>
          <a:p>
            <a:pPr marL="152400" indent="0">
              <a:lnSpc>
                <a:spcPct val="90000"/>
              </a:lnSpc>
              <a:spcAft>
                <a:spcPts val="600"/>
              </a:spcAft>
              <a:buNone/>
            </a:pPr>
            <a:endParaRPr lang="sq-AL" sz="1400" b="1" dirty="0">
              <a:solidFill>
                <a:schemeClr val="bg1"/>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544059" cy="572700"/>
          </a:xfrm>
        </p:spPr>
        <p:txBody>
          <a:bodyPr/>
          <a:lstStyle/>
          <a:p>
            <a:pPr algn="l"/>
            <a:r>
              <a:rPr lang="en-US" sz="2400" b="1" dirty="0">
                <a:solidFill>
                  <a:srgbClr val="FFFFFF"/>
                </a:solidFill>
              </a:rPr>
              <a:t>Barriers of an under- resourced school</a:t>
            </a:r>
            <a:endParaRPr lang="en-XK" sz="2400" dirty="0">
              <a:solidFill>
                <a:schemeClr val="bg1"/>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29269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152400" indent="0">
              <a:buNone/>
            </a:pPr>
            <a:r>
              <a:rPr lang="sq-AL" sz="1400" b="1" dirty="0">
                <a:solidFill>
                  <a:srgbClr val="518BCB"/>
                </a:solidFill>
              </a:rPr>
              <a:t>Limited access to printers and photocopiers to copy new resources.</a:t>
            </a:r>
          </a:p>
          <a:p>
            <a:pPr marL="152400" indent="0">
              <a:buNone/>
            </a:pPr>
            <a:endParaRPr lang="sq-AL" sz="1400" dirty="0">
              <a:solidFill>
                <a:srgbClr val="518BCB"/>
              </a:solidFill>
            </a:endParaRPr>
          </a:p>
          <a:p>
            <a:pPr marL="152400" indent="0">
              <a:buNone/>
            </a:pPr>
            <a:r>
              <a:rPr lang="sq-AL" sz="1400" dirty="0">
                <a:solidFill>
                  <a:srgbClr val="518BCB"/>
                </a:solidFill>
              </a:rPr>
              <a:t>1. Bring your own device to school/ and or Flipped classroom</a:t>
            </a:r>
          </a:p>
          <a:p>
            <a:pPr marL="152400" indent="0">
              <a:buNone/>
            </a:pPr>
            <a:endParaRPr lang="sq-AL" sz="1400" dirty="0">
              <a:solidFill>
                <a:srgbClr val="518BCB"/>
              </a:solidFill>
            </a:endParaRPr>
          </a:p>
          <a:p>
            <a:pPr marL="152400" indent="0">
              <a:buNone/>
            </a:pPr>
            <a:r>
              <a:rPr lang="sq-AL" sz="1400" dirty="0">
                <a:solidFill>
                  <a:srgbClr val="518BCB"/>
                </a:solidFill>
              </a:rPr>
              <a:t>Teachers upload differentiated resources to a learning management system. Students can access resources via a mobile phoe or a computer they have brought into school.</a:t>
            </a:r>
          </a:p>
          <a:p>
            <a:pPr marL="152400" indent="0">
              <a:buNone/>
            </a:pPr>
            <a:endParaRPr lang="sq-AL" sz="1400" dirty="0">
              <a:solidFill>
                <a:srgbClr val="518BCB"/>
              </a:solidFill>
            </a:endParaRPr>
          </a:p>
          <a:p>
            <a:pPr marL="152400" indent="0">
              <a:buNone/>
            </a:pPr>
            <a:r>
              <a:rPr lang="sq-AL" sz="1400" dirty="0">
                <a:solidFill>
                  <a:srgbClr val="518BCB"/>
                </a:solidFill>
              </a:rPr>
              <a:t>If digital devices ae not permitted in school, the differentiated resources can be accessed at home.</a:t>
            </a:r>
          </a:p>
          <a:p>
            <a:pPr marL="800100" lvl="1" indent="-342900">
              <a:lnSpc>
                <a:spcPct val="90000"/>
              </a:lnSpc>
              <a:spcAft>
                <a:spcPts val="600"/>
              </a:spcAft>
              <a:buFont typeface="+mj-lt"/>
              <a:buAutoNum type="arabicPeriod"/>
            </a:pPr>
            <a:endParaRPr lang="sq-AL" sz="1400" dirty="0">
              <a:solidFill>
                <a:srgbClr val="518BCB"/>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US" sz="2400" b="1" dirty="0">
                <a:solidFill>
                  <a:srgbClr val="518BCB"/>
                </a:solidFill>
              </a:rPr>
              <a:t>Potential solutions</a:t>
            </a: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9218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152400" indent="0">
              <a:buNone/>
            </a:pPr>
            <a:r>
              <a:rPr lang="sq-AL" sz="1400" b="1" dirty="0">
                <a:solidFill>
                  <a:srgbClr val="518BCB"/>
                </a:solidFill>
              </a:rPr>
              <a:t>Limited access to printers and photocopiers to copy new resources.</a:t>
            </a:r>
          </a:p>
          <a:p>
            <a:pPr marL="152400" indent="0">
              <a:buNone/>
            </a:pPr>
            <a:endParaRPr lang="sq-AL" sz="1400" dirty="0">
              <a:solidFill>
                <a:srgbClr val="518BCB"/>
              </a:solidFill>
            </a:endParaRPr>
          </a:p>
          <a:p>
            <a:pPr marL="152400" indent="0">
              <a:buNone/>
            </a:pPr>
            <a:r>
              <a:rPr lang="sq-AL" sz="1400" dirty="0">
                <a:solidFill>
                  <a:srgbClr val="518BCB"/>
                </a:solidFill>
              </a:rPr>
              <a:t>Classroom boards and walls can be used to display differentiated activities.  </a:t>
            </a:r>
          </a:p>
          <a:p>
            <a:pPr marL="152400" indent="0">
              <a:buNone/>
            </a:pPr>
            <a:endParaRPr lang="sq-AL" sz="1400" dirty="0">
              <a:solidFill>
                <a:srgbClr val="518BCB"/>
              </a:solidFill>
            </a:endParaRPr>
          </a:p>
          <a:p>
            <a:pPr marL="152400" indent="0">
              <a:buNone/>
            </a:pPr>
            <a:r>
              <a:rPr lang="sq-AL" sz="1400" dirty="0">
                <a:solidFill>
                  <a:srgbClr val="518BCB"/>
                </a:solidFill>
              </a:rPr>
              <a:t>For example: </a:t>
            </a:r>
          </a:p>
          <a:p>
            <a:pPr marL="152400" indent="0">
              <a:buNone/>
            </a:pPr>
            <a:endParaRPr lang="sq-AL" sz="1400" dirty="0">
              <a:solidFill>
                <a:srgbClr val="518BCB"/>
              </a:solidFill>
            </a:endParaRPr>
          </a:p>
          <a:p>
            <a:r>
              <a:rPr lang="sq-AL" sz="1400" dirty="0">
                <a:solidFill>
                  <a:srgbClr val="518BCB"/>
                </a:solidFill>
              </a:rPr>
              <a:t> The textbook could have the core activity.</a:t>
            </a:r>
          </a:p>
          <a:p>
            <a:endParaRPr lang="sq-AL" sz="1400" dirty="0">
              <a:solidFill>
                <a:srgbClr val="518BCB"/>
              </a:solidFill>
            </a:endParaRPr>
          </a:p>
          <a:p>
            <a:r>
              <a:rPr lang="sq-AL" sz="1400" dirty="0">
                <a:solidFill>
                  <a:srgbClr val="518BCB"/>
                </a:solidFill>
              </a:rPr>
              <a:t>One board would have easier acitivities for students who require support</a:t>
            </a:r>
          </a:p>
          <a:p>
            <a:r>
              <a:rPr lang="en-US" sz="1400" dirty="0">
                <a:solidFill>
                  <a:srgbClr val="518BCB"/>
                </a:solidFill>
                <a:ea typeface="Calibri"/>
                <a:cs typeface="Calibri"/>
                <a:sym typeface="Calibri"/>
              </a:rPr>
              <a:t> One wall of the classroom could contain challenges for the week which students can do when they finish core activities.</a:t>
            </a:r>
            <a:endParaRPr lang="en-US" sz="1400" dirty="0">
              <a:solidFill>
                <a:srgbClr val="518BCB"/>
              </a:solidFill>
            </a:endParaRPr>
          </a:p>
          <a:p>
            <a:endParaRPr lang="sq-AL" sz="1400" dirty="0">
              <a:solidFill>
                <a:srgbClr val="518BCB"/>
              </a:solidFill>
            </a:endParaRPr>
          </a:p>
          <a:p>
            <a:pPr marL="800100" lvl="1" indent="-342900">
              <a:lnSpc>
                <a:spcPct val="90000"/>
              </a:lnSpc>
              <a:spcAft>
                <a:spcPts val="600"/>
              </a:spcAft>
              <a:buFont typeface="+mj-lt"/>
              <a:buAutoNum type="arabicPeriod"/>
            </a:pPr>
            <a:endParaRPr lang="sq-AL" sz="1400" dirty="0">
              <a:solidFill>
                <a:srgbClr val="518BCB"/>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US" sz="2400" b="1" dirty="0">
                <a:solidFill>
                  <a:srgbClr val="518BCB"/>
                </a:solidFill>
              </a:rPr>
              <a:t>Potential solutions</a:t>
            </a: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88556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152400" indent="0">
              <a:buNone/>
            </a:pPr>
            <a:r>
              <a:rPr lang="sq-AL" sz="1400" b="1" dirty="0">
                <a:solidFill>
                  <a:schemeClr val="bg1"/>
                </a:solidFill>
              </a:rPr>
              <a:t>Lack of practical resources</a:t>
            </a:r>
          </a:p>
          <a:p>
            <a:pPr marL="152400" indent="0">
              <a:buNone/>
            </a:pPr>
            <a:endParaRPr lang="sq-AL" sz="1400" b="1" dirty="0">
              <a:solidFill>
                <a:schemeClr val="bg1"/>
              </a:solidFill>
            </a:endParaRPr>
          </a:p>
          <a:p>
            <a:r>
              <a:rPr lang="sq-AL" sz="1400" dirty="0">
                <a:solidFill>
                  <a:schemeClr val="bg1"/>
                </a:solidFill>
                <a:latin typeface="Avenir Light" panose="020B0402020203020204" pitchFamily="34" charset="77"/>
              </a:rPr>
              <a:t>Classrooms do not have mini-whiteboards for formative assessment.</a:t>
            </a:r>
          </a:p>
          <a:p>
            <a:r>
              <a:rPr lang="sq-AL" sz="1400" dirty="0">
                <a:solidFill>
                  <a:schemeClr val="bg1"/>
                </a:solidFill>
                <a:latin typeface="Avenir Light" panose="020B0402020203020204" pitchFamily="34" charset="77"/>
              </a:rPr>
              <a:t>Students do not have access to manipulatives to help in maths lessons.</a:t>
            </a:r>
          </a:p>
          <a:p>
            <a:r>
              <a:rPr lang="en-US" u="none" strike="noStrike" cap="none" dirty="0">
                <a:solidFill>
                  <a:schemeClr val="bg1"/>
                </a:solidFill>
                <a:latin typeface="Avenir Light" panose="020B0402020203020204" pitchFamily="34" charset="77"/>
                <a:ea typeface="Calibri"/>
                <a:cs typeface="Calibri"/>
                <a:sym typeface="Calibri"/>
              </a:rPr>
              <a:t>Science classrooms do not have 3D models</a:t>
            </a:r>
            <a:endParaRPr lang="en-US" dirty="0">
              <a:solidFill>
                <a:schemeClr val="bg1"/>
              </a:solidFill>
              <a:latin typeface="Avenir Light" panose="020B0402020203020204" pitchFamily="34" charset="77"/>
            </a:endParaRPr>
          </a:p>
          <a:p>
            <a:pPr marL="152400" indent="0">
              <a:buNone/>
            </a:pPr>
            <a:endParaRPr lang="sq-AL" sz="1400" dirty="0">
              <a:solidFill>
                <a:schemeClr val="bg1"/>
              </a:solidFill>
            </a:endParaRPr>
          </a:p>
          <a:p>
            <a:endParaRPr lang="sq-AL" sz="1400" dirty="0">
              <a:solidFill>
                <a:schemeClr val="bg1"/>
              </a:solidFill>
            </a:endParaRPr>
          </a:p>
          <a:p>
            <a:pPr marL="152400" indent="0">
              <a:lnSpc>
                <a:spcPct val="90000"/>
              </a:lnSpc>
              <a:spcAft>
                <a:spcPts val="600"/>
              </a:spcAft>
              <a:buNone/>
            </a:pPr>
            <a:endParaRPr lang="sq-AL" sz="1400" dirty="0">
              <a:solidFill>
                <a:schemeClr val="bg1"/>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544059" cy="572700"/>
          </a:xfrm>
        </p:spPr>
        <p:txBody>
          <a:bodyPr/>
          <a:lstStyle/>
          <a:p>
            <a:pPr algn="l"/>
            <a:r>
              <a:rPr lang="en-US" sz="2400" b="1" dirty="0">
                <a:solidFill>
                  <a:srgbClr val="FFFFFF"/>
                </a:solidFill>
              </a:rPr>
              <a:t>Barriers of an under- resourced school</a:t>
            </a:r>
            <a:endParaRPr lang="en-XK" sz="2400" dirty="0">
              <a:solidFill>
                <a:schemeClr val="bg1"/>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947334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152400" indent="0">
              <a:buNone/>
            </a:pPr>
            <a:r>
              <a:rPr lang="sq-AL" sz="1400" dirty="0">
                <a:solidFill>
                  <a:srgbClr val="518BCB"/>
                </a:solidFill>
              </a:rPr>
              <a:t>Use lesson time to make resources. </a:t>
            </a:r>
          </a:p>
          <a:p>
            <a:pPr marL="152400" indent="0">
              <a:buNone/>
            </a:pPr>
            <a:endParaRPr lang="sq-AL" sz="1400" u="none" strike="noStrike" cap="none" dirty="0">
              <a:solidFill>
                <a:srgbClr val="518BCB"/>
              </a:solidFill>
              <a:latin typeface="Avenir Light" panose="020B0402020203020204" pitchFamily="34" charset="77"/>
              <a:ea typeface="Calibri"/>
              <a:cs typeface="Calibri"/>
              <a:sym typeface="Calibri"/>
            </a:endParaRPr>
          </a:p>
          <a:p>
            <a:r>
              <a:rPr lang="en-US" sz="1400" u="none" strike="noStrike" cap="none" dirty="0">
                <a:solidFill>
                  <a:srgbClr val="518BCB"/>
                </a:solidFill>
                <a:latin typeface="Avenir Light" panose="020B0402020203020204" pitchFamily="34" charset="77"/>
                <a:ea typeface="Calibri"/>
                <a:cs typeface="Calibri"/>
                <a:sym typeface="Calibri"/>
              </a:rPr>
              <a:t>Students could be given a project based activity at the start of the year to make resources for themselves or for other age groups.</a:t>
            </a:r>
            <a:endParaRPr lang="en-US" sz="1400" dirty="0">
              <a:solidFill>
                <a:srgbClr val="518BCB"/>
              </a:solidFill>
              <a:ea typeface="Calibri"/>
            </a:endParaRPr>
          </a:p>
          <a:p>
            <a:r>
              <a:rPr lang="en-US" sz="1400" u="none" strike="noStrike" cap="none" dirty="0">
                <a:solidFill>
                  <a:srgbClr val="518BCB"/>
                </a:solidFill>
                <a:latin typeface="Avenir Light" panose="020B0402020203020204" pitchFamily="34" charset="77"/>
                <a:ea typeface="Calibri"/>
                <a:cs typeface="Calibri"/>
                <a:sym typeface="Calibri"/>
              </a:rPr>
              <a:t>Mini whiteboards are an inexpensive resource to buy but they can also be made using recycled resources.</a:t>
            </a:r>
            <a:endParaRPr lang="en-US" sz="1400" dirty="0">
              <a:solidFill>
                <a:srgbClr val="518BCB"/>
              </a:solidFill>
              <a:ea typeface="Calibri"/>
            </a:endParaRPr>
          </a:p>
          <a:p>
            <a:r>
              <a:rPr lang="en-US" sz="1400" u="none" strike="noStrike" cap="none" dirty="0">
                <a:solidFill>
                  <a:srgbClr val="518BCB"/>
                </a:solidFill>
                <a:latin typeface="Avenir Light" panose="020B0402020203020204" pitchFamily="34" charset="77"/>
                <a:ea typeface="Calibri"/>
                <a:cs typeface="Calibri"/>
                <a:sym typeface="Calibri"/>
              </a:rPr>
              <a:t>Art  and design teachers could help make resources for other curriculum areas.</a:t>
            </a:r>
            <a:endParaRPr lang="sq-AL" sz="1400" dirty="0">
              <a:solidFill>
                <a:srgbClr val="518BCB"/>
              </a:solidFill>
              <a:latin typeface="Avenir Light" panose="020B0402020203020204" pitchFamily="34" charset="77"/>
            </a:endParaRPr>
          </a:p>
          <a:p>
            <a:pPr marL="800100" lvl="1" indent="-342900">
              <a:lnSpc>
                <a:spcPct val="90000"/>
              </a:lnSpc>
              <a:spcAft>
                <a:spcPts val="600"/>
              </a:spcAft>
              <a:buFont typeface="+mj-lt"/>
              <a:buAutoNum type="arabicPeriod"/>
            </a:pPr>
            <a:endParaRPr lang="sq-AL" dirty="0">
              <a:solidFill>
                <a:srgbClr val="518BCB"/>
              </a:solidFill>
              <a:latin typeface="Avenir Light" panose="020B0402020203020204" pitchFamily="34" charset="77"/>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US" sz="2400" b="1" dirty="0">
                <a:solidFill>
                  <a:srgbClr val="518BCB"/>
                </a:solidFill>
              </a:rPr>
              <a:t>Potential solutions</a:t>
            </a: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040009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EA18F-AA8F-8BD5-7984-B87387112CF7}"/>
              </a:ext>
            </a:extLst>
          </p:cNvPr>
          <p:cNvSpPr>
            <a:spLocks noGrp="1"/>
          </p:cNvSpPr>
          <p:nvPr>
            <p:ph type="title"/>
          </p:nvPr>
        </p:nvSpPr>
        <p:spPr/>
        <p:txBody>
          <a:bodyPr/>
          <a:lstStyle/>
          <a:p>
            <a:r>
              <a:rPr lang="en-US" sz="3200" dirty="0">
                <a:solidFill>
                  <a:srgbClr val="FFFFFF"/>
                </a:solidFill>
              </a:rPr>
              <a:t>Student quotes activity</a:t>
            </a:r>
            <a:br>
              <a:rPr lang="sq-AL" sz="2000" dirty="0">
                <a:solidFill>
                  <a:schemeClr val="bg1"/>
                </a:solidFill>
                <a:ea typeface="+mj-ea"/>
                <a:cs typeface="+mj-cs"/>
              </a:rPr>
            </a:br>
            <a:r>
              <a:rPr lang="sq-AL" sz="2000" dirty="0">
                <a:solidFill>
                  <a:schemeClr val="bg1"/>
                </a:solidFill>
                <a:ea typeface="+mj-ea"/>
                <a:cs typeface="+mj-cs"/>
              </a:rPr>
              <a:t>Pairwork Discussion</a:t>
            </a:r>
            <a:endParaRPr lang="en-XK" dirty="0">
              <a:solidFill>
                <a:schemeClr val="bg1"/>
              </a:solidFill>
            </a:endParaRPr>
          </a:p>
        </p:txBody>
      </p:sp>
      <p:sp>
        <p:nvSpPr>
          <p:cNvPr id="3" name="Text Placeholder 2">
            <a:extLst>
              <a:ext uri="{FF2B5EF4-FFF2-40B4-BE49-F238E27FC236}">
                <a16:creationId xmlns:a16="http://schemas.microsoft.com/office/drawing/2014/main" id="{DD23E657-DA16-D00C-3558-2529234A0FED}"/>
              </a:ext>
            </a:extLst>
          </p:cNvPr>
          <p:cNvSpPr>
            <a:spLocks noGrp="1"/>
          </p:cNvSpPr>
          <p:nvPr>
            <p:ph type="body" idx="1"/>
          </p:nvPr>
        </p:nvSpPr>
        <p:spPr/>
        <p:txBody>
          <a:bodyPr/>
          <a:lstStyle/>
          <a:p>
            <a:pPr marL="152400" indent="0">
              <a:buNone/>
            </a:pPr>
            <a:endParaRPr lang="sq-AL" sz="1400" dirty="0">
              <a:solidFill>
                <a:schemeClr val="bg1"/>
              </a:solidFill>
            </a:endParaRPr>
          </a:p>
          <a:p>
            <a:pPr marL="0" marR="0" lvl="0" indent="0" algn="l" rtl="0">
              <a:spcBef>
                <a:spcPts val="0"/>
              </a:spcBef>
              <a:spcAft>
                <a:spcPts val="0"/>
              </a:spcAft>
              <a:buNone/>
            </a:pPr>
            <a:r>
              <a:rPr lang="en-US" sz="1400" dirty="0">
                <a:solidFill>
                  <a:schemeClr val="bg1"/>
                </a:solidFill>
                <a:ea typeface="Calibri"/>
                <a:cs typeface="Calibri"/>
                <a:sym typeface="Calibri"/>
              </a:rPr>
              <a:t>Work in pairs.</a:t>
            </a:r>
            <a:endParaRPr lang="en-US" sz="1400" dirty="0">
              <a:solidFill>
                <a:schemeClr val="bg1"/>
              </a:solidFill>
            </a:endParaRPr>
          </a:p>
          <a:p>
            <a:pPr marL="0" marR="0" lvl="0" indent="0" algn="l" rtl="0">
              <a:spcBef>
                <a:spcPts val="0"/>
              </a:spcBef>
              <a:spcAft>
                <a:spcPts val="0"/>
              </a:spcAft>
              <a:buNone/>
            </a:pPr>
            <a:endParaRPr lang="en-US" sz="1400" dirty="0">
              <a:solidFill>
                <a:schemeClr val="bg1"/>
              </a:solidFill>
              <a:ea typeface="Calibri"/>
              <a:cs typeface="Calibri"/>
              <a:sym typeface="Calibri"/>
            </a:endParaRPr>
          </a:p>
          <a:p>
            <a:pPr marL="0" marR="0" lvl="0" indent="0" algn="l" rtl="0">
              <a:spcBef>
                <a:spcPts val="0"/>
              </a:spcBef>
              <a:spcAft>
                <a:spcPts val="0"/>
              </a:spcAft>
              <a:buNone/>
            </a:pPr>
            <a:r>
              <a:rPr lang="en-US" sz="1400" dirty="0">
                <a:solidFill>
                  <a:schemeClr val="bg1"/>
                </a:solidFill>
                <a:ea typeface="Calibri"/>
                <a:cs typeface="Calibri"/>
                <a:sym typeface="Calibri"/>
              </a:rPr>
              <a:t>Read the quotes from students in Kosovo in 2022.</a:t>
            </a:r>
            <a:endParaRPr lang="en-US" sz="1400" dirty="0">
              <a:solidFill>
                <a:schemeClr val="bg1"/>
              </a:solidFill>
            </a:endParaRPr>
          </a:p>
          <a:p>
            <a:pPr marL="0" marR="0" lvl="0" indent="0" algn="l" rtl="0">
              <a:spcBef>
                <a:spcPts val="0"/>
              </a:spcBef>
              <a:spcAft>
                <a:spcPts val="0"/>
              </a:spcAft>
              <a:buNone/>
            </a:pPr>
            <a:endParaRPr lang="en-US" sz="1400" dirty="0">
              <a:solidFill>
                <a:schemeClr val="bg1"/>
              </a:solidFill>
              <a:ea typeface="Calibri"/>
              <a:cs typeface="Calibri"/>
              <a:sym typeface="Calibri"/>
            </a:endParaRPr>
          </a:p>
          <a:p>
            <a:pPr marL="0" marR="0" lvl="0" indent="0" algn="l" rtl="0">
              <a:spcBef>
                <a:spcPts val="0"/>
              </a:spcBef>
              <a:spcAft>
                <a:spcPts val="0"/>
              </a:spcAft>
              <a:buNone/>
            </a:pPr>
            <a:r>
              <a:rPr lang="en-US" sz="1400" dirty="0">
                <a:solidFill>
                  <a:schemeClr val="bg1"/>
                </a:solidFill>
                <a:ea typeface="Calibri"/>
                <a:cs typeface="Calibri"/>
                <a:sym typeface="Calibri"/>
              </a:rPr>
              <a:t>What types of poor pedagogical practice do</a:t>
            </a:r>
            <a:endParaRPr lang="en-US" sz="1400" dirty="0">
              <a:solidFill>
                <a:schemeClr val="bg1"/>
              </a:solidFill>
            </a:endParaRPr>
          </a:p>
          <a:p>
            <a:pPr marL="0" marR="0" lvl="0" indent="0" algn="l" rtl="0">
              <a:spcBef>
                <a:spcPts val="0"/>
              </a:spcBef>
              <a:spcAft>
                <a:spcPts val="0"/>
              </a:spcAft>
              <a:buNone/>
            </a:pPr>
            <a:r>
              <a:rPr lang="en-US" sz="1400" dirty="0">
                <a:solidFill>
                  <a:schemeClr val="bg1"/>
                </a:solidFill>
                <a:ea typeface="Calibri"/>
                <a:cs typeface="Calibri"/>
                <a:sym typeface="Calibri"/>
              </a:rPr>
              <a:t> these quotes refer to?</a:t>
            </a:r>
            <a:endParaRPr lang="en-XK" sz="1400" dirty="0">
              <a:solidFill>
                <a:schemeClr val="bg1"/>
              </a:solidFill>
            </a:endParaRPr>
          </a:p>
        </p:txBody>
      </p:sp>
      <p:sp>
        <p:nvSpPr>
          <p:cNvPr id="4" name="Google Shape;373;p43">
            <a:extLst>
              <a:ext uri="{FF2B5EF4-FFF2-40B4-BE49-F238E27FC236}">
                <a16:creationId xmlns:a16="http://schemas.microsoft.com/office/drawing/2014/main" id="{292FA14B-975B-A776-DA58-7EA362968F98}"/>
              </a:ext>
            </a:extLst>
          </p:cNvPr>
          <p:cNvSpPr/>
          <p:nvPr/>
        </p:nvSpPr>
        <p:spPr>
          <a:xfrm rot="-5400000" flipH="1">
            <a:off x="8172150" y="2955900"/>
            <a:ext cx="1943700" cy="1943700"/>
          </a:xfrm>
          <a:prstGeom prst="blockArc">
            <a:avLst>
              <a:gd name="adj1" fmla="val 10800000"/>
              <a:gd name="adj2" fmla="val 5383843"/>
              <a:gd name="adj3" fmla="val 10700"/>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ectangle 5">
            <a:extLst>
              <a:ext uri="{FF2B5EF4-FFF2-40B4-BE49-F238E27FC236}">
                <a16:creationId xmlns:a16="http://schemas.microsoft.com/office/drawing/2014/main" id="{A1D993A5-596A-3DE2-C013-EDD4F2E3168B}"/>
              </a:ext>
            </a:extLst>
          </p:cNvPr>
          <p:cNvSpPr/>
          <p:nvPr/>
        </p:nvSpPr>
        <p:spPr>
          <a:xfrm>
            <a:off x="-17130" y="-104948"/>
            <a:ext cx="806840" cy="535339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XK"/>
          </a:p>
        </p:txBody>
      </p:sp>
    </p:spTree>
    <p:extLst>
      <p:ext uri="{BB962C8B-B14F-4D97-AF65-F5344CB8AC3E}">
        <p14:creationId xmlns:p14="http://schemas.microsoft.com/office/powerpoint/2010/main" val="4150592607"/>
      </p:ext>
    </p:extLst>
  </p:cSld>
  <p:clrMapOvr>
    <a:masterClrMapping/>
  </p:clrMapOvr>
  <p:transition spd="med">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subTitle" idx="1"/>
          </p:nvPr>
        </p:nvSpPr>
        <p:spPr>
          <a:xfrm>
            <a:off x="1371600" y="1263375"/>
            <a:ext cx="5175850" cy="572700"/>
          </a:xfrm>
        </p:spPr>
        <p:txBody>
          <a:bodyPr/>
          <a:lstStyle/>
          <a:p>
            <a:pPr marL="152400" indent="0" algn="l">
              <a:buNone/>
            </a:pPr>
            <a:r>
              <a:rPr lang="sq-AL" sz="1400" dirty="0">
                <a:solidFill>
                  <a:srgbClr val="8393AE"/>
                </a:solidFill>
              </a:rPr>
              <a:t>Alea 8</a:t>
            </a:r>
          </a:p>
          <a:p>
            <a:pPr marL="152400" indent="0" algn="l">
              <a:buNone/>
            </a:pPr>
            <a:r>
              <a:rPr lang="sq-AL" sz="1100" dirty="0">
                <a:solidFill>
                  <a:schemeClr val="bg1">
                    <a:lumMod val="10000"/>
                  </a:schemeClr>
                </a:solidFill>
                <a:latin typeface="Bradley Hand" pitchFamily="2" charset="77"/>
              </a:rPr>
              <a:t>“I want every student to learn, they must listen and learn, not just show up”.</a:t>
            </a:r>
          </a:p>
          <a:p>
            <a:pPr marL="152400" indent="0" algn="l">
              <a:buNone/>
            </a:pPr>
            <a:r>
              <a:rPr lang="sq-AL" sz="1100" dirty="0">
                <a:solidFill>
                  <a:schemeClr val="bg1">
                    <a:lumMod val="10000"/>
                  </a:schemeClr>
                </a:solidFill>
                <a:latin typeface="Bradley Hand" pitchFamily="2" charset="77"/>
              </a:rPr>
              <a:t> </a:t>
            </a:r>
          </a:p>
          <a:p>
            <a:pPr marL="152400" indent="0" algn="l">
              <a:buNone/>
            </a:pPr>
            <a:r>
              <a:rPr lang="sq-AL" sz="1400" dirty="0">
                <a:solidFill>
                  <a:srgbClr val="8393AE"/>
                </a:solidFill>
              </a:rPr>
              <a:t>Genci 8</a:t>
            </a:r>
          </a:p>
          <a:p>
            <a:pPr marL="152400" indent="0" algn="l">
              <a:buNone/>
            </a:pPr>
            <a:r>
              <a:rPr lang="sq-AL" sz="1100" dirty="0">
                <a:solidFill>
                  <a:schemeClr val="bg1">
                    <a:lumMod val="10000"/>
                  </a:schemeClr>
                </a:solidFill>
                <a:latin typeface="KINDERGARTEN" panose="02000603000000000000" pitchFamily="2" charset="0"/>
              </a:rPr>
              <a:t>“I would like to do more advanced stuff ”.</a:t>
            </a:r>
          </a:p>
          <a:p>
            <a:pPr marL="152400" indent="0" algn="l">
              <a:buNone/>
            </a:pPr>
            <a:endParaRPr lang="sq-AL" sz="1400" dirty="0">
              <a:solidFill>
                <a:srgbClr val="8393AE"/>
              </a:solidFill>
            </a:endParaRPr>
          </a:p>
          <a:p>
            <a:pPr marL="152400" indent="0" algn="l">
              <a:buNone/>
            </a:pPr>
            <a:r>
              <a:rPr lang="sq-AL" sz="1400" dirty="0">
                <a:solidFill>
                  <a:srgbClr val="8393AE"/>
                </a:solidFill>
              </a:rPr>
              <a:t>Valeria 9</a:t>
            </a:r>
          </a:p>
          <a:p>
            <a:pPr marL="152400" indent="0" algn="l">
              <a:buNone/>
            </a:pPr>
            <a:r>
              <a:rPr lang="sq-AL" sz="1100" dirty="0">
                <a:solidFill>
                  <a:schemeClr val="bg1">
                    <a:lumMod val="10000"/>
                  </a:schemeClr>
                </a:solidFill>
                <a:latin typeface="Mistral" panose="03090702030407020403" pitchFamily="66" charset="0"/>
              </a:rPr>
              <a:t>“Students need to listen more”.</a:t>
            </a:r>
          </a:p>
          <a:p>
            <a:pPr marL="152400" indent="0" algn="l">
              <a:buNone/>
            </a:pPr>
            <a:endParaRPr lang="sq-AL" sz="1400" dirty="0">
              <a:solidFill>
                <a:srgbClr val="8393AE"/>
              </a:solidFill>
            </a:endParaRPr>
          </a:p>
          <a:p>
            <a:pPr marL="152400" indent="0" algn="l">
              <a:buNone/>
            </a:pPr>
            <a:r>
              <a:rPr lang="sq-AL" sz="1400" dirty="0">
                <a:solidFill>
                  <a:srgbClr val="8393AE"/>
                </a:solidFill>
              </a:rPr>
              <a:t>Velya 10</a:t>
            </a:r>
          </a:p>
          <a:p>
            <a:pPr marL="152400" indent="0" algn="l">
              <a:buNone/>
            </a:pPr>
            <a:r>
              <a:rPr lang="sq-AL" sz="1100" dirty="0">
                <a:solidFill>
                  <a:schemeClr val="bg1">
                    <a:lumMod val="10000"/>
                  </a:schemeClr>
                </a:solidFill>
                <a:latin typeface="Bradley Hand" pitchFamily="2" charset="77"/>
                <a:ea typeface="Noteworthy Light" panose="02000400000000000000" pitchFamily="2" charset="77"/>
              </a:rPr>
              <a:t>“Students should listen, learn, and be quiet”.</a:t>
            </a:r>
          </a:p>
          <a:p>
            <a:pPr marL="152400" indent="0" algn="l">
              <a:buNone/>
            </a:pPr>
            <a:endParaRPr lang="sq-AL" sz="1100" dirty="0">
              <a:solidFill>
                <a:schemeClr val="bg1">
                  <a:lumMod val="10000"/>
                </a:schemeClr>
              </a:solidFill>
              <a:latin typeface="Noteworthy Light" panose="02000400000000000000" pitchFamily="2" charset="77"/>
              <a:ea typeface="Noteworthy Light" panose="02000400000000000000" pitchFamily="2" charset="77"/>
            </a:endParaRPr>
          </a:p>
          <a:p>
            <a:pPr marL="152400" indent="0" algn="l">
              <a:buNone/>
            </a:pPr>
            <a:r>
              <a:rPr lang="sq-AL" dirty="0">
                <a:solidFill>
                  <a:srgbClr val="8393AE"/>
                </a:solidFill>
              </a:rPr>
              <a:t>Isa 12</a:t>
            </a:r>
          </a:p>
          <a:p>
            <a:pPr marL="152400" indent="0" algn="l">
              <a:buNone/>
            </a:pPr>
            <a:r>
              <a:rPr lang="sq-AL" sz="1100" dirty="0">
                <a:solidFill>
                  <a:schemeClr val="bg1">
                    <a:lumMod val="10000"/>
                  </a:schemeClr>
                </a:solidFill>
                <a:latin typeface="KINDERGARTEN" panose="02000603000000000000" pitchFamily="2" charset="0"/>
              </a:rPr>
              <a:t>“We never do practical experiments in chemistry or biology”.</a:t>
            </a:r>
          </a:p>
          <a:p>
            <a:pPr marL="152400" indent="0" algn="l">
              <a:buNone/>
            </a:pPr>
            <a:endParaRPr lang="sq-AL" sz="1100" dirty="0">
              <a:solidFill>
                <a:schemeClr val="bg1">
                  <a:lumMod val="10000"/>
                </a:schemeClr>
              </a:solidFill>
              <a:latin typeface="Noteworthy Light" panose="02000400000000000000" pitchFamily="2" charset="77"/>
              <a:ea typeface="Noteworthy Light" panose="02000400000000000000" pitchFamily="2" charset="77"/>
            </a:endParaRPr>
          </a:p>
          <a:p>
            <a:pPr marL="152400" indent="0" algn="l">
              <a:buNone/>
            </a:pPr>
            <a:endParaRPr lang="sq-AL" sz="1400" dirty="0">
              <a:solidFill>
                <a:srgbClr val="8393AE"/>
              </a:solidFill>
            </a:endParaRPr>
          </a:p>
          <a:p>
            <a:pPr marL="0" indent="0" algn="l">
              <a:buNone/>
            </a:pPr>
            <a:endParaRPr lang="sq-AL" dirty="0">
              <a:solidFill>
                <a:srgbClr val="8393AE"/>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p:txBody>
          <a:bodyPr/>
          <a:lstStyle/>
          <a:p>
            <a:r>
              <a:rPr lang="sq-AL" dirty="0">
                <a:solidFill>
                  <a:schemeClr val="bg1">
                    <a:lumMod val="10000"/>
                  </a:schemeClr>
                </a:solidFill>
                <a:ea typeface="+mj-ea"/>
                <a:cs typeface="+mj-cs"/>
              </a:rPr>
              <a:t>Quotes from Kosovar students in 2022</a:t>
            </a:r>
            <a:endParaRPr lang="en-XK" dirty="0">
              <a:solidFill>
                <a:schemeClr val="bg1">
                  <a:lumMod val="10000"/>
                </a:schemeClr>
              </a:solidFill>
            </a:endParaRPr>
          </a:p>
        </p:txBody>
      </p:sp>
      <p:sp>
        <p:nvSpPr>
          <p:cNvPr id="16" name="Block Arc 15">
            <a:extLst>
              <a:ext uri="{FF2B5EF4-FFF2-40B4-BE49-F238E27FC236}">
                <a16:creationId xmlns:a16="http://schemas.microsoft.com/office/drawing/2014/main" id="{043C91D0-D6F8-B5E1-44E0-3E3F935BC419}"/>
              </a:ext>
            </a:extLst>
          </p:cNvPr>
          <p:cNvSpPr/>
          <p:nvPr/>
        </p:nvSpPr>
        <p:spPr>
          <a:xfrm rot="8516852">
            <a:off x="-466884" y="665073"/>
            <a:ext cx="1693119" cy="1894105"/>
          </a:xfrm>
          <a:prstGeom prst="blockArc">
            <a:avLst>
              <a:gd name="adj1" fmla="val 9000103"/>
              <a:gd name="adj2" fmla="val 21590721"/>
              <a:gd name="adj3" fmla="val 10793"/>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XK">
              <a:solidFill>
                <a:schemeClr val="tx1"/>
              </a:solidFill>
            </a:endParaRPr>
          </a:p>
        </p:txBody>
      </p:sp>
      <p:pic>
        <p:nvPicPr>
          <p:cNvPr id="5" name="i want every student to learn.mp3">
            <a:hlinkClick r:id="" action="ppaction://media"/>
            <a:extLst>
              <a:ext uri="{FF2B5EF4-FFF2-40B4-BE49-F238E27FC236}">
                <a16:creationId xmlns:a16="http://schemas.microsoft.com/office/drawing/2014/main" id="{1A868496-3E77-D571-E8C1-391396058BE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331768" y="1449025"/>
            <a:ext cx="431364" cy="431364"/>
          </a:xfrm>
          <a:prstGeom prst="rect">
            <a:avLst/>
          </a:prstGeom>
        </p:spPr>
      </p:pic>
      <p:pic>
        <p:nvPicPr>
          <p:cNvPr id="8" name="i would like to do more advanced stuff.mp3">
            <a:hlinkClick r:id="" action="ppaction://media"/>
            <a:extLst>
              <a:ext uri="{FF2B5EF4-FFF2-40B4-BE49-F238E27FC236}">
                <a16:creationId xmlns:a16="http://schemas.microsoft.com/office/drawing/2014/main" id="{9297C325-7904-8177-A49C-1F14814BA2DC}"/>
              </a:ext>
            </a:extLst>
          </p:cNvPr>
          <p:cNvPicPr>
            <a:picLocks noChangeAspect="1"/>
          </p:cNvPicPr>
          <p:nvPr>
            <a:audioFile r:link="rId3"/>
            <p:extLst>
              <p:ext uri="{DAA4B4D4-6D71-4841-9C94-3DE7FCFB9230}">
                <p14:media xmlns:p14="http://schemas.microsoft.com/office/powerpoint/2010/main" r:embed="rId4">
                  <p14:trim st="2730.9468"/>
                </p14:media>
              </p:ext>
            </p:extLst>
          </p:nvPr>
        </p:nvPicPr>
        <p:blipFill>
          <a:blip r:embed="rId9"/>
          <a:stretch>
            <a:fillRect/>
          </a:stretch>
        </p:blipFill>
        <p:spPr>
          <a:xfrm>
            <a:off x="4356318" y="2086594"/>
            <a:ext cx="431364" cy="431364"/>
          </a:xfrm>
          <a:prstGeom prst="rect">
            <a:avLst/>
          </a:prstGeom>
        </p:spPr>
      </p:pic>
      <p:pic>
        <p:nvPicPr>
          <p:cNvPr id="11" name="students need to listen.mp3">
            <a:hlinkClick r:id="" action="ppaction://media"/>
            <a:extLst>
              <a:ext uri="{FF2B5EF4-FFF2-40B4-BE49-F238E27FC236}">
                <a16:creationId xmlns:a16="http://schemas.microsoft.com/office/drawing/2014/main" id="{F2C75227-1211-CA7E-8DA9-B84816B9D041}"/>
              </a:ext>
            </a:extLst>
          </p:cNvPr>
          <p:cNvPicPr>
            <a:picLocks noChangeAspect="1"/>
          </p:cNvPicPr>
          <p:nvPr>
            <a:audioFile r:link="rId3"/>
            <p:extLst>
              <p:ext uri="{DAA4B4D4-6D71-4841-9C94-3DE7FCFB9230}">
                <p14:media xmlns:p14="http://schemas.microsoft.com/office/powerpoint/2010/main" r:embed="rId5">
                  <p14:trim st="1892.3995"/>
                </p14:media>
              </p:ext>
            </p:extLst>
          </p:nvPr>
        </p:nvPicPr>
        <p:blipFill>
          <a:blip r:embed="rId9"/>
          <a:stretch>
            <a:fillRect/>
          </a:stretch>
        </p:blipFill>
        <p:spPr>
          <a:xfrm>
            <a:off x="3172286" y="2768819"/>
            <a:ext cx="431364" cy="431364"/>
          </a:xfrm>
          <a:prstGeom prst="rect">
            <a:avLst/>
          </a:prstGeom>
        </p:spPr>
      </p:pic>
      <p:pic>
        <p:nvPicPr>
          <p:cNvPr id="17" name="students should listen learn aND be quiet.mp3">
            <a:hlinkClick r:id="" action="ppaction://media"/>
            <a:extLst>
              <a:ext uri="{FF2B5EF4-FFF2-40B4-BE49-F238E27FC236}">
                <a16:creationId xmlns:a16="http://schemas.microsoft.com/office/drawing/2014/main" id="{737AF0A4-D671-14E6-A24A-7A0C8E6D93B5}"/>
              </a:ext>
            </a:extLst>
          </p:cNvPr>
          <p:cNvPicPr>
            <a:picLocks noChangeAspect="1"/>
          </p:cNvPicPr>
          <p:nvPr>
            <a:audioFile r:link="rId3"/>
            <p:extLst>
              <p:ext uri="{DAA4B4D4-6D71-4841-9C94-3DE7FCFB9230}">
                <p14:media xmlns:p14="http://schemas.microsoft.com/office/powerpoint/2010/main" r:embed="rId6">
                  <p14:trim st="3823.6803"/>
                </p14:media>
              </p:ext>
            </p:extLst>
          </p:nvPr>
        </p:nvPicPr>
        <p:blipFill>
          <a:blip r:embed="rId9"/>
          <a:stretch>
            <a:fillRect/>
          </a:stretch>
        </p:blipFill>
        <p:spPr>
          <a:xfrm>
            <a:off x="4469524" y="3448761"/>
            <a:ext cx="431364" cy="431364"/>
          </a:xfrm>
          <a:prstGeom prst="rect">
            <a:avLst/>
          </a:prstGeom>
        </p:spPr>
      </p:pic>
      <p:pic>
        <p:nvPicPr>
          <p:cNvPr id="18" name="we never do practical experiments.mp3">
            <a:hlinkClick r:id="" action="ppaction://media"/>
            <a:extLst>
              <a:ext uri="{FF2B5EF4-FFF2-40B4-BE49-F238E27FC236}">
                <a16:creationId xmlns:a16="http://schemas.microsoft.com/office/drawing/2014/main" id="{009DB064-19D2-517C-C337-F3E03E0F3EB2}"/>
              </a:ext>
            </a:extLst>
          </p:cNvPr>
          <p:cNvPicPr>
            <a:picLocks noChangeAspect="1"/>
          </p:cNvPicPr>
          <p:nvPr>
            <a:audioFile r:link="rId3"/>
            <p:extLst>
              <p:ext uri="{DAA4B4D4-6D71-4841-9C94-3DE7FCFB9230}">
                <p14:media xmlns:p14="http://schemas.microsoft.com/office/powerpoint/2010/main" r:embed="rId7">
                  <p14:trim st="3274.0226"/>
                </p14:media>
              </p:ext>
            </p:extLst>
          </p:nvPr>
        </p:nvPicPr>
        <p:blipFill>
          <a:blip r:embed="rId9"/>
          <a:stretch>
            <a:fillRect/>
          </a:stretch>
        </p:blipFill>
        <p:spPr>
          <a:xfrm>
            <a:off x="5545464" y="4088364"/>
            <a:ext cx="431364" cy="431364"/>
          </a:xfrm>
          <a:prstGeom prst="rect">
            <a:avLst/>
          </a:prstGeom>
        </p:spPr>
      </p:pic>
    </p:spTree>
    <p:extLst>
      <p:ext uri="{BB962C8B-B14F-4D97-AF65-F5344CB8AC3E}">
        <p14:creationId xmlns:p14="http://schemas.microsoft.com/office/powerpoint/2010/main" val="27986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33"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310" fill="hold"/>
                                        <p:tgtEl>
                                          <p:spTgt spid="8"/>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208" fill="hold"/>
                                        <p:tgtEl>
                                          <p:spTgt spid="11"/>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3673" fill="hold"/>
                                        <p:tgtEl>
                                          <p:spTgt spid="17"/>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4040"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5"/>
                </p:tgtEl>
              </p:cMediaNode>
            </p:audio>
            <p:audio>
              <p:cMediaNode vol="80000">
                <p:cTn id="24" fill="hold" display="0">
                  <p:stCondLst>
                    <p:cond delay="indefinite"/>
                  </p:stCondLst>
                  <p:endCondLst>
                    <p:cond evt="onStopAudio" delay="0">
                      <p:tgtEl>
                        <p:sldTgt/>
                      </p:tgtEl>
                    </p:cond>
                  </p:endCondLst>
                </p:cTn>
                <p:tgtEl>
                  <p:spTgt spid="8"/>
                </p:tgtEl>
              </p:cMediaNode>
            </p:audio>
            <p:audio>
              <p:cMediaNode vol="80000">
                <p:cTn id="25" fill="hold" display="0">
                  <p:stCondLst>
                    <p:cond delay="indefinite"/>
                  </p:stCondLst>
                  <p:endCondLst>
                    <p:cond evt="onStopAudio" delay="0">
                      <p:tgtEl>
                        <p:sldTgt/>
                      </p:tgtEl>
                    </p:cond>
                  </p:endCondLst>
                </p:cTn>
                <p:tgtEl>
                  <p:spTgt spid="11"/>
                </p:tgtEl>
              </p:cMediaNode>
            </p:audio>
            <p:audio>
              <p:cMediaNode vol="80000">
                <p:cTn id="26" fill="hold" display="0">
                  <p:stCondLst>
                    <p:cond delay="indefinite"/>
                  </p:stCondLst>
                  <p:endCondLst>
                    <p:cond evt="onStopAudio" delay="0">
                      <p:tgtEl>
                        <p:sldTgt/>
                      </p:tgtEl>
                    </p:cond>
                  </p:endCondLst>
                </p:cTn>
                <p:tgtEl>
                  <p:spTgt spid="17"/>
                </p:tgtEl>
              </p:cMediaNode>
            </p:audio>
            <p:audio>
              <p:cMediaNode vol="80000">
                <p:cTn id="27" fill="hold" display="0">
                  <p:stCondLst>
                    <p:cond delay="indefinite"/>
                  </p:stCondLst>
                  <p:endCondLst>
                    <p:cond evt="onStopAudio" delay="0">
                      <p:tgtEl>
                        <p:sldTgt/>
                      </p:tgtEl>
                    </p:cond>
                  </p:endCondLst>
                </p:cTn>
                <p:tgtEl>
                  <p:spTgt spid="18"/>
                </p:tgtEl>
              </p:cMediaNode>
            </p:audio>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152400" indent="0">
              <a:lnSpc>
                <a:spcPct val="120000"/>
              </a:lnSpc>
              <a:spcAft>
                <a:spcPts val="600"/>
              </a:spcAft>
              <a:buNone/>
            </a:pPr>
            <a:r>
              <a:rPr lang="sq-AL" sz="1400" dirty="0">
                <a:solidFill>
                  <a:srgbClr val="518BCB"/>
                </a:solidFill>
              </a:rPr>
              <a:t>The students frequently say the work is easy. This is not a positive comment. It means they are not </a:t>
            </a:r>
            <a:r>
              <a:rPr lang="sq-AL" sz="1400" b="1" dirty="0">
                <a:solidFill>
                  <a:srgbClr val="518BCB"/>
                </a:solidFill>
              </a:rPr>
              <a:t>challenged</a:t>
            </a:r>
            <a:r>
              <a:rPr lang="sq-AL" sz="1400" dirty="0">
                <a:solidFill>
                  <a:srgbClr val="518BCB"/>
                </a:solidFill>
              </a:rPr>
              <a:t> at school.</a:t>
            </a:r>
          </a:p>
          <a:p>
            <a:pPr marL="152400" indent="0">
              <a:lnSpc>
                <a:spcPct val="120000"/>
              </a:lnSpc>
              <a:spcAft>
                <a:spcPts val="600"/>
              </a:spcAft>
              <a:buNone/>
            </a:pPr>
            <a:r>
              <a:rPr lang="sq-AL" sz="1400" dirty="0">
                <a:solidFill>
                  <a:srgbClr val="518BCB"/>
                </a:solidFill>
              </a:rPr>
              <a:t>This is probably because their teachers are not using </a:t>
            </a:r>
            <a:r>
              <a:rPr lang="sq-AL" sz="1400" b="1" dirty="0">
                <a:solidFill>
                  <a:srgbClr val="518BCB"/>
                </a:solidFill>
              </a:rPr>
              <a:t>short cycle formative assessment</a:t>
            </a:r>
            <a:r>
              <a:rPr lang="sq-AL" sz="1400" dirty="0">
                <a:solidFill>
                  <a:srgbClr val="518BCB"/>
                </a:solidFill>
              </a:rPr>
              <a:t> strategies in class or </a:t>
            </a:r>
            <a:r>
              <a:rPr lang="sq-AL" sz="1400" b="1" dirty="0">
                <a:solidFill>
                  <a:srgbClr val="518BCB"/>
                </a:solidFill>
              </a:rPr>
              <a:t>differentiating their learning by content, process, product or learning environment</a:t>
            </a:r>
            <a:r>
              <a:rPr lang="sq-AL" sz="1400" dirty="0">
                <a:solidFill>
                  <a:srgbClr val="518BCB"/>
                </a:solidFill>
              </a:rPr>
              <a:t>. Their teachers are not planning‚ </a:t>
            </a:r>
            <a:r>
              <a:rPr lang="sq-AL" sz="1400" b="1" dirty="0">
                <a:solidFill>
                  <a:srgbClr val="518BCB"/>
                </a:solidFill>
              </a:rPr>
              <a:t>challenge</a:t>
            </a:r>
            <a:r>
              <a:rPr lang="sq-AL" sz="1400" dirty="0">
                <a:solidFill>
                  <a:srgbClr val="518BCB"/>
                </a:solidFill>
              </a:rPr>
              <a:t> into their lessons.</a:t>
            </a:r>
          </a:p>
          <a:p>
            <a:pPr marL="152400" indent="0">
              <a:lnSpc>
                <a:spcPct val="120000"/>
              </a:lnSpc>
              <a:spcAft>
                <a:spcPts val="600"/>
              </a:spcAft>
              <a:buNone/>
            </a:pPr>
            <a:r>
              <a:rPr lang="sq-AL" sz="1400" dirty="0">
                <a:solidFill>
                  <a:srgbClr val="518BCB"/>
                </a:solidFill>
              </a:rPr>
              <a:t>Many students seem to think that you learn just by listening to the teacher. It suggests they do not experience </a:t>
            </a:r>
            <a:r>
              <a:rPr lang="sq-AL" sz="1400" b="1" dirty="0">
                <a:solidFill>
                  <a:srgbClr val="518BCB"/>
                </a:solidFill>
              </a:rPr>
              <a:t>active or collaborative</a:t>
            </a:r>
            <a:r>
              <a:rPr lang="sq-AL" sz="1400" dirty="0">
                <a:solidFill>
                  <a:srgbClr val="518BCB"/>
                </a:solidFill>
              </a:rPr>
              <a:t> lesson activities very often.</a:t>
            </a:r>
          </a:p>
          <a:p>
            <a:pPr marL="152400" indent="0">
              <a:lnSpc>
                <a:spcPct val="120000"/>
              </a:lnSpc>
              <a:spcAft>
                <a:spcPts val="600"/>
              </a:spcAft>
              <a:buNone/>
            </a:pPr>
            <a:r>
              <a:rPr lang="en-US" sz="1400" dirty="0">
                <a:solidFill>
                  <a:srgbClr val="518BCB"/>
                </a:solidFill>
                <a:ea typeface="Calibri"/>
                <a:cs typeface="Calibri"/>
                <a:sym typeface="Calibri"/>
              </a:rPr>
              <a:t>The quotes also suggest that they are not taught </a:t>
            </a:r>
            <a:r>
              <a:rPr lang="en-US" sz="1400" b="1" dirty="0">
                <a:solidFill>
                  <a:srgbClr val="518BCB"/>
                </a:solidFill>
                <a:ea typeface="Calibri"/>
                <a:cs typeface="Calibri"/>
                <a:sym typeface="Calibri"/>
              </a:rPr>
              <a:t>self-regulated learning</a:t>
            </a:r>
            <a:r>
              <a:rPr lang="en-US" sz="1400" dirty="0">
                <a:solidFill>
                  <a:srgbClr val="518BCB"/>
                </a:solidFill>
                <a:ea typeface="Calibri"/>
                <a:cs typeface="Calibri"/>
                <a:sym typeface="Calibri"/>
              </a:rPr>
              <a:t> strategies.</a:t>
            </a:r>
            <a:endParaRPr lang="sq-AL" sz="1400" dirty="0">
              <a:solidFill>
                <a:srgbClr val="518BCB"/>
              </a:solidFill>
            </a:endParaRPr>
          </a:p>
          <a:p>
            <a:pPr marL="152400" indent="0">
              <a:buNone/>
            </a:pPr>
            <a:endParaRPr lang="sq-AL" sz="1400" i="1" dirty="0">
              <a:solidFill>
                <a:srgbClr val="518BCB"/>
              </a:solidFill>
            </a:endParaRPr>
          </a:p>
          <a:p>
            <a:pPr>
              <a:buClr>
                <a:srgbClr val="518BCB"/>
              </a:buClr>
            </a:pPr>
            <a:endParaRPr lang="sq-AL" sz="1400" b="1" dirty="0">
              <a:solidFill>
                <a:srgbClr val="518BCB"/>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US" sz="2400" dirty="0">
                <a:solidFill>
                  <a:srgbClr val="518BCB"/>
                </a:solidFill>
                <a:ea typeface="Calibri"/>
                <a:cs typeface="Calibri"/>
                <a:sym typeface="Calibri"/>
              </a:rPr>
              <a:t>Suggested Answer</a:t>
            </a:r>
            <a:br>
              <a:rPr lang="en-US" sz="2400" dirty="0">
                <a:solidFill>
                  <a:srgbClr val="518BCB"/>
                </a:solidFill>
                <a:ea typeface="Calibri"/>
                <a:cs typeface="Calibri"/>
                <a:sym typeface="Calibri"/>
              </a:rPr>
            </a:br>
            <a:endParaRPr lang="en-XK" sz="16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849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FF1153E-F676-8612-29BB-3FC13CB1AB42}"/>
              </a:ext>
            </a:extLst>
          </p:cNvPr>
          <p:cNvSpPr>
            <a:spLocks noGrp="1"/>
          </p:cNvSpPr>
          <p:nvPr>
            <p:ph type="pic" idx="2"/>
          </p:nvPr>
        </p:nvSpPr>
        <p:spPr/>
      </p:sp>
      <p:sp>
        <p:nvSpPr>
          <p:cNvPr id="3" name="Title 2">
            <a:extLst>
              <a:ext uri="{FF2B5EF4-FFF2-40B4-BE49-F238E27FC236}">
                <a16:creationId xmlns:a16="http://schemas.microsoft.com/office/drawing/2014/main" id="{58DBB7BA-921B-A8FE-6520-8D61E0688992}"/>
              </a:ext>
            </a:extLst>
          </p:cNvPr>
          <p:cNvSpPr>
            <a:spLocks noGrp="1"/>
          </p:cNvSpPr>
          <p:nvPr>
            <p:ph type="title"/>
          </p:nvPr>
        </p:nvSpPr>
        <p:spPr/>
        <p:txBody>
          <a:bodyPr/>
          <a:lstStyle/>
          <a:p>
            <a:r>
              <a:rPr lang="en-US" sz="4000" dirty="0">
                <a:solidFill>
                  <a:srgbClr val="FFFFFF"/>
                </a:solidFill>
                <a:ea typeface="Calibri"/>
                <a:cs typeface="Calibri"/>
                <a:sym typeface="Calibri"/>
              </a:rPr>
              <a:t>What is formative assessment? </a:t>
            </a:r>
            <a:endParaRPr lang="en-XK" dirty="0"/>
          </a:p>
        </p:txBody>
      </p:sp>
      <p:sp>
        <p:nvSpPr>
          <p:cNvPr id="4" name="Subtitle 3">
            <a:extLst>
              <a:ext uri="{FF2B5EF4-FFF2-40B4-BE49-F238E27FC236}">
                <a16:creationId xmlns:a16="http://schemas.microsoft.com/office/drawing/2014/main" id="{917C674A-937E-7581-FA26-38FF4F1EF0D3}"/>
              </a:ext>
            </a:extLst>
          </p:cNvPr>
          <p:cNvSpPr>
            <a:spLocks noGrp="1"/>
          </p:cNvSpPr>
          <p:nvPr>
            <p:ph type="subTitle" idx="1"/>
          </p:nvPr>
        </p:nvSpPr>
        <p:spPr/>
        <p:txBody>
          <a:bodyPr/>
          <a:lstStyle/>
          <a:p>
            <a:endParaRPr lang="en-XK"/>
          </a:p>
        </p:txBody>
      </p:sp>
    </p:spTree>
    <p:extLst>
      <p:ext uri="{BB962C8B-B14F-4D97-AF65-F5344CB8AC3E}">
        <p14:creationId xmlns:p14="http://schemas.microsoft.com/office/powerpoint/2010/main" val="316920955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E030D4F-D2C3-DD9E-8C51-970F2028164C}"/>
              </a:ext>
            </a:extLst>
          </p:cNvPr>
          <p:cNvSpPr>
            <a:spLocks noGrp="1"/>
          </p:cNvSpPr>
          <p:nvPr>
            <p:ph type="pic" idx="2"/>
          </p:nvPr>
        </p:nvSpPr>
        <p:spPr/>
      </p:sp>
      <p:sp>
        <p:nvSpPr>
          <p:cNvPr id="3" name="Title 2">
            <a:extLst>
              <a:ext uri="{FF2B5EF4-FFF2-40B4-BE49-F238E27FC236}">
                <a16:creationId xmlns:a16="http://schemas.microsoft.com/office/drawing/2014/main" id="{0EABCC3D-E069-3BF5-E85C-EBC82769D544}"/>
              </a:ext>
            </a:extLst>
          </p:cNvPr>
          <p:cNvSpPr>
            <a:spLocks noGrp="1"/>
          </p:cNvSpPr>
          <p:nvPr>
            <p:ph type="title"/>
          </p:nvPr>
        </p:nvSpPr>
        <p:spPr>
          <a:xfrm>
            <a:off x="713224" y="2115050"/>
            <a:ext cx="4261025" cy="1491300"/>
          </a:xfrm>
        </p:spPr>
        <p:txBody>
          <a:bodyPr/>
          <a:lstStyle/>
          <a:p>
            <a:br>
              <a:rPr lang="en-US" sz="1600" dirty="0">
                <a:solidFill>
                  <a:srgbClr val="FFFFFF"/>
                </a:solidFill>
                <a:latin typeface="Calibri"/>
                <a:ea typeface="Calibri"/>
                <a:cs typeface="Calibri"/>
                <a:sym typeface="Calibri"/>
              </a:rPr>
            </a:br>
            <a:br>
              <a:rPr lang="en-US" sz="1600" dirty="0">
                <a:solidFill>
                  <a:srgbClr val="FFFFFF"/>
                </a:solidFill>
                <a:latin typeface="Calibri"/>
                <a:ea typeface="Calibri"/>
                <a:cs typeface="Calibri"/>
                <a:sym typeface="Calibri"/>
              </a:rPr>
            </a:br>
            <a:br>
              <a:rPr lang="en-US" sz="1600" dirty="0">
                <a:solidFill>
                  <a:srgbClr val="FFFFFF"/>
                </a:solidFill>
                <a:latin typeface="Calibri"/>
                <a:ea typeface="Calibri"/>
                <a:cs typeface="Calibri"/>
                <a:sym typeface="Calibri"/>
              </a:rPr>
            </a:br>
            <a:r>
              <a:rPr lang="en-US" sz="4000" b="1" dirty="0">
                <a:solidFill>
                  <a:srgbClr val="FFFFFF"/>
                </a:solidFill>
              </a:rPr>
              <a:t>Responsive teaching best practice</a:t>
            </a:r>
            <a:br>
              <a:rPr lang="en-US" sz="1600" dirty="0">
                <a:solidFill>
                  <a:srgbClr val="FFFFFF"/>
                </a:solidFill>
                <a:latin typeface="Calibri"/>
                <a:ea typeface="Calibri"/>
                <a:cs typeface="Calibri"/>
                <a:sym typeface="Calibri"/>
              </a:rPr>
            </a:br>
            <a:br>
              <a:rPr lang="en-US" sz="1600" dirty="0">
                <a:solidFill>
                  <a:srgbClr val="FFFFFF"/>
                </a:solidFill>
                <a:latin typeface="Calibri"/>
                <a:ea typeface="Calibri"/>
                <a:cs typeface="Calibri"/>
                <a:sym typeface="Calibri"/>
              </a:rPr>
            </a:br>
            <a:endParaRPr lang="en-XK" dirty="0">
              <a:solidFill>
                <a:schemeClr val="bg1"/>
              </a:solidFill>
              <a:latin typeface="Avenir Next Heavy" panose="020B0503020202020204" pitchFamily="34" charset="0"/>
            </a:endParaRPr>
          </a:p>
        </p:txBody>
      </p:sp>
      <p:sp>
        <p:nvSpPr>
          <p:cNvPr id="4" name="Subtitle 3">
            <a:extLst>
              <a:ext uri="{FF2B5EF4-FFF2-40B4-BE49-F238E27FC236}">
                <a16:creationId xmlns:a16="http://schemas.microsoft.com/office/drawing/2014/main" id="{D3DA3D00-D510-F6BB-EAC3-8F36C34D9E55}"/>
              </a:ext>
            </a:extLst>
          </p:cNvPr>
          <p:cNvSpPr>
            <a:spLocks noGrp="1"/>
          </p:cNvSpPr>
          <p:nvPr>
            <p:ph type="subTitle" idx="1"/>
          </p:nvPr>
        </p:nvSpPr>
        <p:spPr/>
        <p:txBody>
          <a:bodyPr/>
          <a:lstStyle/>
          <a:p>
            <a:endParaRPr lang="en-XK" dirty="0"/>
          </a:p>
        </p:txBody>
      </p:sp>
    </p:spTree>
    <p:extLst>
      <p:ext uri="{BB962C8B-B14F-4D97-AF65-F5344CB8AC3E}">
        <p14:creationId xmlns:p14="http://schemas.microsoft.com/office/powerpoint/2010/main" val="20165769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0" marR="0" lvl="0" indent="0" algn="l" rtl="0">
              <a:lnSpc>
                <a:spcPct val="90000"/>
              </a:lnSpc>
              <a:spcBef>
                <a:spcPts val="0"/>
              </a:spcBef>
              <a:spcAft>
                <a:spcPts val="0"/>
              </a:spcAft>
              <a:buNone/>
            </a:pPr>
            <a:r>
              <a:rPr lang="en-US" sz="1400" dirty="0">
                <a:solidFill>
                  <a:schemeClr val="bg1">
                    <a:lumMod val="10000"/>
                  </a:schemeClr>
                </a:solidFill>
                <a:ea typeface="Calibri"/>
                <a:cs typeface="Calibri"/>
                <a:sym typeface="Calibri"/>
              </a:rPr>
              <a:t>Every lesson has responsive teaching strategies  planned into it. </a:t>
            </a:r>
            <a:endParaRPr lang="en-US" sz="1400" dirty="0">
              <a:solidFill>
                <a:schemeClr val="bg1">
                  <a:lumMod val="10000"/>
                </a:schemeClr>
              </a:solidFill>
            </a:endParaRPr>
          </a:p>
          <a:p>
            <a:pPr marL="152400" indent="0">
              <a:buNone/>
            </a:pPr>
            <a:endParaRPr lang="sq-AL" sz="1400" dirty="0">
              <a:solidFill>
                <a:schemeClr val="bg1">
                  <a:lumMod val="10000"/>
                </a:schemeClr>
              </a:solidFill>
            </a:endParaRPr>
          </a:p>
          <a:p>
            <a:pPr marL="0" indent="0">
              <a:buNone/>
            </a:pPr>
            <a:endParaRPr lang="sq-AL" i="0" dirty="0">
              <a:solidFill>
                <a:schemeClr val="bg1">
                  <a:lumMod val="10000"/>
                </a:schemeClr>
              </a:solidFill>
              <a:latin typeface="Avenir Book" panose="02000503020000020003" pitchFamily="2" charset="0"/>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p:txBody>
          <a:bodyPr/>
          <a:lstStyle/>
          <a:p>
            <a:r>
              <a:rPr lang="en-US" sz="3200" b="1" dirty="0">
                <a:solidFill>
                  <a:schemeClr val="bg1">
                    <a:lumMod val="10000"/>
                  </a:schemeClr>
                </a:solidFill>
              </a:rPr>
              <a:t>Responsive teaching best practice</a:t>
            </a:r>
            <a:endParaRPr lang="en-XK" dirty="0">
              <a:solidFill>
                <a:schemeClr val="bg1">
                  <a:lumMod val="10000"/>
                </a:schemeClr>
              </a:solidFill>
            </a:endParaRPr>
          </a:p>
        </p:txBody>
      </p:sp>
    </p:spTree>
    <p:extLst>
      <p:ext uri="{BB962C8B-B14F-4D97-AF65-F5344CB8AC3E}">
        <p14:creationId xmlns:p14="http://schemas.microsoft.com/office/powerpoint/2010/main" val="36741093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0" marR="0" lvl="0" indent="0" algn="l" rtl="0">
              <a:lnSpc>
                <a:spcPct val="90000"/>
              </a:lnSpc>
              <a:spcBef>
                <a:spcPts val="0"/>
              </a:spcBef>
              <a:spcAft>
                <a:spcPts val="0"/>
              </a:spcAft>
              <a:buNone/>
            </a:pPr>
            <a:r>
              <a:rPr lang="en-US" sz="1400" dirty="0">
                <a:solidFill>
                  <a:schemeClr val="bg1">
                    <a:lumMod val="10000"/>
                  </a:schemeClr>
                </a:solidFill>
                <a:ea typeface="Calibri"/>
                <a:cs typeface="Calibri"/>
                <a:sym typeface="Calibri"/>
              </a:rPr>
              <a:t>Students self-assess all their work based on clear criteria as regularly as possible. </a:t>
            </a:r>
            <a:endParaRPr lang="en-US" sz="1400" dirty="0">
              <a:solidFill>
                <a:schemeClr val="bg1">
                  <a:lumMod val="10000"/>
                </a:schemeClr>
              </a:solidFill>
            </a:endParaRPr>
          </a:p>
          <a:p>
            <a:pPr marL="0" marR="0" lvl="0" indent="0" algn="l" rtl="0">
              <a:lnSpc>
                <a:spcPct val="90000"/>
              </a:lnSpc>
              <a:spcBef>
                <a:spcPts val="840"/>
              </a:spcBef>
              <a:spcAft>
                <a:spcPts val="0"/>
              </a:spcAft>
              <a:buNone/>
            </a:pPr>
            <a:r>
              <a:rPr lang="en-US" sz="1400" dirty="0">
                <a:solidFill>
                  <a:schemeClr val="bg1">
                    <a:lumMod val="10000"/>
                  </a:schemeClr>
                </a:solidFill>
                <a:ea typeface="Calibri"/>
                <a:cs typeface="Calibri"/>
                <a:sym typeface="Calibri"/>
              </a:rPr>
              <a:t>Rubrics can help for some lessons. </a:t>
            </a:r>
            <a:endParaRPr lang="en-US" sz="1400" dirty="0">
              <a:solidFill>
                <a:schemeClr val="bg1">
                  <a:lumMod val="10000"/>
                </a:schemeClr>
              </a:solidFill>
            </a:endParaRPr>
          </a:p>
          <a:p>
            <a:pPr marL="0" marR="0" lvl="0" indent="0" algn="l" rtl="0">
              <a:lnSpc>
                <a:spcPct val="90000"/>
              </a:lnSpc>
              <a:spcBef>
                <a:spcPts val="840"/>
              </a:spcBef>
              <a:spcAft>
                <a:spcPts val="0"/>
              </a:spcAft>
              <a:buNone/>
            </a:pPr>
            <a:r>
              <a:rPr lang="en-US" sz="1400" dirty="0">
                <a:solidFill>
                  <a:schemeClr val="bg1">
                    <a:lumMod val="10000"/>
                  </a:schemeClr>
                </a:solidFill>
                <a:ea typeface="Calibri"/>
                <a:cs typeface="Calibri"/>
                <a:sym typeface="Calibri"/>
              </a:rPr>
              <a:t>The more self regulated learning skills students develop the more they will be able to identify gaps in their own learning and ask for targeted intervention from the teacher.</a:t>
            </a:r>
            <a:endParaRPr lang="en-US" sz="1400" dirty="0">
              <a:solidFill>
                <a:schemeClr val="bg1">
                  <a:lumMod val="10000"/>
                </a:schemeClr>
              </a:solidFill>
            </a:endParaRPr>
          </a:p>
          <a:p>
            <a:pPr marL="0" indent="0">
              <a:buNone/>
            </a:pPr>
            <a:endParaRPr lang="sq-AL" sz="1400" dirty="0">
              <a:solidFill>
                <a:schemeClr val="bg1">
                  <a:lumMod val="10000"/>
                </a:schemeClr>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p:txBody>
          <a:bodyPr/>
          <a:lstStyle/>
          <a:p>
            <a:r>
              <a:rPr lang="en-US" sz="3200" b="1" dirty="0">
                <a:solidFill>
                  <a:schemeClr val="bg1">
                    <a:lumMod val="10000"/>
                  </a:schemeClr>
                </a:solidFill>
              </a:rPr>
              <a:t>Responsive teaching best practice</a:t>
            </a:r>
            <a:endParaRPr lang="en-XK" sz="3200" dirty="0">
              <a:solidFill>
                <a:schemeClr val="bg1">
                  <a:lumMod val="10000"/>
                </a:schemeClr>
              </a:solidFill>
            </a:endParaRPr>
          </a:p>
        </p:txBody>
      </p:sp>
    </p:spTree>
    <p:extLst>
      <p:ext uri="{BB962C8B-B14F-4D97-AF65-F5344CB8AC3E}">
        <p14:creationId xmlns:p14="http://schemas.microsoft.com/office/powerpoint/2010/main" val="199841348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lvl="0" indent="0">
              <a:buNone/>
            </a:pPr>
            <a:r>
              <a:rPr lang="sq-AL" sz="1400" b="1" dirty="0">
                <a:solidFill>
                  <a:srgbClr val="518BCB"/>
                </a:solidFill>
              </a:rPr>
              <a:t>Peer tutoring</a:t>
            </a:r>
          </a:p>
          <a:p>
            <a:pPr marL="152400" lvl="0" indent="0">
              <a:buNone/>
            </a:pPr>
            <a:endParaRPr lang="sq-AL" sz="1400" b="1" dirty="0">
              <a:solidFill>
                <a:srgbClr val="518BCB"/>
              </a:solidFill>
              <a:ea typeface="Roboto"/>
              <a:cs typeface="Roboto"/>
              <a:sym typeface="Roboto"/>
            </a:endParaRPr>
          </a:p>
          <a:p>
            <a:pPr marL="152400" lvl="0" indent="0">
              <a:buNone/>
            </a:pPr>
            <a:r>
              <a:rPr lang="en-US" sz="1400" dirty="0">
                <a:solidFill>
                  <a:schemeClr val="bg1">
                    <a:lumMod val="10000"/>
                  </a:schemeClr>
                </a:solidFill>
                <a:ea typeface="Roboto"/>
                <a:cs typeface="Roboto"/>
                <a:sym typeface="Roboto"/>
              </a:rPr>
              <a:t>Learners work in pairs or small groups to provide each other with teaching support.</a:t>
            </a:r>
            <a:endParaRPr lang="en-US" sz="1400" dirty="0">
              <a:solidFill>
                <a:schemeClr val="bg1">
                  <a:lumMod val="10000"/>
                </a:schemeClr>
              </a:solidFill>
              <a:ea typeface="Roboto"/>
            </a:endParaRPr>
          </a:p>
          <a:p>
            <a:pPr marL="152400" lvl="0" indent="0">
              <a:buNone/>
            </a:pPr>
            <a:endParaRPr lang="en-US" sz="1400" dirty="0">
              <a:solidFill>
                <a:schemeClr val="bg1">
                  <a:lumMod val="10000"/>
                </a:schemeClr>
              </a:solidFill>
              <a:ea typeface="Roboto"/>
              <a:cs typeface="Roboto"/>
              <a:sym typeface="Roboto"/>
            </a:endParaRPr>
          </a:p>
          <a:p>
            <a:pPr marL="152400" lvl="0" indent="0">
              <a:buNone/>
            </a:pPr>
            <a:r>
              <a:rPr lang="en-US" sz="1400" dirty="0">
                <a:solidFill>
                  <a:schemeClr val="bg1">
                    <a:lumMod val="10000"/>
                  </a:schemeClr>
                </a:solidFill>
                <a:ea typeface="Roboto"/>
                <a:cs typeface="Roboto"/>
                <a:sym typeface="Roboto"/>
              </a:rPr>
              <a:t>Cross-ability tutoring is when one learner, takes the tutoring role and is paired with a tutee or tutees.</a:t>
            </a:r>
            <a:r>
              <a:rPr lang="en-US" sz="1400" dirty="0">
                <a:solidFill>
                  <a:schemeClr val="bg1">
                    <a:lumMod val="10000"/>
                  </a:schemeClr>
                </a:solidFill>
                <a:ea typeface="Calibri"/>
                <a:cs typeface="Calibri"/>
                <a:sym typeface="Calibri"/>
              </a:rPr>
              <a:t> </a:t>
            </a:r>
            <a:endParaRPr lang="en-US" sz="1400" dirty="0">
              <a:solidFill>
                <a:schemeClr val="bg1">
                  <a:lumMod val="10000"/>
                </a:schemeClr>
              </a:solidFill>
              <a:ea typeface="Calibri"/>
            </a:endParaRPr>
          </a:p>
          <a:p>
            <a:pPr marL="152400" lvl="0" indent="0">
              <a:buNone/>
            </a:pPr>
            <a:endParaRPr lang="en-US" sz="1400" dirty="0">
              <a:solidFill>
                <a:schemeClr val="bg1">
                  <a:lumMod val="10000"/>
                </a:schemeClr>
              </a:solidFill>
              <a:ea typeface="Calibri"/>
              <a:cs typeface="Calibri"/>
              <a:sym typeface="Calibri"/>
            </a:endParaRPr>
          </a:p>
          <a:p>
            <a:pPr marL="152400" lvl="0" indent="0">
              <a:buNone/>
            </a:pPr>
            <a:r>
              <a:rPr lang="en-US" sz="1400" dirty="0">
                <a:solidFill>
                  <a:schemeClr val="bg1">
                    <a:lumMod val="10000"/>
                  </a:schemeClr>
                </a:solidFill>
                <a:ea typeface="Calibri"/>
                <a:cs typeface="Calibri"/>
                <a:sym typeface="Calibri"/>
              </a:rPr>
              <a:t>This can be an effective tool for a teacher after a hinge question has identified students who have misconceptions.</a:t>
            </a:r>
          </a:p>
          <a:p>
            <a:pPr marL="152400" lvl="0" indent="0">
              <a:buNone/>
            </a:pPr>
            <a:endParaRPr lang="sq-AL" sz="1400" dirty="0">
              <a:solidFill>
                <a:schemeClr val="bg1">
                  <a:lumMod val="10000"/>
                </a:schemeClr>
              </a:solidFill>
            </a:endParaRPr>
          </a:p>
          <a:p>
            <a:pPr marL="152400" indent="0">
              <a:buNone/>
            </a:pPr>
            <a:endParaRPr lang="sq-AL" sz="1400" dirty="0">
              <a:solidFill>
                <a:schemeClr val="bg1">
                  <a:lumMod val="10000"/>
                </a:schemeClr>
              </a:solidFill>
            </a:endParaRPr>
          </a:p>
          <a:p>
            <a:pPr marL="0" indent="0">
              <a:buNone/>
            </a:pPr>
            <a:endParaRPr lang="sq-AL" i="0" dirty="0">
              <a:solidFill>
                <a:schemeClr val="bg1">
                  <a:lumMod val="10000"/>
                </a:schemeClr>
              </a:solidFill>
              <a:latin typeface="Avenir Book" panose="02000503020000020003" pitchFamily="2" charset="0"/>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p:txBody>
          <a:bodyPr/>
          <a:lstStyle/>
          <a:p>
            <a:r>
              <a:rPr lang="en-US" sz="3200" b="1" dirty="0">
                <a:solidFill>
                  <a:schemeClr val="bg1">
                    <a:lumMod val="10000"/>
                  </a:schemeClr>
                </a:solidFill>
              </a:rPr>
              <a:t>Responsive teaching best practice</a:t>
            </a:r>
            <a:endParaRPr lang="en-XK" sz="3200" dirty="0">
              <a:solidFill>
                <a:schemeClr val="bg1">
                  <a:lumMod val="10000"/>
                </a:schemeClr>
              </a:solidFill>
            </a:endParaRPr>
          </a:p>
        </p:txBody>
      </p:sp>
    </p:spTree>
    <p:extLst>
      <p:ext uri="{BB962C8B-B14F-4D97-AF65-F5344CB8AC3E}">
        <p14:creationId xmlns:p14="http://schemas.microsoft.com/office/powerpoint/2010/main" val="289787823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lvl="0" indent="0">
              <a:buNone/>
            </a:pPr>
            <a:r>
              <a:rPr lang="sq-AL" sz="1400" b="1" dirty="0">
                <a:solidFill>
                  <a:srgbClr val="518BCB"/>
                </a:solidFill>
              </a:rPr>
              <a:t>Using a range of differentiated practice materials.</a:t>
            </a:r>
          </a:p>
          <a:p>
            <a:pPr marL="152400" lvl="0" indent="0">
              <a:buNone/>
            </a:pPr>
            <a:endParaRPr lang="sq-AL" sz="1400" b="1" dirty="0">
              <a:solidFill>
                <a:srgbClr val="518BCB"/>
              </a:solidFill>
              <a:ea typeface="Calibri"/>
              <a:cs typeface="Calibri"/>
              <a:sym typeface="Calibri"/>
            </a:endParaRPr>
          </a:p>
          <a:p>
            <a:pPr marL="152400" lvl="0" indent="0">
              <a:buNone/>
            </a:pPr>
            <a:r>
              <a:rPr lang="en-US" sz="1400" dirty="0">
                <a:solidFill>
                  <a:schemeClr val="bg1">
                    <a:lumMod val="10000"/>
                  </a:schemeClr>
                </a:solidFill>
                <a:ea typeface="Calibri"/>
                <a:cs typeface="Calibri"/>
                <a:sym typeface="Calibri"/>
              </a:rPr>
              <a:t>The best teachers will be able to predict student misconceptions that arise from a hinge question or in lesson formative assessment. </a:t>
            </a:r>
            <a:endParaRPr lang="en-US" sz="1400" dirty="0">
              <a:solidFill>
                <a:schemeClr val="bg1">
                  <a:lumMod val="10000"/>
                </a:schemeClr>
              </a:solidFill>
              <a:ea typeface="Calibri"/>
            </a:endParaRPr>
          </a:p>
          <a:p>
            <a:pPr marL="152400" lvl="0" indent="0">
              <a:buNone/>
            </a:pPr>
            <a:r>
              <a:rPr lang="en-US" sz="1400" dirty="0">
                <a:solidFill>
                  <a:schemeClr val="bg1">
                    <a:lumMod val="10000"/>
                  </a:schemeClr>
                </a:solidFill>
                <a:ea typeface="Calibri"/>
                <a:cs typeface="Calibri"/>
                <a:sym typeface="Calibri"/>
              </a:rPr>
              <a:t>These teachers pre prepare a range of resources to meet the individual needs of students as much as possible. </a:t>
            </a:r>
            <a:endParaRPr lang="en-US" sz="1400" dirty="0">
              <a:solidFill>
                <a:schemeClr val="bg1">
                  <a:lumMod val="10000"/>
                </a:schemeClr>
              </a:solidFill>
              <a:ea typeface="Calibri"/>
            </a:endParaRPr>
          </a:p>
          <a:p>
            <a:pPr marL="152400" lvl="0" indent="0">
              <a:buNone/>
            </a:pPr>
            <a:endParaRPr lang="en-US" sz="1400" dirty="0">
              <a:solidFill>
                <a:schemeClr val="bg1">
                  <a:lumMod val="10000"/>
                </a:schemeClr>
              </a:solidFill>
              <a:ea typeface="Calibri"/>
              <a:cs typeface="Calibri"/>
              <a:sym typeface="Calibri"/>
            </a:endParaRPr>
          </a:p>
          <a:p>
            <a:pPr marL="152400" lvl="0" indent="0">
              <a:buNone/>
            </a:pPr>
            <a:r>
              <a:rPr lang="en-US" sz="1400" dirty="0">
                <a:solidFill>
                  <a:schemeClr val="bg1">
                    <a:lumMod val="10000"/>
                  </a:schemeClr>
                </a:solidFill>
                <a:ea typeface="Calibri"/>
                <a:cs typeface="Calibri"/>
                <a:sym typeface="Calibri"/>
              </a:rPr>
              <a:t>A challenge activity could be an activity where the student applies knowledge to create something.</a:t>
            </a:r>
            <a:endParaRPr lang="sq-AL" sz="1400" dirty="0">
              <a:solidFill>
                <a:schemeClr val="bg1">
                  <a:lumMod val="10000"/>
                </a:schemeClr>
              </a:solidFill>
            </a:endParaRPr>
          </a:p>
          <a:p>
            <a:pPr marL="152400" indent="0">
              <a:buNone/>
            </a:pPr>
            <a:endParaRPr lang="sq-AL" sz="1400" dirty="0">
              <a:solidFill>
                <a:schemeClr val="tx1"/>
              </a:solidFill>
            </a:endParaRPr>
          </a:p>
          <a:p>
            <a:pPr marL="0" indent="0">
              <a:buNone/>
            </a:pPr>
            <a:endParaRPr lang="sq-AL" i="0" dirty="0">
              <a:solidFill>
                <a:schemeClr val="tx1"/>
              </a:solidFill>
              <a:latin typeface="Avenir Book" panose="02000503020000020003" pitchFamily="2" charset="0"/>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p:txBody>
          <a:bodyPr/>
          <a:lstStyle/>
          <a:p>
            <a:r>
              <a:rPr lang="en-US" sz="3200" b="1" dirty="0">
                <a:solidFill>
                  <a:schemeClr val="bg1">
                    <a:lumMod val="10000"/>
                  </a:schemeClr>
                </a:solidFill>
              </a:rPr>
              <a:t>Responsive teaching best practice</a:t>
            </a:r>
            <a:endParaRPr lang="en-XK" sz="3200" dirty="0">
              <a:solidFill>
                <a:schemeClr val="bg1">
                  <a:lumMod val="10000"/>
                </a:schemeClr>
              </a:solidFill>
            </a:endParaRPr>
          </a:p>
        </p:txBody>
      </p:sp>
    </p:spTree>
    <p:extLst>
      <p:ext uri="{BB962C8B-B14F-4D97-AF65-F5344CB8AC3E}">
        <p14:creationId xmlns:p14="http://schemas.microsoft.com/office/powerpoint/2010/main" val="33697673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EA18F-AA8F-8BD5-7984-B87387112CF7}"/>
              </a:ext>
            </a:extLst>
          </p:cNvPr>
          <p:cNvSpPr>
            <a:spLocks noGrp="1"/>
          </p:cNvSpPr>
          <p:nvPr>
            <p:ph type="title"/>
          </p:nvPr>
        </p:nvSpPr>
        <p:spPr/>
        <p:txBody>
          <a:bodyPr/>
          <a:lstStyle/>
          <a:p>
            <a:r>
              <a:rPr lang="sq-AL" dirty="0">
                <a:solidFill>
                  <a:schemeClr val="bg1"/>
                </a:solidFill>
                <a:ea typeface="+mj-ea"/>
                <a:cs typeface="+mj-cs"/>
              </a:rPr>
              <a:t>Best practice discussion</a:t>
            </a:r>
            <a:br>
              <a:rPr lang="sq-AL" sz="2000" dirty="0">
                <a:solidFill>
                  <a:schemeClr val="bg1"/>
                </a:solidFill>
                <a:ea typeface="+mj-ea"/>
                <a:cs typeface="+mj-cs"/>
              </a:rPr>
            </a:br>
            <a:r>
              <a:rPr lang="sq-AL" sz="2000" dirty="0">
                <a:solidFill>
                  <a:schemeClr val="bg1"/>
                </a:solidFill>
                <a:ea typeface="+mj-ea"/>
                <a:cs typeface="+mj-cs"/>
              </a:rPr>
              <a:t>Pairwork discussion</a:t>
            </a:r>
            <a:endParaRPr lang="en-XK" dirty="0">
              <a:solidFill>
                <a:schemeClr val="bg1"/>
              </a:solidFill>
            </a:endParaRPr>
          </a:p>
        </p:txBody>
      </p:sp>
      <p:sp>
        <p:nvSpPr>
          <p:cNvPr id="3" name="Text Placeholder 2">
            <a:extLst>
              <a:ext uri="{FF2B5EF4-FFF2-40B4-BE49-F238E27FC236}">
                <a16:creationId xmlns:a16="http://schemas.microsoft.com/office/drawing/2014/main" id="{DD23E657-DA16-D00C-3558-2529234A0FED}"/>
              </a:ext>
            </a:extLst>
          </p:cNvPr>
          <p:cNvSpPr>
            <a:spLocks noGrp="1"/>
          </p:cNvSpPr>
          <p:nvPr>
            <p:ph type="body" idx="1"/>
          </p:nvPr>
        </p:nvSpPr>
        <p:spPr/>
        <p:txBody>
          <a:bodyPr/>
          <a:lstStyle/>
          <a:p>
            <a:pPr marL="152400" indent="0">
              <a:buNone/>
            </a:pPr>
            <a:endParaRPr lang="sq-AL" sz="1400" b="1" dirty="0">
              <a:solidFill>
                <a:schemeClr val="bg1"/>
              </a:solidFill>
            </a:endParaRPr>
          </a:p>
          <a:p>
            <a:pPr marL="152400" indent="0">
              <a:buNone/>
            </a:pPr>
            <a:r>
              <a:rPr lang="sq-AL" sz="1400" dirty="0">
                <a:solidFill>
                  <a:schemeClr val="bg1"/>
                </a:solidFill>
              </a:rPr>
              <a:t>Work with a partner. Read the two letters from students in Kosovo.</a:t>
            </a:r>
          </a:p>
          <a:p>
            <a:pPr marL="152400" indent="0">
              <a:buNone/>
            </a:pPr>
            <a:endParaRPr lang="sq-AL" sz="1400" dirty="0">
              <a:solidFill>
                <a:schemeClr val="bg1"/>
              </a:solidFill>
            </a:endParaRPr>
          </a:p>
          <a:p>
            <a:pPr marL="152400" indent="0">
              <a:buNone/>
            </a:pPr>
            <a:r>
              <a:rPr lang="sq-AL" sz="1400" dirty="0">
                <a:solidFill>
                  <a:schemeClr val="bg1"/>
                </a:solidFill>
              </a:rPr>
              <a:t>What examples of best practice are the students referring to?</a:t>
            </a:r>
            <a:endParaRPr lang="en-XK" dirty="0">
              <a:solidFill>
                <a:schemeClr val="bg1"/>
              </a:solidFill>
            </a:endParaRPr>
          </a:p>
        </p:txBody>
      </p:sp>
      <p:sp>
        <p:nvSpPr>
          <p:cNvPr id="4" name="Google Shape;373;p43">
            <a:extLst>
              <a:ext uri="{FF2B5EF4-FFF2-40B4-BE49-F238E27FC236}">
                <a16:creationId xmlns:a16="http://schemas.microsoft.com/office/drawing/2014/main" id="{292FA14B-975B-A776-DA58-7EA362968F98}"/>
              </a:ext>
            </a:extLst>
          </p:cNvPr>
          <p:cNvSpPr/>
          <p:nvPr/>
        </p:nvSpPr>
        <p:spPr>
          <a:xfrm rot="-5400000" flipH="1">
            <a:off x="8172150" y="2955900"/>
            <a:ext cx="1943700" cy="1943700"/>
          </a:xfrm>
          <a:prstGeom prst="blockArc">
            <a:avLst>
              <a:gd name="adj1" fmla="val 10800000"/>
              <a:gd name="adj2" fmla="val 5383843"/>
              <a:gd name="adj3" fmla="val 10700"/>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ectangle 5">
            <a:extLst>
              <a:ext uri="{FF2B5EF4-FFF2-40B4-BE49-F238E27FC236}">
                <a16:creationId xmlns:a16="http://schemas.microsoft.com/office/drawing/2014/main" id="{A1D993A5-596A-3DE2-C013-EDD4F2E3168B}"/>
              </a:ext>
            </a:extLst>
          </p:cNvPr>
          <p:cNvSpPr/>
          <p:nvPr/>
        </p:nvSpPr>
        <p:spPr>
          <a:xfrm>
            <a:off x="-17130" y="-104948"/>
            <a:ext cx="806840" cy="535339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XK"/>
          </a:p>
        </p:txBody>
      </p:sp>
    </p:spTree>
    <p:extLst>
      <p:ext uri="{BB962C8B-B14F-4D97-AF65-F5344CB8AC3E}">
        <p14:creationId xmlns:p14="http://schemas.microsoft.com/office/powerpoint/2010/main" val="1378706005"/>
      </p:ext>
    </p:extLst>
  </p:cSld>
  <p:clrMapOvr>
    <a:masterClrMapping/>
  </p:clrMapOvr>
  <p:transition spd="med">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84D325C-4F54-6F6E-3DEF-DFD8D85E307A}"/>
              </a:ext>
            </a:extLst>
          </p:cNvPr>
          <p:cNvSpPr txBox="1"/>
          <p:nvPr/>
        </p:nvSpPr>
        <p:spPr>
          <a:xfrm>
            <a:off x="640080" y="480060"/>
            <a:ext cx="2880360" cy="3600986"/>
          </a:xfrm>
          <a:prstGeom prst="rect">
            <a:avLst/>
          </a:prstGeom>
          <a:noFill/>
        </p:spPr>
        <p:txBody>
          <a:bodyPr wrap="square" rtlCol="0">
            <a:spAutoFit/>
          </a:bodyPr>
          <a:lstStyle/>
          <a:p>
            <a:r>
              <a:rPr lang="en-GB" sz="1200" b="1" dirty="0">
                <a:solidFill>
                  <a:srgbClr val="518BCB"/>
                </a:solidFill>
                <a:effectLst/>
                <a:latin typeface="Avenir Light" panose="020B0402020203020204" pitchFamily="34" charset="77"/>
              </a:rPr>
              <a:t>Feedback</a:t>
            </a:r>
          </a:p>
          <a:p>
            <a:endParaRPr lang="en-GB" sz="1200" b="1" dirty="0">
              <a:solidFill>
                <a:srgbClr val="518BCB"/>
              </a:solidFill>
              <a:effectLst/>
              <a:latin typeface="Avenir Light" panose="020B0402020203020204" pitchFamily="34" charset="77"/>
            </a:endParaRPr>
          </a:p>
          <a:p>
            <a:r>
              <a:rPr lang="en-GB" sz="1200" dirty="0">
                <a:effectLst/>
                <a:latin typeface="Avenir Light" panose="020B0402020203020204" pitchFamily="34" charset="77"/>
              </a:rPr>
              <a:t>This letter is about this new method of learning. It is actually </a:t>
            </a:r>
            <a:r>
              <a:rPr lang="en-GB" sz="1200" dirty="0">
                <a:latin typeface="Avenir Light" panose="020B0402020203020204" pitchFamily="34" charset="77"/>
              </a:rPr>
              <a:t>g</a:t>
            </a:r>
            <a:r>
              <a:rPr lang="en-GB" sz="1200" dirty="0">
                <a:effectLst/>
                <a:latin typeface="Avenir Light" panose="020B0402020203020204" pitchFamily="34" charset="77"/>
              </a:rPr>
              <a:t>oing pretty well, we are having fun too, every hour of English we make a new method. </a:t>
            </a:r>
          </a:p>
          <a:p>
            <a:endParaRPr lang="en-GB" sz="1200" dirty="0">
              <a:effectLst/>
              <a:latin typeface="Avenir Light" panose="020B0402020203020204" pitchFamily="34" charset="77"/>
            </a:endParaRPr>
          </a:p>
          <a:p>
            <a:r>
              <a:rPr lang="en-GB" sz="1200" dirty="0">
                <a:effectLst/>
                <a:latin typeface="Avenir Light" panose="020B0402020203020204" pitchFamily="34" charset="77"/>
              </a:rPr>
              <a:t>We are trying to di our best at learning, and it is going pretty </a:t>
            </a:r>
            <a:r>
              <a:rPr lang="en-GB" sz="1200" dirty="0">
                <a:latin typeface="Avenir Light" panose="020B0402020203020204" pitchFamily="34" charset="77"/>
              </a:rPr>
              <a:t>g</a:t>
            </a:r>
            <a:r>
              <a:rPr lang="en-GB" sz="1200" dirty="0">
                <a:effectLst/>
                <a:latin typeface="Avenir Light" panose="020B0402020203020204" pitchFamily="34" charset="77"/>
              </a:rPr>
              <a:t>ood, in ever lesson of English at the end the teacher ask us if we understood the lesson and if we did we raise our hands. </a:t>
            </a:r>
          </a:p>
          <a:p>
            <a:endParaRPr lang="en-GB" sz="1200" dirty="0">
              <a:effectLst/>
              <a:latin typeface="Avenir Light" panose="020B0402020203020204" pitchFamily="34" charset="77"/>
            </a:endParaRPr>
          </a:p>
          <a:p>
            <a:r>
              <a:rPr lang="en-GB" sz="1200" dirty="0">
                <a:effectLst/>
                <a:latin typeface="Avenir Light" panose="020B0402020203020204" pitchFamily="34" charset="77"/>
              </a:rPr>
              <a:t>We really want this method to work in other subjects too!</a:t>
            </a:r>
          </a:p>
          <a:p>
            <a:endParaRPr lang="en-GB" sz="1200" dirty="0">
              <a:effectLst/>
              <a:latin typeface="Avenir Light" panose="020B0402020203020204" pitchFamily="34" charset="77"/>
            </a:endParaRPr>
          </a:p>
          <a:p>
            <a:r>
              <a:rPr lang="en-GB" sz="1200" dirty="0">
                <a:effectLst/>
                <a:latin typeface="Avenir Light" panose="020B0402020203020204" pitchFamily="34" charset="77"/>
              </a:rPr>
              <a:t>Elda </a:t>
            </a:r>
            <a:r>
              <a:rPr lang="en-GB" sz="1200" dirty="0" err="1">
                <a:effectLst/>
                <a:latin typeface="Avenir Light" panose="020B0402020203020204" pitchFamily="34" charset="77"/>
              </a:rPr>
              <a:t>Zejnullahu</a:t>
            </a:r>
            <a:endParaRPr lang="en-GB" sz="1200" dirty="0">
              <a:effectLst/>
              <a:latin typeface="Avenir Light" panose="020B0402020203020204" pitchFamily="34" charset="77"/>
            </a:endParaRPr>
          </a:p>
          <a:p>
            <a:r>
              <a:rPr lang="en-GB" sz="1200" dirty="0">
                <a:effectLst/>
                <a:latin typeface="Avenir Light" panose="020B0402020203020204" pitchFamily="34" charset="77"/>
              </a:rPr>
              <a:t>Sixth Grade</a:t>
            </a:r>
          </a:p>
          <a:p>
            <a:endParaRPr lang="en-XK" sz="1200" dirty="0">
              <a:latin typeface="Avenir Light" panose="020B0402020203020204" pitchFamily="34" charset="77"/>
            </a:endParaRPr>
          </a:p>
        </p:txBody>
      </p:sp>
      <p:sp>
        <p:nvSpPr>
          <p:cNvPr id="7" name="TextBox 6">
            <a:extLst>
              <a:ext uri="{FF2B5EF4-FFF2-40B4-BE49-F238E27FC236}">
                <a16:creationId xmlns:a16="http://schemas.microsoft.com/office/drawing/2014/main" id="{9BEAB9AD-0729-74C3-092F-27F7DB2071B9}"/>
              </a:ext>
            </a:extLst>
          </p:cNvPr>
          <p:cNvSpPr txBox="1"/>
          <p:nvPr/>
        </p:nvSpPr>
        <p:spPr>
          <a:xfrm>
            <a:off x="3714750" y="480060"/>
            <a:ext cx="4789170" cy="4154984"/>
          </a:xfrm>
          <a:prstGeom prst="rect">
            <a:avLst/>
          </a:prstGeom>
          <a:noFill/>
        </p:spPr>
        <p:txBody>
          <a:bodyPr wrap="square" rtlCol="0">
            <a:spAutoFit/>
          </a:bodyPr>
          <a:lstStyle/>
          <a:p>
            <a:r>
              <a:rPr lang="en-GB" sz="1200" b="1" dirty="0">
                <a:solidFill>
                  <a:srgbClr val="518BCB"/>
                </a:solidFill>
                <a:effectLst/>
                <a:latin typeface="Avenir Light" panose="020B0402020203020204" pitchFamily="34" charset="77"/>
              </a:rPr>
              <a:t>English Class</a:t>
            </a:r>
          </a:p>
          <a:p>
            <a:endParaRPr lang="en-GB" sz="1200" b="1" dirty="0">
              <a:solidFill>
                <a:srgbClr val="518BCB"/>
              </a:solidFill>
              <a:effectLst/>
              <a:latin typeface="Avenir Light" panose="020B0402020203020204" pitchFamily="34" charset="77"/>
            </a:endParaRPr>
          </a:p>
          <a:p>
            <a:r>
              <a:rPr lang="en-GB" sz="1200" dirty="0">
                <a:effectLst/>
                <a:latin typeface="Avenir Light" panose="020B0402020203020204" pitchFamily="34" charset="77"/>
              </a:rPr>
              <a:t>English class is honestly the best one. I wish that every other subject gave us lessons the way our English teacher does. Every sentence is translated and that helps a lot. It is really important for me to see the translation of the words that are difficult to me, so by the help of my teacher I know the things I didn’t know in the past. </a:t>
            </a:r>
          </a:p>
          <a:p>
            <a:endParaRPr lang="en-GB" sz="1200" dirty="0">
              <a:effectLst/>
              <a:latin typeface="Avenir Light" panose="020B0402020203020204" pitchFamily="34" charset="77"/>
            </a:endParaRPr>
          </a:p>
          <a:p>
            <a:r>
              <a:rPr lang="en-GB" sz="1200" dirty="0">
                <a:effectLst/>
                <a:latin typeface="Avenir Light" panose="020B0402020203020204" pitchFamily="34" charset="77"/>
              </a:rPr>
              <a:t>That also helps the other students that are having a hard time learning English, but now they’re getting better as time passes by. </a:t>
            </a:r>
          </a:p>
          <a:p>
            <a:endParaRPr lang="en-GB" sz="1200" dirty="0">
              <a:effectLst/>
              <a:latin typeface="Avenir Light" panose="020B0402020203020204" pitchFamily="34" charset="77"/>
            </a:endParaRPr>
          </a:p>
          <a:p>
            <a:r>
              <a:rPr lang="en-GB" sz="1200" dirty="0">
                <a:effectLst/>
                <a:latin typeface="Avenir Light" panose="020B0402020203020204" pitchFamily="34" charset="77"/>
              </a:rPr>
              <a:t>Our teacher also points out the lesson aims and it’s always easier to know what we are about to learn and do. </a:t>
            </a:r>
          </a:p>
          <a:p>
            <a:endParaRPr lang="en-GB" sz="1200" dirty="0">
              <a:effectLst/>
              <a:latin typeface="Avenir Light" panose="020B0402020203020204" pitchFamily="34" charset="77"/>
            </a:endParaRPr>
          </a:p>
          <a:p>
            <a:r>
              <a:rPr lang="en-GB" sz="1200" dirty="0">
                <a:effectLst/>
                <a:latin typeface="Avenir Light" panose="020B0402020203020204" pitchFamily="34" charset="77"/>
              </a:rPr>
              <a:t>One thing I also really like about my English class is that we also have a lot of activities and all of them are connected to English and our English lessons, and it’s actually really fun and it motivates me a lot to keep going and learn more and more.</a:t>
            </a:r>
          </a:p>
          <a:p>
            <a:r>
              <a:rPr lang="en-GB" sz="1200" dirty="0">
                <a:effectLst/>
                <a:latin typeface="Avenir Light" panose="020B0402020203020204" pitchFamily="34" charset="77"/>
              </a:rPr>
              <a:t> </a:t>
            </a:r>
          </a:p>
          <a:p>
            <a:r>
              <a:rPr lang="en-GB" sz="1200" dirty="0">
                <a:effectLst/>
                <a:latin typeface="Avenir Light" panose="020B0402020203020204" pitchFamily="34" charset="77"/>
              </a:rPr>
              <a:t>By: Anita </a:t>
            </a:r>
            <a:r>
              <a:rPr lang="en-GB" sz="1200" dirty="0" err="1">
                <a:effectLst/>
                <a:latin typeface="Avenir Light" panose="020B0402020203020204" pitchFamily="34" charset="77"/>
              </a:rPr>
              <a:t>Rexhepi</a:t>
            </a:r>
            <a:endParaRPr lang="en-GB" sz="1200" dirty="0">
              <a:effectLst/>
              <a:latin typeface="Avenir Light" panose="020B0402020203020204" pitchFamily="34" charset="77"/>
            </a:endParaRPr>
          </a:p>
          <a:p>
            <a:r>
              <a:rPr lang="en-GB" sz="1200" dirty="0">
                <a:effectLst/>
                <a:latin typeface="Avenir Light" panose="020B0402020203020204" pitchFamily="34" charset="77"/>
              </a:rPr>
              <a:t>Grade 7/2 “</a:t>
            </a:r>
            <a:r>
              <a:rPr lang="en-GB" sz="1200" dirty="0" err="1">
                <a:effectLst/>
                <a:latin typeface="Avenir Light" panose="020B0402020203020204" pitchFamily="34" charset="77"/>
              </a:rPr>
              <a:t>Skender</a:t>
            </a:r>
            <a:r>
              <a:rPr lang="en-GB" sz="1200" dirty="0">
                <a:effectLst/>
                <a:latin typeface="Avenir Light" panose="020B0402020203020204" pitchFamily="34" charset="77"/>
              </a:rPr>
              <a:t> </a:t>
            </a:r>
            <a:r>
              <a:rPr lang="en-GB" sz="1200" dirty="0" err="1">
                <a:effectLst/>
                <a:latin typeface="Avenir Light" panose="020B0402020203020204" pitchFamily="34" charset="77"/>
              </a:rPr>
              <a:t>Emerllahu</a:t>
            </a:r>
            <a:r>
              <a:rPr lang="en-GB" sz="1200" dirty="0">
                <a:effectLst/>
                <a:latin typeface="Avenir Light" panose="020B0402020203020204" pitchFamily="34" charset="77"/>
              </a:rPr>
              <a:t>”</a:t>
            </a:r>
          </a:p>
          <a:p>
            <a:endParaRPr lang="en-XK" sz="1200" dirty="0">
              <a:latin typeface="Avenir Light" panose="020B0402020203020204" pitchFamily="34" charset="77"/>
            </a:endParaRPr>
          </a:p>
        </p:txBody>
      </p:sp>
    </p:spTree>
    <p:extLst>
      <p:ext uri="{BB962C8B-B14F-4D97-AF65-F5344CB8AC3E}">
        <p14:creationId xmlns:p14="http://schemas.microsoft.com/office/powerpoint/2010/main" val="429241221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EA18F-AA8F-8BD5-7984-B87387112CF7}"/>
              </a:ext>
            </a:extLst>
          </p:cNvPr>
          <p:cNvSpPr>
            <a:spLocks noGrp="1"/>
          </p:cNvSpPr>
          <p:nvPr>
            <p:ph type="title"/>
          </p:nvPr>
        </p:nvSpPr>
        <p:spPr/>
        <p:txBody>
          <a:bodyPr/>
          <a:lstStyle/>
          <a:p>
            <a:r>
              <a:rPr lang="en-US" dirty="0">
                <a:solidFill>
                  <a:srgbClr val="FFFFFF"/>
                </a:solidFill>
                <a:ea typeface="Calibri"/>
                <a:cs typeface="Calibri"/>
                <a:sym typeface="Calibri"/>
              </a:rPr>
              <a:t>Lesson ideas activity </a:t>
            </a:r>
            <a:r>
              <a:rPr lang="en-US" sz="3200" dirty="0">
                <a:solidFill>
                  <a:srgbClr val="FFFFFF"/>
                </a:solidFill>
                <a:ea typeface="Calibri"/>
                <a:cs typeface="Calibri"/>
                <a:sym typeface="Calibri"/>
              </a:rPr>
              <a:t> </a:t>
            </a:r>
            <a:br>
              <a:rPr lang="en-US" sz="3200" dirty="0">
                <a:solidFill>
                  <a:srgbClr val="FFFFFF"/>
                </a:solidFill>
                <a:ea typeface="Calibri"/>
                <a:cs typeface="Calibri"/>
                <a:sym typeface="Calibri"/>
              </a:rPr>
            </a:br>
            <a:r>
              <a:rPr lang="en-US" sz="2600" dirty="0">
                <a:solidFill>
                  <a:srgbClr val="FFFFFF"/>
                </a:solidFill>
                <a:ea typeface="Calibri"/>
                <a:cs typeface="Calibri"/>
                <a:sym typeface="Calibri"/>
              </a:rPr>
              <a:t>Group share</a:t>
            </a:r>
            <a:endParaRPr lang="en-XK" sz="2600" dirty="0">
              <a:solidFill>
                <a:schemeClr val="bg1"/>
              </a:solidFill>
            </a:endParaRPr>
          </a:p>
        </p:txBody>
      </p:sp>
      <p:sp>
        <p:nvSpPr>
          <p:cNvPr id="3" name="Text Placeholder 2">
            <a:extLst>
              <a:ext uri="{FF2B5EF4-FFF2-40B4-BE49-F238E27FC236}">
                <a16:creationId xmlns:a16="http://schemas.microsoft.com/office/drawing/2014/main" id="{DD23E657-DA16-D00C-3558-2529234A0FED}"/>
              </a:ext>
            </a:extLst>
          </p:cNvPr>
          <p:cNvSpPr>
            <a:spLocks noGrp="1"/>
          </p:cNvSpPr>
          <p:nvPr>
            <p:ph type="body" idx="1"/>
          </p:nvPr>
        </p:nvSpPr>
        <p:spPr/>
        <p:txBody>
          <a:bodyPr/>
          <a:lstStyle/>
          <a:p>
            <a:pPr marL="0" marR="0" lvl="0" indent="0" algn="l" rtl="0">
              <a:spcBef>
                <a:spcPts val="0"/>
              </a:spcBef>
              <a:spcAft>
                <a:spcPts val="0"/>
              </a:spcAft>
              <a:buNone/>
            </a:pPr>
            <a:r>
              <a:rPr lang="en-US" sz="1400" dirty="0">
                <a:solidFill>
                  <a:schemeClr val="bg1"/>
                </a:solidFill>
                <a:ea typeface="Calibri"/>
                <a:cs typeface="Calibri"/>
                <a:sym typeface="Calibri"/>
              </a:rPr>
              <a:t>Work in pairs or in groups.</a:t>
            </a:r>
            <a:endParaRPr lang="en-US" sz="1400" dirty="0">
              <a:solidFill>
                <a:schemeClr val="bg1"/>
              </a:solidFill>
            </a:endParaRPr>
          </a:p>
          <a:p>
            <a:pPr marL="0" marR="0" lvl="0" indent="0" algn="l" rtl="0">
              <a:spcBef>
                <a:spcPts val="0"/>
              </a:spcBef>
              <a:spcAft>
                <a:spcPts val="0"/>
              </a:spcAft>
              <a:buNone/>
            </a:pPr>
            <a:endParaRPr lang="en-US" sz="1400" dirty="0">
              <a:solidFill>
                <a:schemeClr val="bg1"/>
              </a:solidFill>
              <a:ea typeface="Calibri"/>
              <a:cs typeface="Calibri"/>
              <a:sym typeface="Calibri"/>
            </a:endParaRPr>
          </a:p>
          <a:p>
            <a:pPr marL="0" marR="0" lvl="0" indent="0" algn="l" rtl="0">
              <a:spcBef>
                <a:spcPts val="0"/>
              </a:spcBef>
              <a:spcAft>
                <a:spcPts val="0"/>
              </a:spcAft>
              <a:buNone/>
            </a:pPr>
            <a:r>
              <a:rPr lang="en-US" sz="1400" dirty="0">
                <a:solidFill>
                  <a:schemeClr val="bg1"/>
                </a:solidFill>
                <a:ea typeface="Calibri"/>
                <a:cs typeface="Calibri"/>
                <a:sym typeface="Calibri"/>
              </a:rPr>
              <a:t>As part of a whole school strategy to tackle the problem of littering in Kosovo, the students in your class will be collaborating on projects. These projects are cross curricular. </a:t>
            </a:r>
            <a:endParaRPr lang="en-US" sz="1400" dirty="0">
              <a:solidFill>
                <a:schemeClr val="bg1"/>
              </a:solidFill>
            </a:endParaRPr>
          </a:p>
          <a:p>
            <a:pPr marL="0" marR="0" lvl="0" indent="0" algn="l" rtl="0">
              <a:spcBef>
                <a:spcPts val="0"/>
              </a:spcBef>
              <a:spcAft>
                <a:spcPts val="0"/>
              </a:spcAft>
              <a:buNone/>
            </a:pPr>
            <a:endParaRPr lang="en-US" sz="1400" dirty="0">
              <a:solidFill>
                <a:schemeClr val="bg1"/>
              </a:solidFill>
              <a:ea typeface="Calibri"/>
              <a:cs typeface="Calibri"/>
              <a:sym typeface="Calibri"/>
            </a:endParaRPr>
          </a:p>
          <a:p>
            <a:pPr marL="0" marR="0" lvl="0" indent="0" algn="l" rtl="0">
              <a:spcBef>
                <a:spcPts val="0"/>
              </a:spcBef>
              <a:spcAft>
                <a:spcPts val="0"/>
              </a:spcAft>
              <a:buNone/>
            </a:pPr>
            <a:r>
              <a:rPr lang="en-US" sz="1400" dirty="0">
                <a:solidFill>
                  <a:schemeClr val="bg1"/>
                </a:solidFill>
                <a:ea typeface="Calibri"/>
                <a:cs typeface="Calibri"/>
                <a:sym typeface="Calibri"/>
              </a:rPr>
              <a:t>How could your subject specialism help the students? What activities would you give them and how  will you assess the activities? </a:t>
            </a:r>
            <a:endParaRPr lang="en-US" sz="1400" dirty="0">
              <a:solidFill>
                <a:schemeClr val="bg1"/>
              </a:solidFill>
            </a:endParaRPr>
          </a:p>
          <a:p>
            <a:pPr marL="0" marR="0" lvl="0" indent="0" algn="l" rtl="0">
              <a:spcBef>
                <a:spcPts val="0"/>
              </a:spcBef>
              <a:spcAft>
                <a:spcPts val="0"/>
              </a:spcAft>
              <a:buNone/>
            </a:pPr>
            <a:endParaRPr lang="en-US" sz="1400" dirty="0">
              <a:solidFill>
                <a:schemeClr val="bg1"/>
              </a:solidFill>
              <a:ea typeface="Calibri"/>
              <a:cs typeface="Calibri"/>
              <a:sym typeface="Calibri"/>
            </a:endParaRPr>
          </a:p>
          <a:p>
            <a:pPr marL="0" marR="0" lvl="0" indent="0" algn="l" rtl="0">
              <a:spcBef>
                <a:spcPts val="0"/>
              </a:spcBef>
              <a:spcAft>
                <a:spcPts val="0"/>
              </a:spcAft>
              <a:buNone/>
            </a:pPr>
            <a:r>
              <a:rPr lang="en-US" sz="1400" dirty="0">
                <a:solidFill>
                  <a:schemeClr val="bg1"/>
                </a:solidFill>
                <a:ea typeface="Calibri"/>
                <a:cs typeface="Calibri"/>
                <a:sym typeface="Calibri"/>
              </a:rPr>
              <a:t>What type of hinge questions could you ask groups of students so that you can target your support better?</a:t>
            </a:r>
            <a:endParaRPr lang="en-US" sz="1400" dirty="0">
              <a:solidFill>
                <a:schemeClr val="bg1"/>
              </a:solidFill>
            </a:endParaRPr>
          </a:p>
          <a:p>
            <a:pPr marL="152400" indent="0">
              <a:buNone/>
            </a:pPr>
            <a:endParaRPr lang="sq-AL" sz="1400" dirty="0">
              <a:solidFill>
                <a:schemeClr val="bg1"/>
              </a:solidFill>
            </a:endParaRPr>
          </a:p>
        </p:txBody>
      </p:sp>
      <p:sp>
        <p:nvSpPr>
          <p:cNvPr id="4" name="Google Shape;373;p43">
            <a:extLst>
              <a:ext uri="{FF2B5EF4-FFF2-40B4-BE49-F238E27FC236}">
                <a16:creationId xmlns:a16="http://schemas.microsoft.com/office/drawing/2014/main" id="{292FA14B-975B-A776-DA58-7EA362968F98}"/>
              </a:ext>
            </a:extLst>
          </p:cNvPr>
          <p:cNvSpPr/>
          <p:nvPr/>
        </p:nvSpPr>
        <p:spPr>
          <a:xfrm rot="-5400000" flipH="1">
            <a:off x="8172150" y="2955900"/>
            <a:ext cx="1943700" cy="1943700"/>
          </a:xfrm>
          <a:prstGeom prst="blockArc">
            <a:avLst>
              <a:gd name="adj1" fmla="val 10800000"/>
              <a:gd name="adj2" fmla="val 5383843"/>
              <a:gd name="adj3" fmla="val 10700"/>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ectangle 5">
            <a:extLst>
              <a:ext uri="{FF2B5EF4-FFF2-40B4-BE49-F238E27FC236}">
                <a16:creationId xmlns:a16="http://schemas.microsoft.com/office/drawing/2014/main" id="{A1D993A5-596A-3DE2-C013-EDD4F2E3168B}"/>
              </a:ext>
            </a:extLst>
          </p:cNvPr>
          <p:cNvSpPr/>
          <p:nvPr/>
        </p:nvSpPr>
        <p:spPr>
          <a:xfrm>
            <a:off x="-17130" y="-104948"/>
            <a:ext cx="806840" cy="535339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XK"/>
          </a:p>
        </p:txBody>
      </p:sp>
    </p:spTree>
    <p:extLst>
      <p:ext uri="{BB962C8B-B14F-4D97-AF65-F5344CB8AC3E}">
        <p14:creationId xmlns:p14="http://schemas.microsoft.com/office/powerpoint/2010/main" val="1972839756"/>
      </p:ext>
    </p:extLst>
  </p:cSld>
  <p:clrMapOvr>
    <a:masterClrMapping/>
  </p:clrMapOvr>
  <p:transition spd="med">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68ADDCC-217F-E1ED-72AA-ED5B33987CB8}"/>
              </a:ext>
            </a:extLst>
          </p:cNvPr>
          <p:cNvSpPr>
            <a:spLocks noGrp="1"/>
          </p:cNvSpPr>
          <p:nvPr>
            <p:ph type="pic" idx="2"/>
          </p:nvPr>
        </p:nvSpPr>
        <p:spPr/>
      </p:sp>
      <p:sp>
        <p:nvSpPr>
          <p:cNvPr id="3" name="Title 2">
            <a:extLst>
              <a:ext uri="{FF2B5EF4-FFF2-40B4-BE49-F238E27FC236}">
                <a16:creationId xmlns:a16="http://schemas.microsoft.com/office/drawing/2014/main" id="{FC49EBB5-776E-6FF6-E929-3F046A5F8479}"/>
              </a:ext>
            </a:extLst>
          </p:cNvPr>
          <p:cNvSpPr>
            <a:spLocks noGrp="1"/>
          </p:cNvSpPr>
          <p:nvPr>
            <p:ph type="title"/>
          </p:nvPr>
        </p:nvSpPr>
        <p:spPr/>
        <p:txBody>
          <a:bodyPr/>
          <a:lstStyle/>
          <a:p>
            <a:br>
              <a:rPr lang="en-GB" dirty="0">
                <a:latin typeface="Avenir Next Heavy" panose="020B0503020202020204" pitchFamily="34" charset="0"/>
              </a:rPr>
            </a:br>
            <a:br>
              <a:rPr lang="en-GB" dirty="0">
                <a:latin typeface="Avenir Next Heavy" panose="020B0503020202020204" pitchFamily="34" charset="0"/>
              </a:rPr>
            </a:br>
            <a:br>
              <a:rPr lang="en-GB" dirty="0">
                <a:latin typeface="Avenir Next Heavy" panose="020B0503020202020204" pitchFamily="34" charset="0"/>
              </a:rPr>
            </a:br>
            <a:r>
              <a:rPr lang="en-GB" dirty="0">
                <a:latin typeface="Avenir Next Heavy" panose="020B0503020202020204" pitchFamily="34" charset="0"/>
              </a:rPr>
              <a:t>Digital learning  </a:t>
            </a:r>
            <a:br>
              <a:rPr lang="en-GB" dirty="0">
                <a:latin typeface="Avenir Next Heavy" panose="020B0503020202020204" pitchFamily="34" charset="0"/>
              </a:rPr>
            </a:br>
            <a:br>
              <a:rPr lang="en-GB" dirty="0">
                <a:latin typeface="Avenir Next Heavy" panose="020B0503020202020204" pitchFamily="34" charset="0"/>
              </a:rPr>
            </a:br>
            <a:endParaRPr lang="en-XK" dirty="0">
              <a:latin typeface="Avenir Next Heavy" panose="020B0503020202020204" pitchFamily="34" charset="0"/>
            </a:endParaRPr>
          </a:p>
        </p:txBody>
      </p:sp>
      <p:sp>
        <p:nvSpPr>
          <p:cNvPr id="4" name="Subtitle 3">
            <a:extLst>
              <a:ext uri="{FF2B5EF4-FFF2-40B4-BE49-F238E27FC236}">
                <a16:creationId xmlns:a16="http://schemas.microsoft.com/office/drawing/2014/main" id="{EE4BCD9C-45FD-FFE0-74EE-547412B24FA7}"/>
              </a:ext>
            </a:extLst>
          </p:cNvPr>
          <p:cNvSpPr>
            <a:spLocks noGrp="1"/>
          </p:cNvSpPr>
          <p:nvPr>
            <p:ph type="subTitle" idx="1"/>
          </p:nvPr>
        </p:nvSpPr>
        <p:spPr/>
        <p:txBody>
          <a:bodyPr/>
          <a:lstStyle/>
          <a:p>
            <a:endParaRPr lang="en-XK"/>
          </a:p>
        </p:txBody>
      </p:sp>
    </p:spTree>
    <p:extLst>
      <p:ext uri="{BB962C8B-B14F-4D97-AF65-F5344CB8AC3E}">
        <p14:creationId xmlns:p14="http://schemas.microsoft.com/office/powerpoint/2010/main" val="370480102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buNone/>
            </a:pPr>
            <a:r>
              <a:rPr lang="sq-AL" sz="1400" b="1" dirty="0">
                <a:solidFill>
                  <a:srgbClr val="518BCB"/>
                </a:solidFill>
              </a:rPr>
              <a:t>Online quizzes:</a:t>
            </a:r>
            <a:r>
              <a:rPr lang="sq-AL" sz="1400" b="1" dirty="0">
                <a:solidFill>
                  <a:schemeClr val="bg1">
                    <a:lumMod val="10000"/>
                  </a:schemeClr>
                </a:solidFill>
              </a:rPr>
              <a:t> </a:t>
            </a:r>
            <a:r>
              <a:rPr lang="en-US" sz="1400" dirty="0">
                <a:solidFill>
                  <a:schemeClr val="dk1"/>
                </a:solidFill>
                <a:ea typeface="Calibri"/>
                <a:cs typeface="Calibri"/>
                <a:sym typeface="Calibri"/>
              </a:rPr>
              <a:t>Online quizzes can be used at the start of lessons to test student knowledge and respond to misconceptions.</a:t>
            </a:r>
            <a:endParaRPr lang="sq-AL" sz="1400" dirty="0">
              <a:solidFill>
                <a:schemeClr val="bg1">
                  <a:lumMod val="10000"/>
                </a:schemeClr>
              </a:solidFill>
            </a:endParaRPr>
          </a:p>
          <a:p>
            <a:pPr marL="0" indent="0">
              <a:buNone/>
            </a:pPr>
            <a:endParaRPr lang="sq-AL" i="0" dirty="0">
              <a:solidFill>
                <a:schemeClr val="bg1">
                  <a:lumMod val="10000"/>
                </a:schemeClr>
              </a:solidFill>
              <a:latin typeface="Avenir Book" panose="02000503020000020003" pitchFamily="2" charset="0"/>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p:txBody>
          <a:bodyPr/>
          <a:lstStyle/>
          <a:p>
            <a:r>
              <a:rPr lang="en-US" sz="3200" dirty="0">
                <a:solidFill>
                  <a:schemeClr val="bg1">
                    <a:lumMod val="10000"/>
                  </a:schemeClr>
                </a:solidFill>
              </a:rPr>
              <a:t>D</a:t>
            </a:r>
            <a:r>
              <a:rPr lang="en-US" sz="3200" dirty="0">
                <a:solidFill>
                  <a:schemeClr val="bg1">
                    <a:lumMod val="10000"/>
                  </a:schemeClr>
                </a:solidFill>
                <a:ea typeface="Calibri"/>
                <a:cs typeface="Calibri"/>
                <a:sym typeface="Calibri"/>
              </a:rPr>
              <a:t>igital formative assessment ideas</a:t>
            </a:r>
            <a:endParaRPr lang="en-XK" dirty="0">
              <a:solidFill>
                <a:schemeClr val="bg1">
                  <a:lumMod val="10000"/>
                </a:schemeClr>
              </a:solidFill>
            </a:endParaRPr>
          </a:p>
        </p:txBody>
      </p:sp>
    </p:spTree>
    <p:extLst>
      <p:ext uri="{BB962C8B-B14F-4D97-AF65-F5344CB8AC3E}">
        <p14:creationId xmlns:p14="http://schemas.microsoft.com/office/powerpoint/2010/main" val="3143516785"/>
      </p:ext>
    </p:extLst>
  </p:cSld>
  <p:clrMapOvr>
    <a:masterClrMapping/>
  </p:clrMapOvr>
</p:sld>
</file>

<file path=ppt/theme/theme1.xml><?xml version="1.0" encoding="utf-8"?>
<a:theme xmlns:a="http://schemas.openxmlformats.org/drawingml/2006/main" name="Teacher Training Workshop by Slidesgo">
  <a:themeElements>
    <a:clrScheme name="Simple Light">
      <a:dk1>
        <a:srgbClr val="333333"/>
      </a:dk1>
      <a:lt1>
        <a:srgbClr val="FAFAFA"/>
      </a:lt1>
      <a:dk2>
        <a:srgbClr val="87E696"/>
      </a:dk2>
      <a:lt2>
        <a:srgbClr val="43D3B0"/>
      </a:lt2>
      <a:accent1>
        <a:srgbClr val="2E2D32"/>
      </a:accent1>
      <a:accent2>
        <a:srgbClr val="B4B2B3"/>
      </a:accent2>
      <a:accent3>
        <a:srgbClr val="FFFFFF"/>
      </a:accent3>
      <a:accent4>
        <a:srgbClr val="FFFFFF"/>
      </a:accent4>
      <a:accent5>
        <a:srgbClr val="FFFFFF"/>
      </a:accent5>
      <a:accent6>
        <a:srgbClr val="FFFFFF"/>
      </a:accent6>
      <a:hlink>
        <a:srgbClr val="3333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for School Based Teacher Professional Development-Albanian" id="{8B0D3685-0F97-8042-88FC-733DA573A78C}" vid="{2322AB2B-4D8A-F145-82DE-85D2C88976C5}"/>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16922</TotalTime>
  <Words>8544</Words>
  <Application>Microsoft Macintosh PowerPoint</Application>
  <PresentationFormat>On-screen Show (16:9)</PresentationFormat>
  <Paragraphs>866</Paragraphs>
  <Slides>111</Slides>
  <Notes>2</Notes>
  <HiddenSlides>0</HiddenSlides>
  <MMClips>5</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111</vt:i4>
      </vt:variant>
    </vt:vector>
  </HeadingPairs>
  <TitlesOfParts>
    <vt:vector size="129" baseType="lpstr">
      <vt:lpstr>Calibri</vt:lpstr>
      <vt:lpstr>Open Sans</vt:lpstr>
      <vt:lpstr>Avenir Black</vt:lpstr>
      <vt:lpstr>Mistral</vt:lpstr>
      <vt:lpstr>Noteworthy Light</vt:lpstr>
      <vt:lpstr>Arial</vt:lpstr>
      <vt:lpstr>Epilogue</vt:lpstr>
      <vt:lpstr>Bradley Hand</vt:lpstr>
      <vt:lpstr>KINDERGARTEN</vt:lpstr>
      <vt:lpstr>Avenir Next</vt:lpstr>
      <vt:lpstr>Roboto Condensed Light</vt:lpstr>
      <vt:lpstr>Avenir Next Heavy</vt:lpstr>
      <vt:lpstr>DM Sans</vt:lpstr>
      <vt:lpstr>Catamaran Medium</vt:lpstr>
      <vt:lpstr>Bebas Neue</vt:lpstr>
      <vt:lpstr>Avenir Light</vt:lpstr>
      <vt:lpstr>Avenir Book</vt:lpstr>
      <vt:lpstr>Teacher Training Workshop by Slidesgo</vt:lpstr>
      <vt:lpstr>Module 1:  Responsive Teaching  Workshop (Short-cycle formative assessment)</vt:lpstr>
      <vt:lpstr>PowerPoint Presentation</vt:lpstr>
      <vt:lpstr>PowerPoint Presentation</vt:lpstr>
      <vt:lpstr>Glossary Activity</vt:lpstr>
      <vt:lpstr>Glossary</vt:lpstr>
      <vt:lpstr>Glossary</vt:lpstr>
      <vt:lpstr>Glossary</vt:lpstr>
      <vt:lpstr>Glossary</vt:lpstr>
      <vt:lpstr>What is formative assessment? </vt:lpstr>
      <vt:lpstr>What is formative assessment? </vt:lpstr>
      <vt:lpstr>What is formative assessment? </vt:lpstr>
      <vt:lpstr>What is formative assessment? </vt:lpstr>
      <vt:lpstr>Types of formative assessment</vt:lpstr>
      <vt:lpstr>Long-cycle formative assessment</vt:lpstr>
      <vt:lpstr>Medium-cycle formative assessment</vt:lpstr>
      <vt:lpstr>Short-cycle formative assessment</vt:lpstr>
      <vt:lpstr>Short-cycle formative assessment</vt:lpstr>
      <vt:lpstr>Short-cycle formative assessment</vt:lpstr>
      <vt:lpstr> Dylan William   WWiliam, D (2007) What does research show  the benefits of formative assessment are? NCTM </vt:lpstr>
      <vt:lpstr>Formative assessment discussion Pairwork discussion</vt:lpstr>
      <vt:lpstr>In-lesson responsive teaching activities</vt:lpstr>
      <vt:lpstr>In-lesson short-cycle formative assessment</vt:lpstr>
      <vt:lpstr>In-lesson short-cycle formative assessment</vt:lpstr>
      <vt:lpstr>In-lesson short-cycle formative assessment</vt:lpstr>
      <vt:lpstr>In-lesson short-cycle formative assessment</vt:lpstr>
      <vt:lpstr>In-lesson short-cycle formative assessment</vt:lpstr>
      <vt:lpstr>Hinge questions</vt:lpstr>
      <vt:lpstr>Hinge questions</vt:lpstr>
      <vt:lpstr>How do hinge questions work?</vt:lpstr>
      <vt:lpstr>How do hinge questions work?</vt:lpstr>
      <vt:lpstr>How do hinge questions work?</vt:lpstr>
      <vt:lpstr>Hinge question examples</vt:lpstr>
      <vt:lpstr>Hinge question examples</vt:lpstr>
      <vt:lpstr>Hinge question examples</vt:lpstr>
      <vt:lpstr>Hinge question examples</vt:lpstr>
      <vt:lpstr>Hinge question examples</vt:lpstr>
      <vt:lpstr>Hinge question examples</vt:lpstr>
      <vt:lpstr>Hinge question examples</vt:lpstr>
      <vt:lpstr>Hinge question examples</vt:lpstr>
      <vt:lpstr>Student-led hinge questions </vt:lpstr>
      <vt:lpstr>Hinge question activity Task based activity</vt:lpstr>
      <vt:lpstr>Hinge question discussion Pairwork discussion  </vt:lpstr>
      <vt:lpstr>Rubrics</vt:lpstr>
      <vt:lpstr>What is a Rubric? </vt:lpstr>
      <vt:lpstr>What is a Rubric? </vt:lpstr>
      <vt:lpstr>What is a Rubric? </vt:lpstr>
      <vt:lpstr>Cooperative learning rubric Grade 4 </vt:lpstr>
      <vt:lpstr>Why should teachers use rubrics? </vt:lpstr>
      <vt:lpstr>Why should teachers use rubrics? </vt:lpstr>
      <vt:lpstr>Why should teachers use rubrics? </vt:lpstr>
      <vt:lpstr>Why should teachers use rubrics? </vt:lpstr>
      <vt:lpstr>Why should teachers use rubrics? </vt:lpstr>
      <vt:lpstr>Developing a Rubric  </vt:lpstr>
      <vt:lpstr>Developing a Rubric  </vt:lpstr>
      <vt:lpstr>Science project rubric Grade 5 </vt:lpstr>
      <vt:lpstr>Rubric assessment activity  Task-Based Learning </vt:lpstr>
      <vt:lpstr>PowerPoint Presentation</vt:lpstr>
      <vt:lpstr>   Examples of poor pedagogical practice  </vt:lpstr>
      <vt:lpstr>Examples of poor pedagogical practice in Kosovo</vt:lpstr>
      <vt:lpstr>Solution</vt:lpstr>
      <vt:lpstr>Examples of poor pedagogical practice in Kosovo</vt:lpstr>
      <vt:lpstr>Solution</vt:lpstr>
      <vt:lpstr>Examples of poor pedagogical practice in Kosovo</vt:lpstr>
      <vt:lpstr>Solution</vt:lpstr>
      <vt:lpstr>Examples of poor pedagogical practice in Kosovo</vt:lpstr>
      <vt:lpstr>Solution</vt:lpstr>
      <vt:lpstr>Examples of poor pedagogical practice in Kosovo</vt:lpstr>
      <vt:lpstr>Solution</vt:lpstr>
      <vt:lpstr>Examples of poor pedagogical practice in Kosovo</vt:lpstr>
      <vt:lpstr>Solution</vt:lpstr>
      <vt:lpstr>Examples of poor pedagogical practice in Kosovo</vt:lpstr>
      <vt:lpstr>Solution</vt:lpstr>
      <vt:lpstr>Examples of poor pedagogical practice in Kosovo</vt:lpstr>
      <vt:lpstr>Solution</vt:lpstr>
      <vt:lpstr>  Overcoming barriers of an under-resourced school  </vt:lpstr>
      <vt:lpstr>Features of under- resourced schools</vt:lpstr>
      <vt:lpstr>Barriers of an under- resourced school</vt:lpstr>
      <vt:lpstr>Potential solutions</vt:lpstr>
      <vt:lpstr>Barriers of an under- resourced school</vt:lpstr>
      <vt:lpstr>Potential solutions</vt:lpstr>
      <vt:lpstr>Potential solutions</vt:lpstr>
      <vt:lpstr>Barriers of an under- resourced school</vt:lpstr>
      <vt:lpstr>Potential solutions</vt:lpstr>
      <vt:lpstr>Potential solutions</vt:lpstr>
      <vt:lpstr>Barriers of an under- resourced school</vt:lpstr>
      <vt:lpstr>Potential solutions</vt:lpstr>
      <vt:lpstr>Student quotes activity Pairwork Discussion</vt:lpstr>
      <vt:lpstr>Quotes from Kosovar students in 2022</vt:lpstr>
      <vt:lpstr>Suggested Answer </vt:lpstr>
      <vt:lpstr>   Responsive teaching best practice  </vt:lpstr>
      <vt:lpstr>Responsive teaching best practice</vt:lpstr>
      <vt:lpstr>Responsive teaching best practice</vt:lpstr>
      <vt:lpstr>Responsive teaching best practice</vt:lpstr>
      <vt:lpstr>Responsive teaching best practice</vt:lpstr>
      <vt:lpstr>Best practice discussion Pairwork discussion</vt:lpstr>
      <vt:lpstr>PowerPoint Presentation</vt:lpstr>
      <vt:lpstr>Lesson ideas activity   Group share</vt:lpstr>
      <vt:lpstr>   Digital learning    </vt:lpstr>
      <vt:lpstr>Digital formative assessment ideas</vt:lpstr>
      <vt:lpstr>Digital formative assessment ideas</vt:lpstr>
      <vt:lpstr>Collaborative digital learning ideas</vt:lpstr>
      <vt:lpstr>Collaborative digital learning ideas</vt:lpstr>
      <vt:lpstr>Textbooks</vt:lpstr>
      <vt:lpstr>Textbook  activity  Group share</vt:lpstr>
      <vt:lpstr>   Definition of high- quality teaching and learning    </vt:lpstr>
      <vt:lpstr>Definition of high-quality teaching and learning  Task based activity</vt:lpstr>
      <vt:lpstr>Definition of high-quality teaching and learning</vt:lpstr>
      <vt:lpstr>School self- study activity</vt:lpstr>
      <vt:lpstr>Suggested Answer </vt:lpstr>
      <vt:lpstr>Reflection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Titulli i modulit</dc:title>
  <dc:creator>Microsoft Office User</dc:creator>
  <cp:lastModifiedBy>Microsoft Office User</cp:lastModifiedBy>
  <cp:revision>33</cp:revision>
  <dcterms:created xsi:type="dcterms:W3CDTF">2023-05-30T22:29:56Z</dcterms:created>
  <dcterms:modified xsi:type="dcterms:W3CDTF">2023-10-05T17:18:49Z</dcterms:modified>
</cp:coreProperties>
</file>