
<file path=[Content_Types].xml><?xml version="1.0" encoding="utf-8"?>
<Types xmlns="http://schemas.openxmlformats.org/package/2006/content-types">
  <Default Extension="fntdata" ContentType="application/x-fontdata"/>
  <Default Extension="jpeg" ContentType="image/jpeg"/>
  <Default Extension="mp3" ContentType="audio/m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 id="2147483683" r:id="rId2"/>
  </p:sldMasterIdLst>
  <p:notesMasterIdLst>
    <p:notesMasterId r:id="rId100"/>
  </p:notesMasterIdLst>
  <p:sldIdLst>
    <p:sldId id="256" r:id="rId3"/>
    <p:sldId id="323" r:id="rId4"/>
    <p:sldId id="263" r:id="rId5"/>
    <p:sldId id="543" r:id="rId6"/>
    <p:sldId id="544" r:id="rId7"/>
    <p:sldId id="545" r:id="rId8"/>
    <p:sldId id="546" r:id="rId9"/>
    <p:sldId id="547" r:id="rId10"/>
    <p:sldId id="311" r:id="rId11"/>
    <p:sldId id="329" r:id="rId12"/>
    <p:sldId id="330" r:id="rId13"/>
    <p:sldId id="340" r:id="rId14"/>
    <p:sldId id="479" r:id="rId15"/>
    <p:sldId id="433" r:id="rId16"/>
    <p:sldId id="510" r:id="rId17"/>
    <p:sldId id="341" r:id="rId18"/>
    <p:sldId id="434" r:id="rId19"/>
    <p:sldId id="348" r:id="rId20"/>
    <p:sldId id="548" r:id="rId21"/>
    <p:sldId id="549" r:id="rId22"/>
    <p:sldId id="550" r:id="rId23"/>
    <p:sldId id="551" r:id="rId24"/>
    <p:sldId id="342" r:id="rId25"/>
    <p:sldId id="480" r:id="rId26"/>
    <p:sldId id="481" r:id="rId27"/>
    <p:sldId id="464" r:id="rId28"/>
    <p:sldId id="512" r:id="rId29"/>
    <p:sldId id="483" r:id="rId30"/>
    <p:sldId id="484" r:id="rId31"/>
    <p:sldId id="552" r:id="rId32"/>
    <p:sldId id="553" r:id="rId33"/>
    <p:sldId id="554" r:id="rId34"/>
    <p:sldId id="555" r:id="rId35"/>
    <p:sldId id="556" r:id="rId36"/>
    <p:sldId id="557" r:id="rId37"/>
    <p:sldId id="558" r:id="rId38"/>
    <p:sldId id="559" r:id="rId39"/>
    <p:sldId id="560" r:id="rId40"/>
    <p:sldId id="561" r:id="rId41"/>
    <p:sldId id="562" r:id="rId42"/>
    <p:sldId id="563" r:id="rId43"/>
    <p:sldId id="564" r:id="rId44"/>
    <p:sldId id="565" r:id="rId45"/>
    <p:sldId id="566" r:id="rId46"/>
    <p:sldId id="567" r:id="rId47"/>
    <p:sldId id="568" r:id="rId48"/>
    <p:sldId id="569" r:id="rId49"/>
    <p:sldId id="570" r:id="rId50"/>
    <p:sldId id="571" r:id="rId51"/>
    <p:sldId id="572" r:id="rId52"/>
    <p:sldId id="573" r:id="rId53"/>
    <p:sldId id="574" r:id="rId54"/>
    <p:sldId id="575" r:id="rId55"/>
    <p:sldId id="576" r:id="rId56"/>
    <p:sldId id="577" r:id="rId57"/>
    <p:sldId id="578" r:id="rId58"/>
    <p:sldId id="579" r:id="rId59"/>
    <p:sldId id="580" r:id="rId60"/>
    <p:sldId id="581" r:id="rId61"/>
    <p:sldId id="582" r:id="rId62"/>
    <p:sldId id="583" r:id="rId63"/>
    <p:sldId id="584" r:id="rId64"/>
    <p:sldId id="585" r:id="rId65"/>
    <p:sldId id="586" r:id="rId66"/>
    <p:sldId id="587" r:id="rId67"/>
    <p:sldId id="588" r:id="rId68"/>
    <p:sldId id="589" r:id="rId69"/>
    <p:sldId id="590" r:id="rId70"/>
    <p:sldId id="591" r:id="rId71"/>
    <p:sldId id="592" r:id="rId72"/>
    <p:sldId id="593" r:id="rId73"/>
    <p:sldId id="594" r:id="rId74"/>
    <p:sldId id="595" r:id="rId75"/>
    <p:sldId id="596" r:id="rId76"/>
    <p:sldId id="597" r:id="rId77"/>
    <p:sldId id="598" r:id="rId78"/>
    <p:sldId id="412" r:id="rId79"/>
    <p:sldId id="413" r:id="rId80"/>
    <p:sldId id="457" r:id="rId81"/>
    <p:sldId id="458" r:id="rId82"/>
    <p:sldId id="500" r:id="rId83"/>
    <p:sldId id="599" r:id="rId84"/>
    <p:sldId id="532" r:id="rId85"/>
    <p:sldId id="533" r:id="rId86"/>
    <p:sldId id="600" r:id="rId87"/>
    <p:sldId id="601" r:id="rId88"/>
    <p:sldId id="602" r:id="rId89"/>
    <p:sldId id="537" r:id="rId90"/>
    <p:sldId id="538" r:id="rId91"/>
    <p:sldId id="603" r:id="rId92"/>
    <p:sldId id="541" r:id="rId93"/>
    <p:sldId id="604" r:id="rId94"/>
    <p:sldId id="429" r:id="rId95"/>
    <p:sldId id="605" r:id="rId96"/>
    <p:sldId id="606" r:id="rId97"/>
    <p:sldId id="607" r:id="rId98"/>
    <p:sldId id="608" r:id="rId99"/>
  </p:sldIdLst>
  <p:sldSz cx="9144000" cy="5143500" type="screen16x9"/>
  <p:notesSz cx="6858000" cy="9144000"/>
  <p:embeddedFontLst>
    <p:embeddedFont>
      <p:font typeface="Avenir Black" panose="02000503020000020003" pitchFamily="2" charset="0"/>
      <p:bold r:id="rId101"/>
      <p:italic r:id="rId102"/>
      <p:boldItalic r:id="rId103"/>
    </p:embeddedFont>
    <p:embeddedFont>
      <p:font typeface="Avenir Book" panose="02000503020000020003" pitchFamily="2" charset="0"/>
      <p:regular r:id="rId104"/>
      <p:italic r:id="rId105"/>
    </p:embeddedFont>
    <p:embeddedFont>
      <p:font typeface="Avenir Light" panose="020B0402020203020204" pitchFamily="34" charset="77"/>
      <p:regular r:id="rId106"/>
      <p:italic r:id="rId107"/>
    </p:embeddedFont>
    <p:embeddedFont>
      <p:font typeface="Avenir Next" panose="020B0503020202020204" pitchFamily="34" charset="0"/>
      <p:regular r:id="rId108"/>
      <p:bold r:id="rId109"/>
      <p:italic r:id="rId110"/>
      <p:boldItalic r:id="rId111"/>
    </p:embeddedFont>
    <p:embeddedFont>
      <p:font typeface="Avenir Next Heavy" panose="020B0503020202020204" pitchFamily="34" charset="0"/>
      <p:bold r:id="rId112"/>
      <p:italic r:id="rId113"/>
      <p:boldItalic r:id="rId114"/>
    </p:embeddedFont>
    <p:embeddedFont>
      <p:font typeface="Bebas Neue" panose="020B0606020202050201" pitchFamily="34" charset="77"/>
      <p:regular r:id="rId115"/>
    </p:embeddedFont>
    <p:embeddedFont>
      <p:font typeface="Calibri" panose="020F0502020204030204" pitchFamily="34" charset="0"/>
      <p:regular r:id="rId116"/>
      <p:bold r:id="rId117"/>
      <p:italic r:id="rId118"/>
      <p:boldItalic r:id="rId119"/>
    </p:embeddedFont>
    <p:embeddedFont>
      <p:font typeface="Catamaran Medium" pitchFamily="2" charset="77"/>
      <p:regular r:id="rId120"/>
      <p:bold r:id="rId121"/>
    </p:embeddedFont>
    <p:embeddedFont>
      <p:font typeface="DM Sans" pitchFamily="2" charset="77"/>
      <p:regular r:id="rId122"/>
      <p:bold r:id="rId123"/>
      <p:italic r:id="rId124"/>
      <p:boldItalic r:id="rId125"/>
    </p:embeddedFont>
    <p:embeddedFont>
      <p:font typeface="Epilogue" pitchFamily="2" charset="77"/>
      <p:regular r:id="rId126"/>
      <p:bold r:id="rId127"/>
      <p:italic r:id="rId128"/>
      <p:boldItalic r:id="rId129"/>
    </p:embeddedFont>
    <p:embeddedFont>
      <p:font typeface="KINDERGARTEN" panose="02000603000000000000" pitchFamily="2" charset="0"/>
      <p:regular r:id="rId130"/>
    </p:embeddedFont>
    <p:embeddedFont>
      <p:font typeface="Mistral" panose="03090702030407020403" pitchFamily="66" charset="0"/>
      <p:regular r:id="rId131"/>
    </p:embeddedFont>
    <p:embeddedFont>
      <p:font typeface="Open Sans" panose="020B0606030504020204" pitchFamily="34" charset="0"/>
      <p:regular r:id="rId132"/>
      <p:bold r:id="rId133"/>
      <p:italic r:id="rId134"/>
      <p:boldItalic r:id="rId135"/>
    </p:embeddedFont>
    <p:embeddedFont>
      <p:font typeface="Roboto" panose="02000000000000000000" pitchFamily="2" charset="0"/>
      <p:regular r:id="rId136"/>
      <p:bold r:id="rId137"/>
      <p:italic r:id="rId138"/>
      <p:boldItalic r:id="rId139"/>
    </p:embeddedFont>
    <p:embeddedFont>
      <p:font typeface="Roboto Condensed Light" panose="020F0302020204030204" pitchFamily="34" charset="0"/>
      <p:regular r:id="rId140"/>
      <p:italic r:id="rId1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8BCB"/>
    <a:srgbClr val="FFFFFF"/>
    <a:srgbClr val="DEE6F7"/>
    <a:srgbClr val="8393AE"/>
    <a:srgbClr val="96A9C7"/>
    <a:srgbClr val="6BBCEF"/>
    <a:srgbClr val="FFDD6A"/>
    <a:srgbClr val="759FCB"/>
    <a:srgbClr val="FFF8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125D04F-9EB8-46EC-B540-F5C6E4D42CA6}">
  <a:tblStyle styleId="{5125D04F-9EB8-46EC-B540-F5C6E4D42CA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33"/>
    <p:restoredTop sz="95952"/>
  </p:normalViewPr>
  <p:slideViewPr>
    <p:cSldViewPr snapToGrid="0">
      <p:cViewPr>
        <p:scale>
          <a:sx n="93" d="100"/>
          <a:sy n="93" d="100"/>
        </p:scale>
        <p:origin x="312" y="1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font" Target="fonts/font17.fntdata"/><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font" Target="fonts/font38.fntdata"/><Relationship Id="rId107" Type="http://schemas.openxmlformats.org/officeDocument/2006/relationships/font" Target="fonts/font7.fntdata"/><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font" Target="fonts/font28.fntdata"/><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font" Target="fonts/font13.fntdata"/><Relationship Id="rId118" Type="http://schemas.openxmlformats.org/officeDocument/2006/relationships/font" Target="fonts/font18.fntdata"/><Relationship Id="rId134" Type="http://schemas.openxmlformats.org/officeDocument/2006/relationships/font" Target="fonts/font34.fntdata"/><Relationship Id="rId139" Type="http://schemas.openxmlformats.org/officeDocument/2006/relationships/font" Target="fonts/font39.fntdata"/><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font" Target="fonts/font3.fntdata"/><Relationship Id="rId108" Type="http://schemas.openxmlformats.org/officeDocument/2006/relationships/font" Target="fonts/font8.fntdata"/><Relationship Id="rId124" Type="http://schemas.openxmlformats.org/officeDocument/2006/relationships/font" Target="fonts/font24.fntdata"/><Relationship Id="rId129" Type="http://schemas.openxmlformats.org/officeDocument/2006/relationships/font" Target="fonts/font29.fntdata"/><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font" Target="fonts/font40.fntdata"/><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font" Target="fonts/font14.fntdata"/><Relationship Id="rId119" Type="http://schemas.openxmlformats.org/officeDocument/2006/relationships/font" Target="fonts/font19.fntdata"/><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font" Target="fonts/font30.fntdata"/><Relationship Id="rId135" Type="http://schemas.openxmlformats.org/officeDocument/2006/relationships/font" Target="fonts/font35.fntdata"/><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font" Target="fonts/font9.fntdata"/><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font" Target="fonts/font4.fntdata"/><Relationship Id="rId120" Type="http://schemas.openxmlformats.org/officeDocument/2006/relationships/font" Target="fonts/font20.fntdata"/><Relationship Id="rId125" Type="http://schemas.openxmlformats.org/officeDocument/2006/relationships/font" Target="fonts/font25.fntdata"/><Relationship Id="rId141" Type="http://schemas.openxmlformats.org/officeDocument/2006/relationships/font" Target="fonts/font41.fntdata"/><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font" Target="fonts/font10.fntdata"/><Relationship Id="rId115" Type="http://schemas.openxmlformats.org/officeDocument/2006/relationships/font" Target="fonts/font15.fntdata"/><Relationship Id="rId131" Type="http://schemas.openxmlformats.org/officeDocument/2006/relationships/font" Target="fonts/font31.fntdata"/><Relationship Id="rId136" Type="http://schemas.openxmlformats.org/officeDocument/2006/relationships/font" Target="fonts/font36.fntdata"/><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openxmlformats.org/officeDocument/2006/relationships/font" Target="fonts/font5.fntdata"/><Relationship Id="rId126" Type="http://schemas.openxmlformats.org/officeDocument/2006/relationships/font" Target="fonts/font26.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font" Target="fonts/font21.fntdata"/><Relationship Id="rId142" Type="http://schemas.openxmlformats.org/officeDocument/2006/relationships/presProps" Target="pres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font" Target="fonts/font16.fntdata"/><Relationship Id="rId137" Type="http://schemas.openxmlformats.org/officeDocument/2006/relationships/font" Target="fonts/font37.fntdata"/><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font" Target="fonts/font11.fntdata"/><Relationship Id="rId132" Type="http://schemas.openxmlformats.org/officeDocument/2006/relationships/font" Target="fonts/font32.fntdata"/><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font" Target="fonts/font6.fntdata"/><Relationship Id="rId127" Type="http://schemas.openxmlformats.org/officeDocument/2006/relationships/font" Target="fonts/font27.fntdata"/><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font" Target="fonts/font1.fntdata"/><Relationship Id="rId122" Type="http://schemas.openxmlformats.org/officeDocument/2006/relationships/font" Target="fonts/font22.fntdata"/><Relationship Id="rId14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font" Target="fonts/font12.fntdata"/><Relationship Id="rId133" Type="http://schemas.openxmlformats.org/officeDocument/2006/relationships/font" Target="fonts/font33.fntdata"/><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font" Target="fonts/font2.fntdata"/><Relationship Id="rId123" Type="http://schemas.openxmlformats.org/officeDocument/2006/relationships/font" Target="fonts/font23.fntdata"/><Relationship Id="rId14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55B821-11F2-8F48-9FA2-B20F1BC0035E}" type="doc">
      <dgm:prSet loTypeId="urn:microsoft.com/office/officeart/2005/8/layout/cycle1" loCatId="" qsTypeId="urn:microsoft.com/office/officeart/2005/8/quickstyle/simple1" qsCatId="simple" csTypeId="urn:microsoft.com/office/officeart/2005/8/colors/accent1_2" csCatId="accent1" phldr="1"/>
      <dgm:spPr/>
      <dgm:t>
        <a:bodyPr/>
        <a:lstStyle/>
        <a:p>
          <a:endParaRPr lang="en-GB"/>
        </a:p>
      </dgm:t>
    </dgm:pt>
    <dgm:pt modelId="{931B8EDD-7FC7-0340-93E6-06567D0D22BE}">
      <dgm:prSet phldrT="[Text]"/>
      <dgm:spPr/>
      <dgm:t>
        <a:bodyPr/>
        <a:lstStyle/>
        <a:p>
          <a:r>
            <a:rPr lang="en-GB" b="0" i="0" dirty="0">
              <a:latin typeface="Avenir Light" panose="020B0402020203020204" pitchFamily="34" charset="77"/>
            </a:rPr>
            <a:t>Work Harder</a:t>
          </a:r>
        </a:p>
      </dgm:t>
    </dgm:pt>
    <dgm:pt modelId="{EC5496D0-382A-4F4F-AD67-E9D07EE9EF2D}" type="parTrans" cxnId="{0C5D38AB-9D6F-164E-8834-9870502B037E}">
      <dgm:prSet/>
      <dgm:spPr/>
      <dgm:t>
        <a:bodyPr/>
        <a:lstStyle/>
        <a:p>
          <a:endParaRPr lang="en-GB" b="0" i="0">
            <a:latin typeface="Avenir Light" panose="020B0402020203020204" pitchFamily="34" charset="77"/>
          </a:endParaRPr>
        </a:p>
      </dgm:t>
    </dgm:pt>
    <dgm:pt modelId="{1CA070D0-7D00-854D-BEFF-F859EAC9941E}" type="sibTrans" cxnId="{0C5D38AB-9D6F-164E-8834-9870502B037E}">
      <dgm:prSet/>
      <dgm:spPr/>
      <dgm:t>
        <a:bodyPr/>
        <a:lstStyle/>
        <a:p>
          <a:endParaRPr lang="en-GB" b="0" i="0">
            <a:latin typeface="Avenir Light" panose="020B0402020203020204" pitchFamily="34" charset="77"/>
          </a:endParaRPr>
        </a:p>
      </dgm:t>
    </dgm:pt>
    <dgm:pt modelId="{814352FC-4FE6-594D-9EF1-CA0A68424D63}">
      <dgm:prSet phldrT="[Text]"/>
      <dgm:spPr/>
      <dgm:t>
        <a:bodyPr/>
        <a:lstStyle/>
        <a:p>
          <a:r>
            <a:rPr lang="en-GB" b="0" i="0" dirty="0">
              <a:latin typeface="Avenir Light" panose="020B0402020203020204" pitchFamily="34" charset="77"/>
            </a:rPr>
            <a:t>Have Greater focus</a:t>
          </a:r>
        </a:p>
      </dgm:t>
    </dgm:pt>
    <dgm:pt modelId="{E51B0CB6-31E8-AE40-BEAF-60223C49C516}" type="parTrans" cxnId="{5D0DD942-EB71-9447-B818-15E2B32BA2D7}">
      <dgm:prSet/>
      <dgm:spPr/>
      <dgm:t>
        <a:bodyPr/>
        <a:lstStyle/>
        <a:p>
          <a:endParaRPr lang="en-GB" b="0" i="0">
            <a:latin typeface="Avenir Light" panose="020B0402020203020204" pitchFamily="34" charset="77"/>
          </a:endParaRPr>
        </a:p>
      </dgm:t>
    </dgm:pt>
    <dgm:pt modelId="{6899859F-011E-0148-B0A8-DF8346ECFE12}" type="sibTrans" cxnId="{5D0DD942-EB71-9447-B818-15E2B32BA2D7}">
      <dgm:prSet/>
      <dgm:spPr/>
      <dgm:t>
        <a:bodyPr/>
        <a:lstStyle/>
        <a:p>
          <a:endParaRPr lang="en-GB" b="0" i="0">
            <a:latin typeface="Avenir Light" panose="020B0402020203020204" pitchFamily="34" charset="77"/>
          </a:endParaRPr>
        </a:p>
      </dgm:t>
    </dgm:pt>
    <dgm:pt modelId="{AE8D50BE-E401-C440-8C4A-09B94CB679B8}">
      <dgm:prSet phldrT="[Text]"/>
      <dgm:spPr/>
      <dgm:t>
        <a:bodyPr/>
        <a:lstStyle/>
        <a:p>
          <a:r>
            <a:rPr lang="en-GB" b="0" i="0" dirty="0">
              <a:latin typeface="Avenir Light" panose="020B0402020203020204" pitchFamily="34" charset="77"/>
            </a:rPr>
            <a:t>Have more interest</a:t>
          </a:r>
        </a:p>
      </dgm:t>
    </dgm:pt>
    <dgm:pt modelId="{4CC44103-A31B-864B-B7D3-B15EBDCDA656}" type="parTrans" cxnId="{E7E5E070-959E-1B4A-B794-18E3FF9B3A52}">
      <dgm:prSet/>
      <dgm:spPr/>
      <dgm:t>
        <a:bodyPr/>
        <a:lstStyle/>
        <a:p>
          <a:endParaRPr lang="en-GB" b="0" i="0">
            <a:latin typeface="Avenir Light" panose="020B0402020203020204" pitchFamily="34" charset="77"/>
          </a:endParaRPr>
        </a:p>
      </dgm:t>
    </dgm:pt>
    <dgm:pt modelId="{E34E50E6-4441-E246-B0CC-6FFB3DFF6906}" type="sibTrans" cxnId="{E7E5E070-959E-1B4A-B794-18E3FF9B3A52}">
      <dgm:prSet/>
      <dgm:spPr/>
      <dgm:t>
        <a:bodyPr/>
        <a:lstStyle/>
        <a:p>
          <a:endParaRPr lang="en-GB" b="0" i="0">
            <a:latin typeface="Avenir Light" panose="020B0402020203020204" pitchFamily="34" charset="77"/>
          </a:endParaRPr>
        </a:p>
      </dgm:t>
    </dgm:pt>
    <dgm:pt modelId="{6B7A8BC4-544D-B74A-8702-8A50BFC55CE4}">
      <dgm:prSet phldrT="[Text]"/>
      <dgm:spPr/>
      <dgm:t>
        <a:bodyPr/>
        <a:lstStyle/>
        <a:p>
          <a:r>
            <a:rPr lang="en-GB" b="0" i="0" dirty="0">
              <a:latin typeface="Avenir Light" panose="020B0402020203020204" pitchFamily="34" charset="77"/>
            </a:rPr>
            <a:t>Are less likely to give up</a:t>
          </a:r>
        </a:p>
      </dgm:t>
    </dgm:pt>
    <dgm:pt modelId="{D262BA54-8BE2-8644-8927-3BA9BCAF494C}" type="parTrans" cxnId="{CF31B683-2390-FE49-8C8D-1FD78FA1C32D}">
      <dgm:prSet/>
      <dgm:spPr/>
      <dgm:t>
        <a:bodyPr/>
        <a:lstStyle/>
        <a:p>
          <a:endParaRPr lang="en-GB" b="0" i="0">
            <a:latin typeface="Avenir Light" panose="020B0402020203020204" pitchFamily="34" charset="77"/>
          </a:endParaRPr>
        </a:p>
      </dgm:t>
    </dgm:pt>
    <dgm:pt modelId="{15AD2056-F1F1-D945-ACB4-536B8246F7C9}" type="sibTrans" cxnId="{CF31B683-2390-FE49-8C8D-1FD78FA1C32D}">
      <dgm:prSet/>
      <dgm:spPr/>
      <dgm:t>
        <a:bodyPr/>
        <a:lstStyle/>
        <a:p>
          <a:endParaRPr lang="en-GB" b="0" i="0">
            <a:latin typeface="Avenir Light" panose="020B0402020203020204" pitchFamily="34" charset="77"/>
          </a:endParaRPr>
        </a:p>
      </dgm:t>
    </dgm:pt>
    <dgm:pt modelId="{C347ABBE-E312-1845-8631-B1B620E7C909}">
      <dgm:prSet phldrT="[Text]"/>
      <dgm:spPr/>
      <dgm:t>
        <a:bodyPr/>
        <a:lstStyle/>
        <a:p>
          <a:r>
            <a:rPr lang="en-GB" b="0" i="0" dirty="0">
              <a:latin typeface="Avenir Light" panose="020B0402020203020204" pitchFamily="34" charset="77"/>
            </a:rPr>
            <a:t>Have improved concentration when facing difficult tasks</a:t>
          </a:r>
        </a:p>
      </dgm:t>
    </dgm:pt>
    <dgm:pt modelId="{C1F2D732-0871-A543-BB0A-69CE49538295}" type="parTrans" cxnId="{A57926B5-FBC9-264B-8646-0A932209E021}">
      <dgm:prSet/>
      <dgm:spPr/>
      <dgm:t>
        <a:bodyPr/>
        <a:lstStyle/>
        <a:p>
          <a:endParaRPr lang="en-GB" b="0" i="0">
            <a:latin typeface="Avenir Light" panose="020B0402020203020204" pitchFamily="34" charset="77"/>
          </a:endParaRPr>
        </a:p>
      </dgm:t>
    </dgm:pt>
    <dgm:pt modelId="{9D80DA96-43D2-E947-A3DA-4C80000CB3A0}" type="sibTrans" cxnId="{A57926B5-FBC9-264B-8646-0A932209E021}">
      <dgm:prSet/>
      <dgm:spPr/>
      <dgm:t>
        <a:bodyPr/>
        <a:lstStyle/>
        <a:p>
          <a:endParaRPr lang="en-GB" b="0" i="0">
            <a:latin typeface="Avenir Light" panose="020B0402020203020204" pitchFamily="34" charset="77"/>
          </a:endParaRPr>
        </a:p>
      </dgm:t>
    </dgm:pt>
    <dgm:pt modelId="{07B6BFFC-8803-7B45-9AAF-B6BA4041D519}">
      <dgm:prSet phldrT="[Text]"/>
      <dgm:spPr/>
      <dgm:t>
        <a:bodyPr/>
        <a:lstStyle/>
        <a:p>
          <a:r>
            <a:rPr lang="en-GB" b="0" i="0" dirty="0">
              <a:latin typeface="Avenir Light" panose="020B0402020203020204" pitchFamily="34" charset="77"/>
            </a:rPr>
            <a:t>Are better at planning</a:t>
          </a:r>
        </a:p>
      </dgm:t>
    </dgm:pt>
    <dgm:pt modelId="{C221AD39-E6CA-864D-88B9-3ACECFE4BF33}" type="parTrans" cxnId="{503C619F-41A5-084D-8D33-FCE51DE72EBD}">
      <dgm:prSet/>
      <dgm:spPr/>
      <dgm:t>
        <a:bodyPr/>
        <a:lstStyle/>
        <a:p>
          <a:endParaRPr lang="en-GB" b="0" i="0">
            <a:latin typeface="Avenir Light" panose="020B0402020203020204" pitchFamily="34" charset="77"/>
          </a:endParaRPr>
        </a:p>
      </dgm:t>
    </dgm:pt>
    <dgm:pt modelId="{B91D861D-49F9-ED4D-BDB9-C819006FF866}" type="sibTrans" cxnId="{503C619F-41A5-084D-8D33-FCE51DE72EBD}">
      <dgm:prSet/>
      <dgm:spPr/>
      <dgm:t>
        <a:bodyPr/>
        <a:lstStyle/>
        <a:p>
          <a:endParaRPr lang="en-GB" b="0" i="0">
            <a:latin typeface="Avenir Light" panose="020B0402020203020204" pitchFamily="34" charset="77"/>
          </a:endParaRPr>
        </a:p>
      </dgm:t>
    </dgm:pt>
    <dgm:pt modelId="{1D09A3F4-08CC-1344-85F0-FFED9E0FC9B6}">
      <dgm:prSet phldrT="[Text]"/>
      <dgm:spPr/>
      <dgm:t>
        <a:bodyPr/>
        <a:lstStyle/>
        <a:p>
          <a:r>
            <a:rPr lang="en-GB" b="0" i="0" dirty="0">
              <a:latin typeface="Avenir Light" panose="020B0402020203020204" pitchFamily="34" charset="77"/>
            </a:rPr>
            <a:t>Are more likely to choose challenging tasks</a:t>
          </a:r>
        </a:p>
      </dgm:t>
    </dgm:pt>
    <dgm:pt modelId="{5E6612D2-0236-6D43-9F47-FB239AFF0878}" type="parTrans" cxnId="{5A128FA6-909D-AD4D-B6E7-142F5540A5B0}">
      <dgm:prSet/>
      <dgm:spPr/>
      <dgm:t>
        <a:bodyPr/>
        <a:lstStyle/>
        <a:p>
          <a:endParaRPr lang="en-GB" b="0" i="0">
            <a:latin typeface="Avenir Light" panose="020B0402020203020204" pitchFamily="34" charset="77"/>
          </a:endParaRPr>
        </a:p>
      </dgm:t>
    </dgm:pt>
    <dgm:pt modelId="{ECFC39BA-0BE0-794C-8A6A-68F6F59768BA}" type="sibTrans" cxnId="{5A128FA6-909D-AD4D-B6E7-142F5540A5B0}">
      <dgm:prSet/>
      <dgm:spPr/>
      <dgm:t>
        <a:bodyPr/>
        <a:lstStyle/>
        <a:p>
          <a:endParaRPr lang="en-GB" b="0" i="0">
            <a:latin typeface="Avenir Light" panose="020B0402020203020204" pitchFamily="34" charset="77"/>
          </a:endParaRPr>
        </a:p>
      </dgm:t>
    </dgm:pt>
    <dgm:pt modelId="{94F236D0-1D55-0048-B6A9-089939892B23}">
      <dgm:prSet phldrT="[Text]"/>
      <dgm:spPr/>
      <dgm:t>
        <a:bodyPr/>
        <a:lstStyle/>
        <a:p>
          <a:r>
            <a:rPr lang="en-GB" b="0" i="0" dirty="0">
              <a:latin typeface="Avenir Light" panose="020B0402020203020204" pitchFamily="34" charset="77"/>
            </a:rPr>
            <a:t>Set higher goals</a:t>
          </a:r>
        </a:p>
      </dgm:t>
    </dgm:pt>
    <dgm:pt modelId="{F101ADD9-9EE1-DC4E-9B39-5AC50BCA8676}" type="parTrans" cxnId="{FB4F4CC7-03B5-8D4B-8221-F1DC33CF0335}">
      <dgm:prSet/>
      <dgm:spPr/>
      <dgm:t>
        <a:bodyPr/>
        <a:lstStyle/>
        <a:p>
          <a:endParaRPr lang="en-GB" b="0" i="0">
            <a:latin typeface="Avenir Light" panose="020B0402020203020204" pitchFamily="34" charset="77"/>
          </a:endParaRPr>
        </a:p>
      </dgm:t>
    </dgm:pt>
    <dgm:pt modelId="{4BF41A86-1E88-D046-BF3A-54BBD0A4B644}" type="sibTrans" cxnId="{FB4F4CC7-03B5-8D4B-8221-F1DC33CF0335}">
      <dgm:prSet/>
      <dgm:spPr/>
      <dgm:t>
        <a:bodyPr/>
        <a:lstStyle/>
        <a:p>
          <a:endParaRPr lang="en-GB" b="0" i="0">
            <a:latin typeface="Avenir Light" panose="020B0402020203020204" pitchFamily="34" charset="77"/>
          </a:endParaRPr>
        </a:p>
      </dgm:t>
    </dgm:pt>
    <dgm:pt modelId="{868519D6-C2E2-DB49-A7D8-B110797D245C}" type="pres">
      <dgm:prSet presAssocID="{8555B821-11F2-8F48-9FA2-B20F1BC0035E}" presName="cycle" presStyleCnt="0">
        <dgm:presLayoutVars>
          <dgm:dir/>
          <dgm:resizeHandles val="exact"/>
        </dgm:presLayoutVars>
      </dgm:prSet>
      <dgm:spPr/>
    </dgm:pt>
    <dgm:pt modelId="{2E682288-6159-5848-BB7E-7A93F037DF19}" type="pres">
      <dgm:prSet presAssocID="{931B8EDD-7FC7-0340-93E6-06567D0D22BE}" presName="dummy" presStyleCnt="0"/>
      <dgm:spPr/>
    </dgm:pt>
    <dgm:pt modelId="{75B86D1D-1B21-F344-ACCB-813B996C85C7}" type="pres">
      <dgm:prSet presAssocID="{931B8EDD-7FC7-0340-93E6-06567D0D22BE}" presName="node" presStyleLbl="revTx" presStyleIdx="0" presStyleCnt="8">
        <dgm:presLayoutVars>
          <dgm:bulletEnabled val="1"/>
        </dgm:presLayoutVars>
      </dgm:prSet>
      <dgm:spPr/>
    </dgm:pt>
    <dgm:pt modelId="{16D0287A-AF8F-394C-9AAD-1F0B2935A702}" type="pres">
      <dgm:prSet presAssocID="{1CA070D0-7D00-854D-BEFF-F859EAC9941E}" presName="sibTrans" presStyleLbl="node1" presStyleIdx="0" presStyleCnt="8"/>
      <dgm:spPr/>
    </dgm:pt>
    <dgm:pt modelId="{B0ADE925-1C0A-0D4D-A4B3-7DBBDEFCBEF9}" type="pres">
      <dgm:prSet presAssocID="{814352FC-4FE6-594D-9EF1-CA0A68424D63}" presName="dummy" presStyleCnt="0"/>
      <dgm:spPr/>
    </dgm:pt>
    <dgm:pt modelId="{250ADC9E-8404-CE43-AA46-05246B049E16}" type="pres">
      <dgm:prSet presAssocID="{814352FC-4FE6-594D-9EF1-CA0A68424D63}" presName="node" presStyleLbl="revTx" presStyleIdx="1" presStyleCnt="8">
        <dgm:presLayoutVars>
          <dgm:bulletEnabled val="1"/>
        </dgm:presLayoutVars>
      </dgm:prSet>
      <dgm:spPr/>
    </dgm:pt>
    <dgm:pt modelId="{44749E82-F2F8-3C48-8C88-6BDAE9783BEC}" type="pres">
      <dgm:prSet presAssocID="{6899859F-011E-0148-B0A8-DF8346ECFE12}" presName="sibTrans" presStyleLbl="node1" presStyleIdx="1" presStyleCnt="8"/>
      <dgm:spPr/>
    </dgm:pt>
    <dgm:pt modelId="{85E53DD3-32A6-6B4F-92F8-C1F4D544E7D6}" type="pres">
      <dgm:prSet presAssocID="{AE8D50BE-E401-C440-8C4A-09B94CB679B8}" presName="dummy" presStyleCnt="0"/>
      <dgm:spPr/>
    </dgm:pt>
    <dgm:pt modelId="{5FBA0D3E-105F-744C-B27C-C09853ED2446}" type="pres">
      <dgm:prSet presAssocID="{AE8D50BE-E401-C440-8C4A-09B94CB679B8}" presName="node" presStyleLbl="revTx" presStyleIdx="2" presStyleCnt="8">
        <dgm:presLayoutVars>
          <dgm:bulletEnabled val="1"/>
        </dgm:presLayoutVars>
      </dgm:prSet>
      <dgm:spPr/>
    </dgm:pt>
    <dgm:pt modelId="{0F923DE7-4530-CC47-B0D0-E1D77D4D4F78}" type="pres">
      <dgm:prSet presAssocID="{E34E50E6-4441-E246-B0CC-6FFB3DFF6906}" presName="sibTrans" presStyleLbl="node1" presStyleIdx="2" presStyleCnt="8"/>
      <dgm:spPr/>
    </dgm:pt>
    <dgm:pt modelId="{7ED9B15F-2EB3-A546-8604-871C5D76708C}" type="pres">
      <dgm:prSet presAssocID="{6B7A8BC4-544D-B74A-8702-8A50BFC55CE4}" presName="dummy" presStyleCnt="0"/>
      <dgm:spPr/>
    </dgm:pt>
    <dgm:pt modelId="{8EC6D5BD-1AEC-E24A-9571-2AB4969E595B}" type="pres">
      <dgm:prSet presAssocID="{6B7A8BC4-544D-B74A-8702-8A50BFC55CE4}" presName="node" presStyleLbl="revTx" presStyleIdx="3" presStyleCnt="8">
        <dgm:presLayoutVars>
          <dgm:bulletEnabled val="1"/>
        </dgm:presLayoutVars>
      </dgm:prSet>
      <dgm:spPr/>
    </dgm:pt>
    <dgm:pt modelId="{E23B7A41-A732-E543-9B6A-86049215ABCF}" type="pres">
      <dgm:prSet presAssocID="{15AD2056-F1F1-D945-ACB4-536B8246F7C9}" presName="sibTrans" presStyleLbl="node1" presStyleIdx="3" presStyleCnt="8"/>
      <dgm:spPr/>
    </dgm:pt>
    <dgm:pt modelId="{B14ABEF6-9EFF-1E42-8555-A2F068811EFF}" type="pres">
      <dgm:prSet presAssocID="{07B6BFFC-8803-7B45-9AAF-B6BA4041D519}" presName="dummy" presStyleCnt="0"/>
      <dgm:spPr/>
    </dgm:pt>
    <dgm:pt modelId="{DED43575-2925-AC47-9AAD-7D4B2535523C}" type="pres">
      <dgm:prSet presAssocID="{07B6BFFC-8803-7B45-9AAF-B6BA4041D519}" presName="node" presStyleLbl="revTx" presStyleIdx="4" presStyleCnt="8">
        <dgm:presLayoutVars>
          <dgm:bulletEnabled val="1"/>
        </dgm:presLayoutVars>
      </dgm:prSet>
      <dgm:spPr/>
    </dgm:pt>
    <dgm:pt modelId="{1DD3BE51-88D1-9B4A-A0B9-FF984F68B7D3}" type="pres">
      <dgm:prSet presAssocID="{B91D861D-49F9-ED4D-BDB9-C819006FF866}" presName="sibTrans" presStyleLbl="node1" presStyleIdx="4" presStyleCnt="8"/>
      <dgm:spPr/>
    </dgm:pt>
    <dgm:pt modelId="{D39B9A96-27B2-BD4B-A99A-5365125D529F}" type="pres">
      <dgm:prSet presAssocID="{1D09A3F4-08CC-1344-85F0-FFED9E0FC9B6}" presName="dummy" presStyleCnt="0"/>
      <dgm:spPr/>
    </dgm:pt>
    <dgm:pt modelId="{97C35B4F-C82A-ED41-B93D-4CB6EFFD0E7B}" type="pres">
      <dgm:prSet presAssocID="{1D09A3F4-08CC-1344-85F0-FFED9E0FC9B6}" presName="node" presStyleLbl="revTx" presStyleIdx="5" presStyleCnt="8">
        <dgm:presLayoutVars>
          <dgm:bulletEnabled val="1"/>
        </dgm:presLayoutVars>
      </dgm:prSet>
      <dgm:spPr/>
    </dgm:pt>
    <dgm:pt modelId="{6FCC8BD4-1EA6-304D-9A38-AD6F94B7A1D5}" type="pres">
      <dgm:prSet presAssocID="{ECFC39BA-0BE0-794C-8A6A-68F6F59768BA}" presName="sibTrans" presStyleLbl="node1" presStyleIdx="5" presStyleCnt="8"/>
      <dgm:spPr/>
    </dgm:pt>
    <dgm:pt modelId="{C38C0CA7-94D5-C14B-9952-9CB7A85CA6A6}" type="pres">
      <dgm:prSet presAssocID="{94F236D0-1D55-0048-B6A9-089939892B23}" presName="dummy" presStyleCnt="0"/>
      <dgm:spPr/>
    </dgm:pt>
    <dgm:pt modelId="{FC1CE20D-DBDE-3441-A99F-406785C0B98E}" type="pres">
      <dgm:prSet presAssocID="{94F236D0-1D55-0048-B6A9-089939892B23}" presName="node" presStyleLbl="revTx" presStyleIdx="6" presStyleCnt="8">
        <dgm:presLayoutVars>
          <dgm:bulletEnabled val="1"/>
        </dgm:presLayoutVars>
      </dgm:prSet>
      <dgm:spPr/>
    </dgm:pt>
    <dgm:pt modelId="{F9B1D6EB-67AC-DE4B-8E92-4D1FE2C3FCE7}" type="pres">
      <dgm:prSet presAssocID="{4BF41A86-1E88-D046-BF3A-54BBD0A4B644}" presName="sibTrans" presStyleLbl="node1" presStyleIdx="6" presStyleCnt="8"/>
      <dgm:spPr/>
    </dgm:pt>
    <dgm:pt modelId="{804683D2-1567-7345-B7E1-272B461182A1}" type="pres">
      <dgm:prSet presAssocID="{C347ABBE-E312-1845-8631-B1B620E7C909}" presName="dummy" presStyleCnt="0"/>
      <dgm:spPr/>
    </dgm:pt>
    <dgm:pt modelId="{9C7EFCEE-C967-E64F-803A-24A0DC6CBE6A}" type="pres">
      <dgm:prSet presAssocID="{C347ABBE-E312-1845-8631-B1B620E7C909}" presName="node" presStyleLbl="revTx" presStyleIdx="7" presStyleCnt="8">
        <dgm:presLayoutVars>
          <dgm:bulletEnabled val="1"/>
        </dgm:presLayoutVars>
      </dgm:prSet>
      <dgm:spPr/>
    </dgm:pt>
    <dgm:pt modelId="{87DF57BE-F9F3-F546-8524-CF0C1DB7D34A}" type="pres">
      <dgm:prSet presAssocID="{9D80DA96-43D2-E947-A3DA-4C80000CB3A0}" presName="sibTrans" presStyleLbl="node1" presStyleIdx="7" presStyleCnt="8"/>
      <dgm:spPr/>
    </dgm:pt>
  </dgm:ptLst>
  <dgm:cxnLst>
    <dgm:cxn modelId="{6FAA4202-A60B-F744-A7BC-62B7F9CFA5DC}" type="presOf" srcId="{15AD2056-F1F1-D945-ACB4-536B8246F7C9}" destId="{E23B7A41-A732-E543-9B6A-86049215ABCF}" srcOrd="0" destOrd="0" presId="urn:microsoft.com/office/officeart/2005/8/layout/cycle1"/>
    <dgm:cxn modelId="{74F93F0E-620C-D84F-B0C9-EAF609D89015}" type="presOf" srcId="{AE8D50BE-E401-C440-8C4A-09B94CB679B8}" destId="{5FBA0D3E-105F-744C-B27C-C09853ED2446}" srcOrd="0" destOrd="0" presId="urn:microsoft.com/office/officeart/2005/8/layout/cycle1"/>
    <dgm:cxn modelId="{39D48212-3C5B-A74A-A2C6-25C937540B76}" type="presOf" srcId="{4BF41A86-1E88-D046-BF3A-54BBD0A4B644}" destId="{F9B1D6EB-67AC-DE4B-8E92-4D1FE2C3FCE7}" srcOrd="0" destOrd="0" presId="urn:microsoft.com/office/officeart/2005/8/layout/cycle1"/>
    <dgm:cxn modelId="{247F8D13-C795-0F4D-90CE-60B8FFF3745E}" type="presOf" srcId="{8555B821-11F2-8F48-9FA2-B20F1BC0035E}" destId="{868519D6-C2E2-DB49-A7D8-B110797D245C}" srcOrd="0" destOrd="0" presId="urn:microsoft.com/office/officeart/2005/8/layout/cycle1"/>
    <dgm:cxn modelId="{5D0DD942-EB71-9447-B818-15E2B32BA2D7}" srcId="{8555B821-11F2-8F48-9FA2-B20F1BC0035E}" destId="{814352FC-4FE6-594D-9EF1-CA0A68424D63}" srcOrd="1" destOrd="0" parTransId="{E51B0CB6-31E8-AE40-BEAF-60223C49C516}" sibTransId="{6899859F-011E-0148-B0A8-DF8346ECFE12}"/>
    <dgm:cxn modelId="{4D7D185C-3F63-F74F-8BCD-06F4CB87C896}" type="presOf" srcId="{ECFC39BA-0BE0-794C-8A6A-68F6F59768BA}" destId="{6FCC8BD4-1EA6-304D-9A38-AD6F94B7A1D5}" srcOrd="0" destOrd="0" presId="urn:microsoft.com/office/officeart/2005/8/layout/cycle1"/>
    <dgm:cxn modelId="{F4B3485C-8BB3-F744-857D-AB0894C10B32}" type="presOf" srcId="{1CA070D0-7D00-854D-BEFF-F859EAC9941E}" destId="{16D0287A-AF8F-394C-9AAD-1F0B2935A702}" srcOrd="0" destOrd="0" presId="urn:microsoft.com/office/officeart/2005/8/layout/cycle1"/>
    <dgm:cxn modelId="{6305B05D-28C7-A148-BDA6-35B108D9B8DF}" type="presOf" srcId="{1D09A3F4-08CC-1344-85F0-FFED9E0FC9B6}" destId="{97C35B4F-C82A-ED41-B93D-4CB6EFFD0E7B}" srcOrd="0" destOrd="0" presId="urn:microsoft.com/office/officeart/2005/8/layout/cycle1"/>
    <dgm:cxn modelId="{34385563-AD78-0A42-8066-8E365D12CA42}" type="presOf" srcId="{931B8EDD-7FC7-0340-93E6-06567D0D22BE}" destId="{75B86D1D-1B21-F344-ACCB-813B996C85C7}" srcOrd="0" destOrd="0" presId="urn:microsoft.com/office/officeart/2005/8/layout/cycle1"/>
    <dgm:cxn modelId="{E7E5E070-959E-1B4A-B794-18E3FF9B3A52}" srcId="{8555B821-11F2-8F48-9FA2-B20F1BC0035E}" destId="{AE8D50BE-E401-C440-8C4A-09B94CB679B8}" srcOrd="2" destOrd="0" parTransId="{4CC44103-A31B-864B-B7D3-B15EBDCDA656}" sibTransId="{E34E50E6-4441-E246-B0CC-6FFB3DFF6906}"/>
    <dgm:cxn modelId="{CF31B683-2390-FE49-8C8D-1FD78FA1C32D}" srcId="{8555B821-11F2-8F48-9FA2-B20F1BC0035E}" destId="{6B7A8BC4-544D-B74A-8702-8A50BFC55CE4}" srcOrd="3" destOrd="0" parTransId="{D262BA54-8BE2-8644-8927-3BA9BCAF494C}" sibTransId="{15AD2056-F1F1-D945-ACB4-536B8246F7C9}"/>
    <dgm:cxn modelId="{7772F193-39C9-3344-ACCA-6AEAAA94D141}" type="presOf" srcId="{07B6BFFC-8803-7B45-9AAF-B6BA4041D519}" destId="{DED43575-2925-AC47-9AAD-7D4B2535523C}" srcOrd="0" destOrd="0" presId="urn:microsoft.com/office/officeart/2005/8/layout/cycle1"/>
    <dgm:cxn modelId="{503C619F-41A5-084D-8D33-FCE51DE72EBD}" srcId="{8555B821-11F2-8F48-9FA2-B20F1BC0035E}" destId="{07B6BFFC-8803-7B45-9AAF-B6BA4041D519}" srcOrd="4" destOrd="0" parTransId="{C221AD39-E6CA-864D-88B9-3ACECFE4BF33}" sibTransId="{B91D861D-49F9-ED4D-BDB9-C819006FF866}"/>
    <dgm:cxn modelId="{200DB9A0-4900-2D43-86BC-4C84BE42CAD3}" type="presOf" srcId="{814352FC-4FE6-594D-9EF1-CA0A68424D63}" destId="{250ADC9E-8404-CE43-AA46-05246B049E16}" srcOrd="0" destOrd="0" presId="urn:microsoft.com/office/officeart/2005/8/layout/cycle1"/>
    <dgm:cxn modelId="{5A128FA6-909D-AD4D-B6E7-142F5540A5B0}" srcId="{8555B821-11F2-8F48-9FA2-B20F1BC0035E}" destId="{1D09A3F4-08CC-1344-85F0-FFED9E0FC9B6}" srcOrd="5" destOrd="0" parTransId="{5E6612D2-0236-6D43-9F47-FB239AFF0878}" sibTransId="{ECFC39BA-0BE0-794C-8A6A-68F6F59768BA}"/>
    <dgm:cxn modelId="{0C5D38AB-9D6F-164E-8834-9870502B037E}" srcId="{8555B821-11F2-8F48-9FA2-B20F1BC0035E}" destId="{931B8EDD-7FC7-0340-93E6-06567D0D22BE}" srcOrd="0" destOrd="0" parTransId="{EC5496D0-382A-4F4F-AD67-E9D07EE9EF2D}" sibTransId="{1CA070D0-7D00-854D-BEFF-F859EAC9941E}"/>
    <dgm:cxn modelId="{A57926B5-FBC9-264B-8646-0A932209E021}" srcId="{8555B821-11F2-8F48-9FA2-B20F1BC0035E}" destId="{C347ABBE-E312-1845-8631-B1B620E7C909}" srcOrd="7" destOrd="0" parTransId="{C1F2D732-0871-A543-BB0A-69CE49538295}" sibTransId="{9D80DA96-43D2-E947-A3DA-4C80000CB3A0}"/>
    <dgm:cxn modelId="{4EEE29BD-CA64-2842-B706-642B24E934FB}" type="presOf" srcId="{C347ABBE-E312-1845-8631-B1B620E7C909}" destId="{9C7EFCEE-C967-E64F-803A-24A0DC6CBE6A}" srcOrd="0" destOrd="0" presId="urn:microsoft.com/office/officeart/2005/8/layout/cycle1"/>
    <dgm:cxn modelId="{508119BF-D8C6-D544-998B-0E50E2B098E0}" type="presOf" srcId="{B91D861D-49F9-ED4D-BDB9-C819006FF866}" destId="{1DD3BE51-88D1-9B4A-A0B9-FF984F68B7D3}" srcOrd="0" destOrd="0" presId="urn:microsoft.com/office/officeart/2005/8/layout/cycle1"/>
    <dgm:cxn modelId="{75EAA9C2-0EFD-3E45-B3C7-4FDD78ED9638}" type="presOf" srcId="{94F236D0-1D55-0048-B6A9-089939892B23}" destId="{FC1CE20D-DBDE-3441-A99F-406785C0B98E}" srcOrd="0" destOrd="0" presId="urn:microsoft.com/office/officeart/2005/8/layout/cycle1"/>
    <dgm:cxn modelId="{88C05FC4-DC9E-BA41-B903-4FBAA2E0D456}" type="presOf" srcId="{E34E50E6-4441-E246-B0CC-6FFB3DFF6906}" destId="{0F923DE7-4530-CC47-B0D0-E1D77D4D4F78}" srcOrd="0" destOrd="0" presId="urn:microsoft.com/office/officeart/2005/8/layout/cycle1"/>
    <dgm:cxn modelId="{FB4F4CC7-03B5-8D4B-8221-F1DC33CF0335}" srcId="{8555B821-11F2-8F48-9FA2-B20F1BC0035E}" destId="{94F236D0-1D55-0048-B6A9-089939892B23}" srcOrd="6" destOrd="0" parTransId="{F101ADD9-9EE1-DC4E-9B39-5AC50BCA8676}" sibTransId="{4BF41A86-1E88-D046-BF3A-54BBD0A4B644}"/>
    <dgm:cxn modelId="{FEC40EDE-37BC-7C42-A486-50A7C55A7FE1}" type="presOf" srcId="{9D80DA96-43D2-E947-A3DA-4C80000CB3A0}" destId="{87DF57BE-F9F3-F546-8524-CF0C1DB7D34A}" srcOrd="0" destOrd="0" presId="urn:microsoft.com/office/officeart/2005/8/layout/cycle1"/>
    <dgm:cxn modelId="{D05CBEDF-5539-EE40-8E26-0D9B9023FAFC}" type="presOf" srcId="{6B7A8BC4-544D-B74A-8702-8A50BFC55CE4}" destId="{8EC6D5BD-1AEC-E24A-9571-2AB4969E595B}" srcOrd="0" destOrd="0" presId="urn:microsoft.com/office/officeart/2005/8/layout/cycle1"/>
    <dgm:cxn modelId="{3FFE3BEA-8B96-174A-9A9E-1A8598C876B2}" type="presOf" srcId="{6899859F-011E-0148-B0A8-DF8346ECFE12}" destId="{44749E82-F2F8-3C48-8C88-6BDAE9783BEC}" srcOrd="0" destOrd="0" presId="urn:microsoft.com/office/officeart/2005/8/layout/cycle1"/>
    <dgm:cxn modelId="{53A82F78-3171-C146-AC2A-1B94E49B1246}" type="presParOf" srcId="{868519D6-C2E2-DB49-A7D8-B110797D245C}" destId="{2E682288-6159-5848-BB7E-7A93F037DF19}" srcOrd="0" destOrd="0" presId="urn:microsoft.com/office/officeart/2005/8/layout/cycle1"/>
    <dgm:cxn modelId="{EF95049F-D890-A04F-87DB-9C39E6CC1A6D}" type="presParOf" srcId="{868519D6-C2E2-DB49-A7D8-B110797D245C}" destId="{75B86D1D-1B21-F344-ACCB-813B996C85C7}" srcOrd="1" destOrd="0" presId="urn:microsoft.com/office/officeart/2005/8/layout/cycle1"/>
    <dgm:cxn modelId="{56CC234D-3994-674B-B8E5-98775EAEE8C2}" type="presParOf" srcId="{868519D6-C2E2-DB49-A7D8-B110797D245C}" destId="{16D0287A-AF8F-394C-9AAD-1F0B2935A702}" srcOrd="2" destOrd="0" presId="urn:microsoft.com/office/officeart/2005/8/layout/cycle1"/>
    <dgm:cxn modelId="{478E56B4-0771-244D-9BB9-528651E41577}" type="presParOf" srcId="{868519D6-C2E2-DB49-A7D8-B110797D245C}" destId="{B0ADE925-1C0A-0D4D-A4B3-7DBBDEFCBEF9}" srcOrd="3" destOrd="0" presId="urn:microsoft.com/office/officeart/2005/8/layout/cycle1"/>
    <dgm:cxn modelId="{259007BA-C34D-AF44-AA3C-67982C5A1823}" type="presParOf" srcId="{868519D6-C2E2-DB49-A7D8-B110797D245C}" destId="{250ADC9E-8404-CE43-AA46-05246B049E16}" srcOrd="4" destOrd="0" presId="urn:microsoft.com/office/officeart/2005/8/layout/cycle1"/>
    <dgm:cxn modelId="{DAC4766E-9623-BC40-B097-06203802C0C2}" type="presParOf" srcId="{868519D6-C2E2-DB49-A7D8-B110797D245C}" destId="{44749E82-F2F8-3C48-8C88-6BDAE9783BEC}" srcOrd="5" destOrd="0" presId="urn:microsoft.com/office/officeart/2005/8/layout/cycle1"/>
    <dgm:cxn modelId="{9E09DD68-4B11-6945-8561-5D98F7C3139B}" type="presParOf" srcId="{868519D6-C2E2-DB49-A7D8-B110797D245C}" destId="{85E53DD3-32A6-6B4F-92F8-C1F4D544E7D6}" srcOrd="6" destOrd="0" presId="urn:microsoft.com/office/officeart/2005/8/layout/cycle1"/>
    <dgm:cxn modelId="{D3C39E5C-126D-9345-8DAC-56DF12A9D448}" type="presParOf" srcId="{868519D6-C2E2-DB49-A7D8-B110797D245C}" destId="{5FBA0D3E-105F-744C-B27C-C09853ED2446}" srcOrd="7" destOrd="0" presId="urn:microsoft.com/office/officeart/2005/8/layout/cycle1"/>
    <dgm:cxn modelId="{9D1072DE-FAC5-094D-8CDE-E6EB6BE5A90D}" type="presParOf" srcId="{868519D6-C2E2-DB49-A7D8-B110797D245C}" destId="{0F923DE7-4530-CC47-B0D0-E1D77D4D4F78}" srcOrd="8" destOrd="0" presId="urn:microsoft.com/office/officeart/2005/8/layout/cycle1"/>
    <dgm:cxn modelId="{7EA94C96-0894-104E-A400-F73F550E59CA}" type="presParOf" srcId="{868519D6-C2E2-DB49-A7D8-B110797D245C}" destId="{7ED9B15F-2EB3-A546-8604-871C5D76708C}" srcOrd="9" destOrd="0" presId="urn:microsoft.com/office/officeart/2005/8/layout/cycle1"/>
    <dgm:cxn modelId="{E26B9B94-3173-9A44-81CA-90C79B44B113}" type="presParOf" srcId="{868519D6-C2E2-DB49-A7D8-B110797D245C}" destId="{8EC6D5BD-1AEC-E24A-9571-2AB4969E595B}" srcOrd="10" destOrd="0" presId="urn:microsoft.com/office/officeart/2005/8/layout/cycle1"/>
    <dgm:cxn modelId="{CABF8C09-F359-B54F-81F4-A615659D22F4}" type="presParOf" srcId="{868519D6-C2E2-DB49-A7D8-B110797D245C}" destId="{E23B7A41-A732-E543-9B6A-86049215ABCF}" srcOrd="11" destOrd="0" presId="urn:microsoft.com/office/officeart/2005/8/layout/cycle1"/>
    <dgm:cxn modelId="{D4559210-CC84-E74F-A491-C0133886EC11}" type="presParOf" srcId="{868519D6-C2E2-DB49-A7D8-B110797D245C}" destId="{B14ABEF6-9EFF-1E42-8555-A2F068811EFF}" srcOrd="12" destOrd="0" presId="urn:microsoft.com/office/officeart/2005/8/layout/cycle1"/>
    <dgm:cxn modelId="{6F234C3E-7270-2E4F-8FE8-C3037DC52994}" type="presParOf" srcId="{868519D6-C2E2-DB49-A7D8-B110797D245C}" destId="{DED43575-2925-AC47-9AAD-7D4B2535523C}" srcOrd="13" destOrd="0" presId="urn:microsoft.com/office/officeart/2005/8/layout/cycle1"/>
    <dgm:cxn modelId="{3B52BB8A-1155-F140-87A5-D7F5053C9890}" type="presParOf" srcId="{868519D6-C2E2-DB49-A7D8-B110797D245C}" destId="{1DD3BE51-88D1-9B4A-A0B9-FF984F68B7D3}" srcOrd="14" destOrd="0" presId="urn:microsoft.com/office/officeart/2005/8/layout/cycle1"/>
    <dgm:cxn modelId="{A831061F-5281-884E-B2C5-EC5B33633529}" type="presParOf" srcId="{868519D6-C2E2-DB49-A7D8-B110797D245C}" destId="{D39B9A96-27B2-BD4B-A99A-5365125D529F}" srcOrd="15" destOrd="0" presId="urn:microsoft.com/office/officeart/2005/8/layout/cycle1"/>
    <dgm:cxn modelId="{60583878-9A4B-9F4A-B5E1-389193F7CF76}" type="presParOf" srcId="{868519D6-C2E2-DB49-A7D8-B110797D245C}" destId="{97C35B4F-C82A-ED41-B93D-4CB6EFFD0E7B}" srcOrd="16" destOrd="0" presId="urn:microsoft.com/office/officeart/2005/8/layout/cycle1"/>
    <dgm:cxn modelId="{2D3B4017-6855-C049-80D3-A2347192229A}" type="presParOf" srcId="{868519D6-C2E2-DB49-A7D8-B110797D245C}" destId="{6FCC8BD4-1EA6-304D-9A38-AD6F94B7A1D5}" srcOrd="17" destOrd="0" presId="urn:microsoft.com/office/officeart/2005/8/layout/cycle1"/>
    <dgm:cxn modelId="{85311B9D-B632-2C49-991E-6382F53E1BC9}" type="presParOf" srcId="{868519D6-C2E2-DB49-A7D8-B110797D245C}" destId="{C38C0CA7-94D5-C14B-9952-9CB7A85CA6A6}" srcOrd="18" destOrd="0" presId="urn:microsoft.com/office/officeart/2005/8/layout/cycle1"/>
    <dgm:cxn modelId="{ADADF982-6FFF-1845-9094-C447F2C95636}" type="presParOf" srcId="{868519D6-C2E2-DB49-A7D8-B110797D245C}" destId="{FC1CE20D-DBDE-3441-A99F-406785C0B98E}" srcOrd="19" destOrd="0" presId="urn:microsoft.com/office/officeart/2005/8/layout/cycle1"/>
    <dgm:cxn modelId="{505D1F5A-3B77-1D41-8E3D-A7B70B63C5CF}" type="presParOf" srcId="{868519D6-C2E2-DB49-A7D8-B110797D245C}" destId="{F9B1D6EB-67AC-DE4B-8E92-4D1FE2C3FCE7}" srcOrd="20" destOrd="0" presId="urn:microsoft.com/office/officeart/2005/8/layout/cycle1"/>
    <dgm:cxn modelId="{D52E7687-9E56-B140-B664-160CEDCAFD23}" type="presParOf" srcId="{868519D6-C2E2-DB49-A7D8-B110797D245C}" destId="{804683D2-1567-7345-B7E1-272B461182A1}" srcOrd="21" destOrd="0" presId="urn:microsoft.com/office/officeart/2005/8/layout/cycle1"/>
    <dgm:cxn modelId="{82FF4C5C-87B9-1246-87BF-86B278E5720E}" type="presParOf" srcId="{868519D6-C2E2-DB49-A7D8-B110797D245C}" destId="{9C7EFCEE-C967-E64F-803A-24A0DC6CBE6A}" srcOrd="22" destOrd="0" presId="urn:microsoft.com/office/officeart/2005/8/layout/cycle1"/>
    <dgm:cxn modelId="{501EB3D5-C899-744C-B77F-AAEB38BD9AC0}" type="presParOf" srcId="{868519D6-C2E2-DB49-A7D8-B110797D245C}" destId="{87DF57BE-F9F3-F546-8524-CF0C1DB7D34A}" srcOrd="23"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E9E6CB-C60D-8547-A1F7-F7A94C6393C2}" type="doc">
      <dgm:prSet loTypeId="urn:microsoft.com/office/officeart/2005/8/layout/vList3" loCatId="" qsTypeId="urn:microsoft.com/office/officeart/2005/8/quickstyle/simple1" qsCatId="simple" csTypeId="urn:microsoft.com/office/officeart/2005/8/colors/accent1_2" csCatId="accent1" phldr="1"/>
      <dgm:spPr/>
    </dgm:pt>
    <dgm:pt modelId="{BCE29827-4681-5C46-B2D0-76F4990215FC}">
      <dgm:prSet phldrT="[Text]" custT="1"/>
      <dgm:spPr>
        <a:solidFill>
          <a:srgbClr val="DEE6F7"/>
        </a:solidFill>
      </dgm:spPr>
      <dgm:t>
        <a:bodyPr/>
        <a:lstStyle/>
        <a:p>
          <a:r>
            <a:rPr lang="en-GB" sz="1600" dirty="0">
              <a:solidFill>
                <a:schemeClr val="bg1">
                  <a:lumMod val="10000"/>
                </a:schemeClr>
              </a:solidFill>
              <a:latin typeface="Avenir Light" panose="020B0402020203020204" pitchFamily="34" charset="77"/>
              <a:sym typeface="Calibri" pitchFamily="34" charset="0"/>
            </a:rPr>
            <a:t>Self-assessed</a:t>
          </a:r>
        </a:p>
      </dgm:t>
    </dgm:pt>
    <dgm:pt modelId="{8CFDD4CA-5084-B84A-AD59-70C4CE2DB32A}" type="parTrans" cxnId="{752B4EB2-A243-F54F-AAEC-3AAB7E9AC951}">
      <dgm:prSet/>
      <dgm:spPr/>
      <dgm:t>
        <a:bodyPr/>
        <a:lstStyle/>
        <a:p>
          <a:endParaRPr lang="en-GB" sz="1400"/>
        </a:p>
      </dgm:t>
    </dgm:pt>
    <dgm:pt modelId="{93EDBD29-2992-D644-95E3-65B3AF707BE9}" type="sibTrans" cxnId="{752B4EB2-A243-F54F-AAEC-3AAB7E9AC951}">
      <dgm:prSet/>
      <dgm:spPr/>
      <dgm:t>
        <a:bodyPr/>
        <a:lstStyle/>
        <a:p>
          <a:endParaRPr lang="en-GB" sz="1400"/>
        </a:p>
      </dgm:t>
    </dgm:pt>
    <dgm:pt modelId="{90A2DDA3-489D-CE41-A601-5A10C8AFAAC4}">
      <dgm:prSet phldrT="[Text]" custT="1"/>
      <dgm:spPr>
        <a:solidFill>
          <a:srgbClr val="DEE6F7"/>
        </a:solidFill>
      </dgm:spPr>
      <dgm:t>
        <a:bodyPr/>
        <a:lstStyle/>
        <a:p>
          <a:r>
            <a:rPr lang="en-GB" sz="1600" dirty="0">
              <a:solidFill>
                <a:schemeClr val="bg1">
                  <a:lumMod val="10000"/>
                </a:schemeClr>
              </a:solidFill>
              <a:latin typeface="Avenir Light" panose="020B0402020203020204" pitchFamily="34" charset="77"/>
              <a:sym typeface="Calibri" pitchFamily="34" charset="0"/>
            </a:rPr>
            <a:t>Peer -assessed</a:t>
          </a:r>
        </a:p>
      </dgm:t>
    </dgm:pt>
    <dgm:pt modelId="{B2AD0B5E-B1AE-6A4E-9B10-77B81D111E12}" type="parTrans" cxnId="{D89EA517-7813-DD4D-AC17-4BC919B208D3}">
      <dgm:prSet/>
      <dgm:spPr/>
      <dgm:t>
        <a:bodyPr/>
        <a:lstStyle/>
        <a:p>
          <a:endParaRPr lang="en-GB" sz="1400"/>
        </a:p>
      </dgm:t>
    </dgm:pt>
    <dgm:pt modelId="{953F25F4-3B66-9649-A348-70720F268F9B}" type="sibTrans" cxnId="{D89EA517-7813-DD4D-AC17-4BC919B208D3}">
      <dgm:prSet/>
      <dgm:spPr/>
      <dgm:t>
        <a:bodyPr/>
        <a:lstStyle/>
        <a:p>
          <a:endParaRPr lang="en-GB" sz="1400"/>
        </a:p>
      </dgm:t>
    </dgm:pt>
    <dgm:pt modelId="{FE0A7B04-7483-2343-9A3D-4C4B52809093}">
      <dgm:prSet phldrT="[Text]" custT="1"/>
      <dgm:spPr>
        <a:solidFill>
          <a:srgbClr val="DEE6F7"/>
        </a:solidFill>
      </dgm:spPr>
      <dgm:t>
        <a:bodyPr/>
        <a:lstStyle/>
        <a:p>
          <a:r>
            <a:rPr lang="en-GB" sz="1600" dirty="0">
              <a:solidFill>
                <a:schemeClr val="bg1">
                  <a:lumMod val="10000"/>
                </a:schemeClr>
              </a:solidFill>
              <a:latin typeface="Avenir Light" panose="020B0402020203020204" pitchFamily="34" charset="77"/>
              <a:sym typeface="Calibri" pitchFamily="34" charset="0"/>
            </a:rPr>
            <a:t>Teacher assessed</a:t>
          </a:r>
        </a:p>
      </dgm:t>
    </dgm:pt>
    <dgm:pt modelId="{EFA107DA-2C7F-6846-A1A2-6ADFCE8D08B7}" type="parTrans" cxnId="{50DC0EDA-C5B2-2148-AF98-230B3FFBB6D9}">
      <dgm:prSet/>
      <dgm:spPr/>
      <dgm:t>
        <a:bodyPr/>
        <a:lstStyle/>
        <a:p>
          <a:endParaRPr lang="en-GB" sz="1400"/>
        </a:p>
      </dgm:t>
    </dgm:pt>
    <dgm:pt modelId="{96AA7F2D-9B58-C741-9E34-EA0EA01BBE37}" type="sibTrans" cxnId="{50DC0EDA-C5B2-2148-AF98-230B3FFBB6D9}">
      <dgm:prSet/>
      <dgm:spPr/>
      <dgm:t>
        <a:bodyPr/>
        <a:lstStyle/>
        <a:p>
          <a:endParaRPr lang="en-GB" sz="1400"/>
        </a:p>
      </dgm:t>
    </dgm:pt>
    <dgm:pt modelId="{F15B0A7F-7689-FB43-8919-5D68CDB01510}" type="pres">
      <dgm:prSet presAssocID="{D4E9E6CB-C60D-8547-A1F7-F7A94C6393C2}" presName="linearFlow" presStyleCnt="0">
        <dgm:presLayoutVars>
          <dgm:dir/>
          <dgm:resizeHandles val="exact"/>
        </dgm:presLayoutVars>
      </dgm:prSet>
      <dgm:spPr/>
    </dgm:pt>
    <dgm:pt modelId="{683777B2-D48F-E743-9B6E-84ADA0D63303}" type="pres">
      <dgm:prSet presAssocID="{BCE29827-4681-5C46-B2D0-76F4990215FC}" presName="composite" presStyleCnt="0"/>
      <dgm:spPr/>
    </dgm:pt>
    <dgm:pt modelId="{91EAE32C-EBD4-D842-9ACB-0F7874AB9C7F}" type="pres">
      <dgm:prSet presAssocID="{BCE29827-4681-5C46-B2D0-76F4990215FC}" presName="imgShp" presStyleLbl="fgImgPlace1" presStyleIdx="0" presStyleCnt="3"/>
      <dgm:spPr>
        <a:solidFill>
          <a:srgbClr val="518BCB"/>
        </a:solidFill>
      </dgm:spPr>
    </dgm:pt>
    <dgm:pt modelId="{3BAC9CF2-0882-0E4E-8F28-2D8147BC5483}" type="pres">
      <dgm:prSet presAssocID="{BCE29827-4681-5C46-B2D0-76F4990215FC}" presName="txShp" presStyleLbl="node1" presStyleIdx="0" presStyleCnt="3">
        <dgm:presLayoutVars>
          <dgm:bulletEnabled val="1"/>
        </dgm:presLayoutVars>
      </dgm:prSet>
      <dgm:spPr/>
    </dgm:pt>
    <dgm:pt modelId="{FC3A0016-9B91-4649-A66F-77740E7A1134}" type="pres">
      <dgm:prSet presAssocID="{93EDBD29-2992-D644-95E3-65B3AF707BE9}" presName="spacing" presStyleCnt="0"/>
      <dgm:spPr/>
    </dgm:pt>
    <dgm:pt modelId="{849CE85D-0CF9-4242-9F50-5E0B76625908}" type="pres">
      <dgm:prSet presAssocID="{90A2DDA3-489D-CE41-A601-5A10C8AFAAC4}" presName="composite" presStyleCnt="0"/>
      <dgm:spPr/>
    </dgm:pt>
    <dgm:pt modelId="{644530F7-F42A-464A-A1DE-2FEFF9BCFD3B}" type="pres">
      <dgm:prSet presAssocID="{90A2DDA3-489D-CE41-A601-5A10C8AFAAC4}" presName="imgShp" presStyleLbl="fgImgPlace1" presStyleIdx="1" presStyleCnt="3"/>
      <dgm:spPr>
        <a:solidFill>
          <a:srgbClr val="518BCB"/>
        </a:solidFill>
      </dgm:spPr>
    </dgm:pt>
    <dgm:pt modelId="{9AC3005A-56F7-8C42-A800-9ACA9AEC6BF9}" type="pres">
      <dgm:prSet presAssocID="{90A2DDA3-489D-CE41-A601-5A10C8AFAAC4}" presName="txShp" presStyleLbl="node1" presStyleIdx="1" presStyleCnt="3">
        <dgm:presLayoutVars>
          <dgm:bulletEnabled val="1"/>
        </dgm:presLayoutVars>
      </dgm:prSet>
      <dgm:spPr/>
    </dgm:pt>
    <dgm:pt modelId="{31966D2F-A006-164E-A984-E263D8EB1AD4}" type="pres">
      <dgm:prSet presAssocID="{953F25F4-3B66-9649-A348-70720F268F9B}" presName="spacing" presStyleCnt="0"/>
      <dgm:spPr/>
    </dgm:pt>
    <dgm:pt modelId="{2618BD12-9007-1046-88AD-FDD9D4E4EA6D}" type="pres">
      <dgm:prSet presAssocID="{FE0A7B04-7483-2343-9A3D-4C4B52809093}" presName="composite" presStyleCnt="0"/>
      <dgm:spPr/>
    </dgm:pt>
    <dgm:pt modelId="{B5DD1A67-9DB9-3C45-AA18-F177FD28E7EB}" type="pres">
      <dgm:prSet presAssocID="{FE0A7B04-7483-2343-9A3D-4C4B52809093}" presName="imgShp" presStyleLbl="fgImgPlace1" presStyleIdx="2" presStyleCnt="3"/>
      <dgm:spPr>
        <a:solidFill>
          <a:srgbClr val="518BCB"/>
        </a:solidFill>
      </dgm:spPr>
    </dgm:pt>
    <dgm:pt modelId="{A5DF9466-4C7B-F242-B815-AF244D749669}" type="pres">
      <dgm:prSet presAssocID="{FE0A7B04-7483-2343-9A3D-4C4B52809093}" presName="txShp" presStyleLbl="node1" presStyleIdx="2" presStyleCnt="3">
        <dgm:presLayoutVars>
          <dgm:bulletEnabled val="1"/>
        </dgm:presLayoutVars>
      </dgm:prSet>
      <dgm:spPr/>
    </dgm:pt>
  </dgm:ptLst>
  <dgm:cxnLst>
    <dgm:cxn modelId="{4C574E15-D78A-A642-8A7E-807DB3FFD49C}" type="presOf" srcId="{D4E9E6CB-C60D-8547-A1F7-F7A94C6393C2}" destId="{F15B0A7F-7689-FB43-8919-5D68CDB01510}" srcOrd="0" destOrd="0" presId="urn:microsoft.com/office/officeart/2005/8/layout/vList3"/>
    <dgm:cxn modelId="{D89EA517-7813-DD4D-AC17-4BC919B208D3}" srcId="{D4E9E6CB-C60D-8547-A1F7-F7A94C6393C2}" destId="{90A2DDA3-489D-CE41-A601-5A10C8AFAAC4}" srcOrd="1" destOrd="0" parTransId="{B2AD0B5E-B1AE-6A4E-9B10-77B81D111E12}" sibTransId="{953F25F4-3B66-9649-A348-70720F268F9B}"/>
    <dgm:cxn modelId="{2591DD2D-C896-7045-9AE3-85A4345631A3}" type="presOf" srcId="{90A2DDA3-489D-CE41-A601-5A10C8AFAAC4}" destId="{9AC3005A-56F7-8C42-A800-9ACA9AEC6BF9}" srcOrd="0" destOrd="0" presId="urn:microsoft.com/office/officeart/2005/8/layout/vList3"/>
    <dgm:cxn modelId="{C7151B71-93A7-CC4F-8FC0-6311EDD63C2F}" type="presOf" srcId="{FE0A7B04-7483-2343-9A3D-4C4B52809093}" destId="{A5DF9466-4C7B-F242-B815-AF244D749669}" srcOrd="0" destOrd="0" presId="urn:microsoft.com/office/officeart/2005/8/layout/vList3"/>
    <dgm:cxn modelId="{E91EE9B1-E1A1-4B43-A687-F2DECAAFC407}" type="presOf" srcId="{BCE29827-4681-5C46-B2D0-76F4990215FC}" destId="{3BAC9CF2-0882-0E4E-8F28-2D8147BC5483}" srcOrd="0" destOrd="0" presId="urn:microsoft.com/office/officeart/2005/8/layout/vList3"/>
    <dgm:cxn modelId="{752B4EB2-A243-F54F-AAEC-3AAB7E9AC951}" srcId="{D4E9E6CB-C60D-8547-A1F7-F7A94C6393C2}" destId="{BCE29827-4681-5C46-B2D0-76F4990215FC}" srcOrd="0" destOrd="0" parTransId="{8CFDD4CA-5084-B84A-AD59-70C4CE2DB32A}" sibTransId="{93EDBD29-2992-D644-95E3-65B3AF707BE9}"/>
    <dgm:cxn modelId="{50DC0EDA-C5B2-2148-AF98-230B3FFBB6D9}" srcId="{D4E9E6CB-C60D-8547-A1F7-F7A94C6393C2}" destId="{FE0A7B04-7483-2343-9A3D-4C4B52809093}" srcOrd="2" destOrd="0" parTransId="{EFA107DA-2C7F-6846-A1A2-6ADFCE8D08B7}" sibTransId="{96AA7F2D-9B58-C741-9E34-EA0EA01BBE37}"/>
    <dgm:cxn modelId="{C066F00A-F82A-1B44-9A52-B11ACCDE1F8F}" type="presParOf" srcId="{F15B0A7F-7689-FB43-8919-5D68CDB01510}" destId="{683777B2-D48F-E743-9B6E-84ADA0D63303}" srcOrd="0" destOrd="0" presId="urn:microsoft.com/office/officeart/2005/8/layout/vList3"/>
    <dgm:cxn modelId="{5EF43B57-CAC0-C142-8F1B-1BEF7906FDF2}" type="presParOf" srcId="{683777B2-D48F-E743-9B6E-84ADA0D63303}" destId="{91EAE32C-EBD4-D842-9ACB-0F7874AB9C7F}" srcOrd="0" destOrd="0" presId="urn:microsoft.com/office/officeart/2005/8/layout/vList3"/>
    <dgm:cxn modelId="{7E51527C-4500-AF47-942B-C85E6E9CC0C9}" type="presParOf" srcId="{683777B2-D48F-E743-9B6E-84ADA0D63303}" destId="{3BAC9CF2-0882-0E4E-8F28-2D8147BC5483}" srcOrd="1" destOrd="0" presId="urn:microsoft.com/office/officeart/2005/8/layout/vList3"/>
    <dgm:cxn modelId="{55A59921-53A6-324C-871F-66043C9E4305}" type="presParOf" srcId="{F15B0A7F-7689-FB43-8919-5D68CDB01510}" destId="{FC3A0016-9B91-4649-A66F-77740E7A1134}" srcOrd="1" destOrd="0" presId="urn:microsoft.com/office/officeart/2005/8/layout/vList3"/>
    <dgm:cxn modelId="{75D63660-3BC0-DA4A-8E64-FDB5C32F0F45}" type="presParOf" srcId="{F15B0A7F-7689-FB43-8919-5D68CDB01510}" destId="{849CE85D-0CF9-4242-9F50-5E0B76625908}" srcOrd="2" destOrd="0" presId="urn:microsoft.com/office/officeart/2005/8/layout/vList3"/>
    <dgm:cxn modelId="{D272F838-9732-7240-8839-9ED27D051CDE}" type="presParOf" srcId="{849CE85D-0CF9-4242-9F50-5E0B76625908}" destId="{644530F7-F42A-464A-A1DE-2FEFF9BCFD3B}" srcOrd="0" destOrd="0" presId="urn:microsoft.com/office/officeart/2005/8/layout/vList3"/>
    <dgm:cxn modelId="{35069AD6-D643-E94B-AED1-10718B6C24D3}" type="presParOf" srcId="{849CE85D-0CF9-4242-9F50-5E0B76625908}" destId="{9AC3005A-56F7-8C42-A800-9ACA9AEC6BF9}" srcOrd="1" destOrd="0" presId="urn:microsoft.com/office/officeart/2005/8/layout/vList3"/>
    <dgm:cxn modelId="{63090AB3-64C4-F249-80BE-A1DD00FB06CB}" type="presParOf" srcId="{F15B0A7F-7689-FB43-8919-5D68CDB01510}" destId="{31966D2F-A006-164E-A984-E263D8EB1AD4}" srcOrd="3" destOrd="0" presId="urn:microsoft.com/office/officeart/2005/8/layout/vList3"/>
    <dgm:cxn modelId="{63FE4645-9933-A341-ADD1-4873E17A94CF}" type="presParOf" srcId="{F15B0A7F-7689-FB43-8919-5D68CDB01510}" destId="{2618BD12-9007-1046-88AD-FDD9D4E4EA6D}" srcOrd="4" destOrd="0" presId="urn:microsoft.com/office/officeart/2005/8/layout/vList3"/>
    <dgm:cxn modelId="{CA4D5043-298D-124F-8C52-41B773570020}" type="presParOf" srcId="{2618BD12-9007-1046-88AD-FDD9D4E4EA6D}" destId="{B5DD1A67-9DB9-3C45-AA18-F177FD28E7EB}" srcOrd="0" destOrd="0" presId="urn:microsoft.com/office/officeart/2005/8/layout/vList3"/>
    <dgm:cxn modelId="{AC971C9C-9C11-8F46-AC02-5D5DE7189FF9}" type="presParOf" srcId="{2618BD12-9007-1046-88AD-FDD9D4E4EA6D}" destId="{A5DF9466-4C7B-F242-B815-AF244D749669}"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86D1D-1B21-F344-ACCB-813B996C85C7}">
      <dsp:nvSpPr>
        <dsp:cNvPr id="0" name=""/>
        <dsp:cNvSpPr/>
      </dsp:nvSpPr>
      <dsp:spPr>
        <a:xfrm>
          <a:off x="3516604" y="23"/>
          <a:ext cx="555001" cy="555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0" i="0" kern="1200" dirty="0">
              <a:latin typeface="Avenir Light" panose="020B0402020203020204" pitchFamily="34" charset="77"/>
            </a:rPr>
            <a:t>Work Harder</a:t>
          </a:r>
        </a:p>
      </dsp:txBody>
      <dsp:txXfrm>
        <a:off x="3516604" y="23"/>
        <a:ext cx="555001" cy="555001"/>
      </dsp:txXfrm>
    </dsp:sp>
    <dsp:sp modelId="{16D0287A-AF8F-394C-9AAD-1F0B2935A702}">
      <dsp:nvSpPr>
        <dsp:cNvPr id="0" name=""/>
        <dsp:cNvSpPr/>
      </dsp:nvSpPr>
      <dsp:spPr>
        <a:xfrm>
          <a:off x="1702088" y="51563"/>
          <a:ext cx="3090922" cy="3090922"/>
        </a:xfrm>
        <a:prstGeom prst="circularArrow">
          <a:avLst>
            <a:gd name="adj1" fmla="val 3501"/>
            <a:gd name="adj2" fmla="val 217120"/>
            <a:gd name="adj3" fmla="val 19268567"/>
            <a:gd name="adj4" fmla="val 18314313"/>
            <a:gd name="adj5" fmla="val 408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0ADC9E-8404-CE43-AA46-05246B049E16}">
      <dsp:nvSpPr>
        <dsp:cNvPr id="0" name=""/>
        <dsp:cNvSpPr/>
      </dsp:nvSpPr>
      <dsp:spPr>
        <a:xfrm>
          <a:off x="4289550" y="772969"/>
          <a:ext cx="555001" cy="555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0" i="0" kern="1200" dirty="0">
              <a:latin typeface="Avenir Light" panose="020B0402020203020204" pitchFamily="34" charset="77"/>
            </a:rPr>
            <a:t>Have Greater focus</a:t>
          </a:r>
        </a:p>
      </dsp:txBody>
      <dsp:txXfrm>
        <a:off x="4289550" y="772969"/>
        <a:ext cx="555001" cy="555001"/>
      </dsp:txXfrm>
    </dsp:sp>
    <dsp:sp modelId="{44749E82-F2F8-3C48-8C88-6BDAE9783BEC}">
      <dsp:nvSpPr>
        <dsp:cNvPr id="0" name=""/>
        <dsp:cNvSpPr/>
      </dsp:nvSpPr>
      <dsp:spPr>
        <a:xfrm>
          <a:off x="1702088" y="51563"/>
          <a:ext cx="3090922" cy="3090922"/>
        </a:xfrm>
        <a:prstGeom prst="circularArrow">
          <a:avLst>
            <a:gd name="adj1" fmla="val 3501"/>
            <a:gd name="adj2" fmla="val 217120"/>
            <a:gd name="adj3" fmla="val 434393"/>
            <a:gd name="adj4" fmla="val 20948488"/>
            <a:gd name="adj5" fmla="val 408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BA0D3E-105F-744C-B27C-C09853ED2446}">
      <dsp:nvSpPr>
        <dsp:cNvPr id="0" name=""/>
        <dsp:cNvSpPr/>
      </dsp:nvSpPr>
      <dsp:spPr>
        <a:xfrm>
          <a:off x="4289550" y="1866079"/>
          <a:ext cx="555001" cy="555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0" i="0" kern="1200" dirty="0">
              <a:latin typeface="Avenir Light" panose="020B0402020203020204" pitchFamily="34" charset="77"/>
            </a:rPr>
            <a:t>Have more interest</a:t>
          </a:r>
        </a:p>
      </dsp:txBody>
      <dsp:txXfrm>
        <a:off x="4289550" y="1866079"/>
        <a:ext cx="555001" cy="555001"/>
      </dsp:txXfrm>
    </dsp:sp>
    <dsp:sp modelId="{0F923DE7-4530-CC47-B0D0-E1D77D4D4F78}">
      <dsp:nvSpPr>
        <dsp:cNvPr id="0" name=""/>
        <dsp:cNvSpPr/>
      </dsp:nvSpPr>
      <dsp:spPr>
        <a:xfrm>
          <a:off x="1702088" y="51563"/>
          <a:ext cx="3090922" cy="3090922"/>
        </a:xfrm>
        <a:prstGeom prst="circularArrow">
          <a:avLst>
            <a:gd name="adj1" fmla="val 3501"/>
            <a:gd name="adj2" fmla="val 217120"/>
            <a:gd name="adj3" fmla="val 3068567"/>
            <a:gd name="adj4" fmla="val 2114313"/>
            <a:gd name="adj5" fmla="val 408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C6D5BD-1AEC-E24A-9571-2AB4969E595B}">
      <dsp:nvSpPr>
        <dsp:cNvPr id="0" name=""/>
        <dsp:cNvSpPr/>
      </dsp:nvSpPr>
      <dsp:spPr>
        <a:xfrm>
          <a:off x="3516604" y="2639025"/>
          <a:ext cx="555001" cy="555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0" i="0" kern="1200" dirty="0">
              <a:latin typeface="Avenir Light" panose="020B0402020203020204" pitchFamily="34" charset="77"/>
            </a:rPr>
            <a:t>Are less likely to give up</a:t>
          </a:r>
        </a:p>
      </dsp:txBody>
      <dsp:txXfrm>
        <a:off x="3516604" y="2639025"/>
        <a:ext cx="555001" cy="555001"/>
      </dsp:txXfrm>
    </dsp:sp>
    <dsp:sp modelId="{E23B7A41-A732-E543-9B6A-86049215ABCF}">
      <dsp:nvSpPr>
        <dsp:cNvPr id="0" name=""/>
        <dsp:cNvSpPr/>
      </dsp:nvSpPr>
      <dsp:spPr>
        <a:xfrm>
          <a:off x="1702088" y="51563"/>
          <a:ext cx="3090922" cy="3090922"/>
        </a:xfrm>
        <a:prstGeom prst="circularArrow">
          <a:avLst>
            <a:gd name="adj1" fmla="val 3501"/>
            <a:gd name="adj2" fmla="val 217120"/>
            <a:gd name="adj3" fmla="val 5834393"/>
            <a:gd name="adj4" fmla="val 4748488"/>
            <a:gd name="adj5" fmla="val 408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D43575-2925-AC47-9AAD-7D4B2535523C}">
      <dsp:nvSpPr>
        <dsp:cNvPr id="0" name=""/>
        <dsp:cNvSpPr/>
      </dsp:nvSpPr>
      <dsp:spPr>
        <a:xfrm>
          <a:off x="2423494" y="2639025"/>
          <a:ext cx="555001" cy="555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0" i="0" kern="1200" dirty="0">
              <a:latin typeface="Avenir Light" panose="020B0402020203020204" pitchFamily="34" charset="77"/>
            </a:rPr>
            <a:t>Are better at planning</a:t>
          </a:r>
        </a:p>
      </dsp:txBody>
      <dsp:txXfrm>
        <a:off x="2423494" y="2639025"/>
        <a:ext cx="555001" cy="555001"/>
      </dsp:txXfrm>
    </dsp:sp>
    <dsp:sp modelId="{1DD3BE51-88D1-9B4A-A0B9-FF984F68B7D3}">
      <dsp:nvSpPr>
        <dsp:cNvPr id="0" name=""/>
        <dsp:cNvSpPr/>
      </dsp:nvSpPr>
      <dsp:spPr>
        <a:xfrm>
          <a:off x="1702088" y="51563"/>
          <a:ext cx="3090922" cy="3090922"/>
        </a:xfrm>
        <a:prstGeom prst="circularArrow">
          <a:avLst>
            <a:gd name="adj1" fmla="val 3501"/>
            <a:gd name="adj2" fmla="val 217120"/>
            <a:gd name="adj3" fmla="val 8468567"/>
            <a:gd name="adj4" fmla="val 7514313"/>
            <a:gd name="adj5" fmla="val 408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C35B4F-C82A-ED41-B93D-4CB6EFFD0E7B}">
      <dsp:nvSpPr>
        <dsp:cNvPr id="0" name=""/>
        <dsp:cNvSpPr/>
      </dsp:nvSpPr>
      <dsp:spPr>
        <a:xfrm>
          <a:off x="1650548" y="1866079"/>
          <a:ext cx="555001" cy="555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0" i="0" kern="1200" dirty="0">
              <a:latin typeface="Avenir Light" panose="020B0402020203020204" pitchFamily="34" charset="77"/>
            </a:rPr>
            <a:t>Are more likely to choose challenging tasks</a:t>
          </a:r>
        </a:p>
      </dsp:txBody>
      <dsp:txXfrm>
        <a:off x="1650548" y="1866079"/>
        <a:ext cx="555001" cy="555001"/>
      </dsp:txXfrm>
    </dsp:sp>
    <dsp:sp modelId="{6FCC8BD4-1EA6-304D-9A38-AD6F94B7A1D5}">
      <dsp:nvSpPr>
        <dsp:cNvPr id="0" name=""/>
        <dsp:cNvSpPr/>
      </dsp:nvSpPr>
      <dsp:spPr>
        <a:xfrm>
          <a:off x="1702088" y="51563"/>
          <a:ext cx="3090922" cy="3090922"/>
        </a:xfrm>
        <a:prstGeom prst="circularArrow">
          <a:avLst>
            <a:gd name="adj1" fmla="val 3501"/>
            <a:gd name="adj2" fmla="val 217120"/>
            <a:gd name="adj3" fmla="val 11234393"/>
            <a:gd name="adj4" fmla="val 10148488"/>
            <a:gd name="adj5" fmla="val 408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1CE20D-DBDE-3441-A99F-406785C0B98E}">
      <dsp:nvSpPr>
        <dsp:cNvPr id="0" name=""/>
        <dsp:cNvSpPr/>
      </dsp:nvSpPr>
      <dsp:spPr>
        <a:xfrm>
          <a:off x="1650548" y="772969"/>
          <a:ext cx="555001" cy="555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0" i="0" kern="1200" dirty="0">
              <a:latin typeface="Avenir Light" panose="020B0402020203020204" pitchFamily="34" charset="77"/>
            </a:rPr>
            <a:t>Set higher goals</a:t>
          </a:r>
        </a:p>
      </dsp:txBody>
      <dsp:txXfrm>
        <a:off x="1650548" y="772969"/>
        <a:ext cx="555001" cy="555001"/>
      </dsp:txXfrm>
    </dsp:sp>
    <dsp:sp modelId="{F9B1D6EB-67AC-DE4B-8E92-4D1FE2C3FCE7}">
      <dsp:nvSpPr>
        <dsp:cNvPr id="0" name=""/>
        <dsp:cNvSpPr/>
      </dsp:nvSpPr>
      <dsp:spPr>
        <a:xfrm>
          <a:off x="1702088" y="51563"/>
          <a:ext cx="3090922" cy="3090922"/>
        </a:xfrm>
        <a:prstGeom prst="circularArrow">
          <a:avLst>
            <a:gd name="adj1" fmla="val 3501"/>
            <a:gd name="adj2" fmla="val 217120"/>
            <a:gd name="adj3" fmla="val 13868567"/>
            <a:gd name="adj4" fmla="val 12914313"/>
            <a:gd name="adj5" fmla="val 408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7EFCEE-C967-E64F-803A-24A0DC6CBE6A}">
      <dsp:nvSpPr>
        <dsp:cNvPr id="0" name=""/>
        <dsp:cNvSpPr/>
      </dsp:nvSpPr>
      <dsp:spPr>
        <a:xfrm>
          <a:off x="2423494" y="23"/>
          <a:ext cx="555001" cy="555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GB" sz="600" b="0" i="0" kern="1200" dirty="0">
              <a:latin typeface="Avenir Light" panose="020B0402020203020204" pitchFamily="34" charset="77"/>
            </a:rPr>
            <a:t>Have improved concentration when facing difficult tasks</a:t>
          </a:r>
        </a:p>
      </dsp:txBody>
      <dsp:txXfrm>
        <a:off x="2423494" y="23"/>
        <a:ext cx="555001" cy="555001"/>
      </dsp:txXfrm>
    </dsp:sp>
    <dsp:sp modelId="{87DF57BE-F9F3-F546-8524-CF0C1DB7D34A}">
      <dsp:nvSpPr>
        <dsp:cNvPr id="0" name=""/>
        <dsp:cNvSpPr/>
      </dsp:nvSpPr>
      <dsp:spPr>
        <a:xfrm>
          <a:off x="1702088" y="51563"/>
          <a:ext cx="3090922" cy="3090922"/>
        </a:xfrm>
        <a:prstGeom prst="circularArrow">
          <a:avLst>
            <a:gd name="adj1" fmla="val 3501"/>
            <a:gd name="adj2" fmla="val 217120"/>
            <a:gd name="adj3" fmla="val 16634393"/>
            <a:gd name="adj4" fmla="val 15548488"/>
            <a:gd name="adj5" fmla="val 408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C9CF2-0882-0E4E-8F28-2D8147BC5483}">
      <dsp:nvSpPr>
        <dsp:cNvPr id="0" name=""/>
        <dsp:cNvSpPr/>
      </dsp:nvSpPr>
      <dsp:spPr>
        <a:xfrm rot="10800000">
          <a:off x="1034683" y="177"/>
          <a:ext cx="3694906" cy="416048"/>
        </a:xfrm>
        <a:prstGeom prst="homePlate">
          <a:avLst/>
        </a:prstGeom>
        <a:solidFill>
          <a:srgbClr val="DEE6F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466"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lumMod val="10000"/>
                </a:schemeClr>
              </a:solidFill>
              <a:latin typeface="Avenir Light" panose="020B0402020203020204" pitchFamily="34" charset="77"/>
              <a:sym typeface="Calibri" pitchFamily="34" charset="0"/>
            </a:rPr>
            <a:t>Self-assessed</a:t>
          </a:r>
        </a:p>
      </dsp:txBody>
      <dsp:txXfrm rot="10800000">
        <a:off x="1138695" y="177"/>
        <a:ext cx="3590894" cy="416048"/>
      </dsp:txXfrm>
    </dsp:sp>
    <dsp:sp modelId="{91EAE32C-EBD4-D842-9ACB-0F7874AB9C7F}">
      <dsp:nvSpPr>
        <dsp:cNvPr id="0" name=""/>
        <dsp:cNvSpPr/>
      </dsp:nvSpPr>
      <dsp:spPr>
        <a:xfrm>
          <a:off x="826659" y="177"/>
          <a:ext cx="416048" cy="416048"/>
        </a:xfrm>
        <a:prstGeom prst="ellipse">
          <a:avLst/>
        </a:prstGeom>
        <a:solidFill>
          <a:srgbClr val="518BC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C3005A-56F7-8C42-A800-9ACA9AEC6BF9}">
      <dsp:nvSpPr>
        <dsp:cNvPr id="0" name=""/>
        <dsp:cNvSpPr/>
      </dsp:nvSpPr>
      <dsp:spPr>
        <a:xfrm rot="10800000">
          <a:off x="1034683" y="520238"/>
          <a:ext cx="3694906" cy="416048"/>
        </a:xfrm>
        <a:prstGeom prst="homePlate">
          <a:avLst/>
        </a:prstGeom>
        <a:solidFill>
          <a:srgbClr val="DEE6F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466"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lumMod val="10000"/>
                </a:schemeClr>
              </a:solidFill>
              <a:latin typeface="Avenir Light" panose="020B0402020203020204" pitchFamily="34" charset="77"/>
              <a:sym typeface="Calibri" pitchFamily="34" charset="0"/>
            </a:rPr>
            <a:t>Peer -assessed</a:t>
          </a:r>
        </a:p>
      </dsp:txBody>
      <dsp:txXfrm rot="10800000">
        <a:off x="1138695" y="520238"/>
        <a:ext cx="3590894" cy="416048"/>
      </dsp:txXfrm>
    </dsp:sp>
    <dsp:sp modelId="{644530F7-F42A-464A-A1DE-2FEFF9BCFD3B}">
      <dsp:nvSpPr>
        <dsp:cNvPr id="0" name=""/>
        <dsp:cNvSpPr/>
      </dsp:nvSpPr>
      <dsp:spPr>
        <a:xfrm>
          <a:off x="826659" y="520238"/>
          <a:ext cx="416048" cy="416048"/>
        </a:xfrm>
        <a:prstGeom prst="ellipse">
          <a:avLst/>
        </a:prstGeom>
        <a:solidFill>
          <a:srgbClr val="518BC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DF9466-4C7B-F242-B815-AF244D749669}">
      <dsp:nvSpPr>
        <dsp:cNvPr id="0" name=""/>
        <dsp:cNvSpPr/>
      </dsp:nvSpPr>
      <dsp:spPr>
        <a:xfrm rot="10800000">
          <a:off x="1034683" y="1040298"/>
          <a:ext cx="3694906" cy="416048"/>
        </a:xfrm>
        <a:prstGeom prst="homePlate">
          <a:avLst/>
        </a:prstGeom>
        <a:solidFill>
          <a:srgbClr val="DEE6F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3466" tIns="60960" rIns="113792" bIns="60960" numCol="1" spcCol="1270" anchor="ctr" anchorCtr="0">
          <a:noAutofit/>
        </a:bodyPr>
        <a:lstStyle/>
        <a:p>
          <a:pPr marL="0" lvl="0" indent="0" algn="ctr" defTabSz="711200">
            <a:lnSpc>
              <a:spcPct val="90000"/>
            </a:lnSpc>
            <a:spcBef>
              <a:spcPct val="0"/>
            </a:spcBef>
            <a:spcAft>
              <a:spcPct val="35000"/>
            </a:spcAft>
            <a:buNone/>
          </a:pPr>
          <a:r>
            <a:rPr lang="en-GB" sz="1600" kern="1200" dirty="0">
              <a:solidFill>
                <a:schemeClr val="bg1">
                  <a:lumMod val="10000"/>
                </a:schemeClr>
              </a:solidFill>
              <a:latin typeface="Avenir Light" panose="020B0402020203020204" pitchFamily="34" charset="77"/>
              <a:sym typeface="Calibri" pitchFamily="34" charset="0"/>
            </a:rPr>
            <a:t>Teacher assessed</a:t>
          </a:r>
        </a:p>
      </dsp:txBody>
      <dsp:txXfrm rot="10800000">
        <a:off x="1138695" y="1040298"/>
        <a:ext cx="3590894" cy="416048"/>
      </dsp:txXfrm>
    </dsp:sp>
    <dsp:sp modelId="{B5DD1A67-9DB9-3C45-AA18-F177FD28E7EB}">
      <dsp:nvSpPr>
        <dsp:cNvPr id="0" name=""/>
        <dsp:cNvSpPr/>
      </dsp:nvSpPr>
      <dsp:spPr>
        <a:xfrm>
          <a:off x="826659" y="1040298"/>
          <a:ext cx="416048" cy="416048"/>
        </a:xfrm>
        <a:prstGeom prst="ellipse">
          <a:avLst/>
        </a:prstGeom>
        <a:solidFill>
          <a:srgbClr val="518BC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d1bf8d6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d1bf8d6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d1bf8d60a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d1bf8d60a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Ref idx="1001">
        <a:schemeClr val="bg1"/>
      </p:bgRef>
    </p:bg>
    <p:spTree>
      <p:nvGrpSpPr>
        <p:cNvPr id="1" name="Shape 8"/>
        <p:cNvGrpSpPr/>
        <p:nvPr/>
      </p:nvGrpSpPr>
      <p:grpSpPr>
        <a:xfrm>
          <a:off x="0" y="0"/>
          <a:ext cx="0" cy="0"/>
          <a:chOff x="0" y="0"/>
          <a:chExt cx="0" cy="0"/>
        </a:xfrm>
      </p:grpSpPr>
      <p:grpSp>
        <p:nvGrpSpPr>
          <p:cNvPr id="9" name="Google Shape;9;p2"/>
          <p:cNvGrpSpPr/>
          <p:nvPr/>
        </p:nvGrpSpPr>
        <p:grpSpPr>
          <a:xfrm>
            <a:off x="0" y="0"/>
            <a:ext cx="8806500" cy="5143500"/>
            <a:chOff x="0" y="0"/>
            <a:chExt cx="8806500" cy="5143500"/>
          </a:xfrm>
        </p:grpSpPr>
        <p:cxnSp>
          <p:nvCxnSpPr>
            <p:cNvPr id="10" name="Google Shape;10;p2"/>
            <p:cNvCxnSpPr/>
            <p:nvPr/>
          </p:nvCxnSpPr>
          <p:spPr>
            <a:xfrm rot="10800000">
              <a:off x="0" y="306100"/>
              <a:ext cx="8806500" cy="0"/>
            </a:xfrm>
            <a:prstGeom prst="straightConnector1">
              <a:avLst/>
            </a:prstGeom>
            <a:noFill/>
            <a:ln w="9525" cap="flat" cmpd="sng">
              <a:solidFill>
                <a:srgbClr val="759FCB"/>
              </a:solidFill>
              <a:prstDash val="solid"/>
              <a:round/>
              <a:headEnd type="none" w="med" len="med"/>
              <a:tailEnd type="none" w="med" len="med"/>
            </a:ln>
          </p:spPr>
        </p:cxnSp>
        <p:sp>
          <p:nvSpPr>
            <p:cNvPr id="11" name="Google Shape;11;p2"/>
            <p:cNvSpPr/>
            <p:nvPr/>
          </p:nvSpPr>
          <p:spPr>
            <a:xfrm>
              <a:off x="0" y="0"/>
              <a:ext cx="977400" cy="5143500"/>
            </a:xfrm>
            <a:prstGeom prst="rect">
              <a:avLst/>
            </a:prstGeom>
            <a:solidFill>
              <a:srgbClr val="518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a:spLocks noGrp="1"/>
          </p:cNvSpPr>
          <p:nvPr>
            <p:ph type="pic" idx="2"/>
          </p:nvPr>
        </p:nvSpPr>
        <p:spPr>
          <a:xfrm flipH="1">
            <a:off x="5025474" y="727575"/>
            <a:ext cx="3405300" cy="3688500"/>
          </a:xfrm>
          <a:prstGeom prst="rect">
            <a:avLst/>
          </a:prstGeom>
          <a:noFill/>
          <a:ln>
            <a:noFill/>
          </a:ln>
        </p:spPr>
      </p:sp>
      <p:sp>
        <p:nvSpPr>
          <p:cNvPr id="13" name="Google Shape;13;p2"/>
          <p:cNvSpPr txBox="1">
            <a:spLocks noGrp="1"/>
          </p:cNvSpPr>
          <p:nvPr>
            <p:ph type="ctrTitle"/>
          </p:nvPr>
        </p:nvSpPr>
        <p:spPr>
          <a:xfrm>
            <a:off x="1284700" y="737175"/>
            <a:ext cx="3740700" cy="2733000"/>
          </a:xfrm>
          <a:prstGeom prst="rect">
            <a:avLst/>
          </a:prstGeom>
        </p:spPr>
        <p:txBody>
          <a:bodyPr spcFirstLastPara="1" wrap="square" lIns="91425" tIns="91425" rIns="91425" bIns="91425" anchor="ctr" anchorCtr="0">
            <a:noAutofit/>
          </a:bodyPr>
          <a:lstStyle>
            <a:lvl1pPr lvl="0">
              <a:spcBef>
                <a:spcPts val="0"/>
              </a:spcBef>
              <a:spcAft>
                <a:spcPts val="0"/>
              </a:spcAft>
              <a:buClr>
                <a:srgbClr val="191919"/>
              </a:buClr>
              <a:buSzPts val="5200"/>
              <a:buNone/>
              <a:defRPr sz="4400" b="1" i="0">
                <a:latin typeface="Avenir Next Heavy" panose="020B0503020202020204" pitchFamily="34" charset="0"/>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GB" dirty="0"/>
              <a:t>Click to edit Master title style</a:t>
            </a:r>
            <a:endParaRPr dirty="0"/>
          </a:p>
        </p:txBody>
      </p:sp>
      <p:sp>
        <p:nvSpPr>
          <p:cNvPr id="14" name="Google Shape;14;p2"/>
          <p:cNvSpPr txBox="1">
            <a:spLocks noGrp="1"/>
          </p:cNvSpPr>
          <p:nvPr>
            <p:ph type="subTitle" idx="1"/>
          </p:nvPr>
        </p:nvSpPr>
        <p:spPr>
          <a:xfrm>
            <a:off x="1284700" y="3422725"/>
            <a:ext cx="3740700" cy="377700"/>
          </a:xfrm>
          <a:prstGeom prst="rect">
            <a:avLst/>
          </a:prstGeom>
          <a:noFill/>
        </p:spPr>
        <p:txBody>
          <a:bodyPr spcFirstLastPara="1" wrap="square" lIns="91425" tIns="91425" rIns="91425" bIns="91425" anchor="t" anchorCtr="0">
            <a:noAutofit/>
          </a:bodyPr>
          <a:lstStyle>
            <a:lvl1pPr lvl="0" algn="l">
              <a:spcBef>
                <a:spcPts val="0"/>
              </a:spcBef>
              <a:spcAft>
                <a:spcPts val="0"/>
              </a:spcAft>
              <a:buSzPts val="1400"/>
              <a:buNone/>
              <a:defRPr sz="1600" b="0" i="0">
                <a:latin typeface="Avenir Light" panose="020B0402020203020204" pitchFamily="34" charset="77"/>
                <a:ea typeface="Avenir Light" panose="020B0402020203020204" pitchFamily="34" charset="77"/>
                <a:cs typeface="Catamaran Medium"/>
                <a:sym typeface="Catamaran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GB" dirty="0"/>
              <a:t>Click to edit Master subtitle style</a:t>
            </a: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Ref idx="1001">
        <a:schemeClr val="bg1"/>
      </p:bgRef>
    </p:bg>
    <p:spTree>
      <p:nvGrpSpPr>
        <p:cNvPr id="1" name="Shape 8"/>
        <p:cNvGrpSpPr/>
        <p:nvPr/>
      </p:nvGrpSpPr>
      <p:grpSpPr>
        <a:xfrm>
          <a:off x="0" y="0"/>
          <a:ext cx="0" cy="0"/>
          <a:chOff x="0" y="0"/>
          <a:chExt cx="0" cy="0"/>
        </a:xfrm>
      </p:grpSpPr>
      <p:grpSp>
        <p:nvGrpSpPr>
          <p:cNvPr id="9" name="Google Shape;9;p2"/>
          <p:cNvGrpSpPr/>
          <p:nvPr/>
        </p:nvGrpSpPr>
        <p:grpSpPr>
          <a:xfrm>
            <a:off x="0" y="0"/>
            <a:ext cx="8806500" cy="5143500"/>
            <a:chOff x="0" y="0"/>
            <a:chExt cx="8806500" cy="5143500"/>
          </a:xfrm>
        </p:grpSpPr>
        <p:cxnSp>
          <p:nvCxnSpPr>
            <p:cNvPr id="10" name="Google Shape;10;p2"/>
            <p:cNvCxnSpPr/>
            <p:nvPr/>
          </p:nvCxnSpPr>
          <p:spPr>
            <a:xfrm rot="10800000">
              <a:off x="0" y="306100"/>
              <a:ext cx="8806500" cy="0"/>
            </a:xfrm>
            <a:prstGeom prst="straightConnector1">
              <a:avLst/>
            </a:prstGeom>
            <a:noFill/>
            <a:ln w="9525" cap="flat" cmpd="sng">
              <a:solidFill>
                <a:srgbClr val="759FCB"/>
              </a:solidFill>
              <a:prstDash val="solid"/>
              <a:round/>
              <a:headEnd type="none" w="med" len="med"/>
              <a:tailEnd type="none" w="med" len="med"/>
            </a:ln>
          </p:spPr>
        </p:cxnSp>
        <p:sp>
          <p:nvSpPr>
            <p:cNvPr id="11" name="Google Shape;11;p2"/>
            <p:cNvSpPr/>
            <p:nvPr/>
          </p:nvSpPr>
          <p:spPr>
            <a:xfrm>
              <a:off x="0" y="0"/>
              <a:ext cx="977400" cy="5143500"/>
            </a:xfrm>
            <a:prstGeom prst="rect">
              <a:avLst/>
            </a:prstGeom>
            <a:solidFill>
              <a:srgbClr val="518B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2;p2"/>
          <p:cNvSpPr>
            <a:spLocks noGrp="1"/>
          </p:cNvSpPr>
          <p:nvPr>
            <p:ph type="pic" idx="2"/>
          </p:nvPr>
        </p:nvSpPr>
        <p:spPr>
          <a:xfrm flipH="1">
            <a:off x="5025474" y="727575"/>
            <a:ext cx="3405300" cy="3688500"/>
          </a:xfrm>
          <a:prstGeom prst="rect">
            <a:avLst/>
          </a:prstGeom>
          <a:noFill/>
          <a:ln>
            <a:noFill/>
          </a:ln>
        </p:spPr>
      </p:sp>
      <p:sp>
        <p:nvSpPr>
          <p:cNvPr id="13" name="Google Shape;13;p2"/>
          <p:cNvSpPr txBox="1">
            <a:spLocks noGrp="1"/>
          </p:cNvSpPr>
          <p:nvPr>
            <p:ph type="ctrTitle"/>
          </p:nvPr>
        </p:nvSpPr>
        <p:spPr>
          <a:xfrm>
            <a:off x="1284700" y="737175"/>
            <a:ext cx="3740700" cy="2733000"/>
          </a:xfrm>
          <a:prstGeom prst="rect">
            <a:avLst/>
          </a:prstGeom>
        </p:spPr>
        <p:txBody>
          <a:bodyPr spcFirstLastPara="1" wrap="square" lIns="91425" tIns="91425" rIns="91425" bIns="91425" anchor="ctr" anchorCtr="0">
            <a:noAutofit/>
          </a:bodyPr>
          <a:lstStyle>
            <a:lvl1pPr lvl="0">
              <a:spcBef>
                <a:spcPts val="0"/>
              </a:spcBef>
              <a:spcAft>
                <a:spcPts val="0"/>
              </a:spcAft>
              <a:buClr>
                <a:srgbClr val="191919"/>
              </a:buClr>
              <a:buSzPts val="5200"/>
              <a:buNone/>
              <a:defRPr sz="4400" b="1" i="0">
                <a:latin typeface="Avenir Next Heavy" panose="020B0503020202020204" pitchFamily="34" charset="0"/>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r>
              <a:rPr lang="en-GB" dirty="0"/>
              <a:t>Click to edit Master title style</a:t>
            </a:r>
            <a:endParaRPr dirty="0"/>
          </a:p>
        </p:txBody>
      </p:sp>
      <p:sp>
        <p:nvSpPr>
          <p:cNvPr id="14" name="Google Shape;14;p2"/>
          <p:cNvSpPr txBox="1">
            <a:spLocks noGrp="1"/>
          </p:cNvSpPr>
          <p:nvPr>
            <p:ph type="subTitle" idx="1"/>
          </p:nvPr>
        </p:nvSpPr>
        <p:spPr>
          <a:xfrm>
            <a:off x="1284700" y="3422725"/>
            <a:ext cx="3740700" cy="377700"/>
          </a:xfrm>
          <a:prstGeom prst="rect">
            <a:avLst/>
          </a:prstGeom>
          <a:noFill/>
        </p:spPr>
        <p:txBody>
          <a:bodyPr spcFirstLastPara="1" wrap="square" lIns="91425" tIns="91425" rIns="91425" bIns="91425" anchor="t" anchorCtr="0">
            <a:noAutofit/>
          </a:bodyPr>
          <a:lstStyle>
            <a:lvl1pPr lvl="0" algn="l">
              <a:spcBef>
                <a:spcPts val="0"/>
              </a:spcBef>
              <a:spcAft>
                <a:spcPts val="0"/>
              </a:spcAft>
              <a:buSzPts val="1400"/>
              <a:buNone/>
              <a:defRPr sz="1600" b="0" i="0">
                <a:latin typeface="Avenir Light" panose="020B0402020203020204" pitchFamily="34" charset="77"/>
                <a:ea typeface="Avenir Light" panose="020B0402020203020204" pitchFamily="34" charset="77"/>
                <a:cs typeface="Catamaran Medium"/>
                <a:sym typeface="Catamaran Medium"/>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GB" dirty="0"/>
              <a:t>Click to edit Master subtitle style</a:t>
            </a:r>
            <a:endParaRPr dirty="0"/>
          </a:p>
        </p:txBody>
      </p:sp>
    </p:spTree>
    <p:extLst>
      <p:ext uri="{BB962C8B-B14F-4D97-AF65-F5344CB8AC3E}">
        <p14:creationId xmlns:p14="http://schemas.microsoft.com/office/powerpoint/2010/main" val="65991988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solidFill>
          <a:srgbClr val="518BCB"/>
        </a:solidFill>
        <a:effectLst/>
      </p:bgPr>
    </p:bg>
    <p:spTree>
      <p:nvGrpSpPr>
        <p:cNvPr id="1" name="Shape 15"/>
        <p:cNvGrpSpPr/>
        <p:nvPr/>
      </p:nvGrpSpPr>
      <p:grpSpPr>
        <a:xfrm>
          <a:off x="0" y="0"/>
          <a:ext cx="0" cy="0"/>
          <a:chOff x="0" y="0"/>
          <a:chExt cx="0" cy="0"/>
        </a:xfrm>
      </p:grpSpPr>
      <p:grpSp>
        <p:nvGrpSpPr>
          <p:cNvPr id="16" name="Google Shape;16;p3"/>
          <p:cNvGrpSpPr/>
          <p:nvPr/>
        </p:nvGrpSpPr>
        <p:grpSpPr>
          <a:xfrm flipH="1">
            <a:off x="337500" y="0"/>
            <a:ext cx="8806500" cy="5143500"/>
            <a:chOff x="0" y="0"/>
            <a:chExt cx="8806500" cy="5143500"/>
          </a:xfrm>
          <a:solidFill>
            <a:srgbClr val="518BCB"/>
          </a:solidFill>
        </p:grpSpPr>
        <p:cxnSp>
          <p:nvCxnSpPr>
            <p:cNvPr id="17" name="Google Shape;17;p3"/>
            <p:cNvCxnSpPr/>
            <p:nvPr/>
          </p:nvCxnSpPr>
          <p:spPr>
            <a:xfrm rot="10800000">
              <a:off x="0" y="306100"/>
              <a:ext cx="8806500" cy="0"/>
            </a:xfrm>
            <a:prstGeom prst="straightConnector1">
              <a:avLst/>
            </a:prstGeom>
            <a:grpFill/>
            <a:ln w="9525" cap="flat" cmpd="sng">
              <a:solidFill>
                <a:srgbClr val="518BCB"/>
              </a:solidFill>
              <a:prstDash val="solid"/>
              <a:round/>
              <a:headEnd type="none" w="med" len="med"/>
              <a:tailEnd type="none" w="med" len="med"/>
            </a:ln>
          </p:spPr>
        </p:cxnSp>
        <p:sp>
          <p:nvSpPr>
            <p:cNvPr id="18" name="Google Shape;18;p3"/>
            <p:cNvSpPr/>
            <p:nvPr/>
          </p:nvSpPr>
          <p:spPr>
            <a:xfrm>
              <a:off x="0" y="0"/>
              <a:ext cx="9774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3"/>
          <p:cNvSpPr>
            <a:spLocks noGrp="1"/>
          </p:cNvSpPr>
          <p:nvPr>
            <p:ph type="pic" idx="2"/>
          </p:nvPr>
        </p:nvSpPr>
        <p:spPr>
          <a:xfrm>
            <a:off x="4974250" y="1074275"/>
            <a:ext cx="3634800" cy="2990100"/>
          </a:xfrm>
          <a:prstGeom prst="rect">
            <a:avLst/>
          </a:prstGeom>
          <a:noFill/>
          <a:ln>
            <a:noFill/>
          </a:ln>
        </p:spPr>
      </p:sp>
      <p:sp>
        <p:nvSpPr>
          <p:cNvPr id="20" name="Google Shape;20;p3"/>
          <p:cNvSpPr txBox="1">
            <a:spLocks noGrp="1"/>
          </p:cNvSpPr>
          <p:nvPr>
            <p:ph type="title"/>
          </p:nvPr>
        </p:nvSpPr>
        <p:spPr>
          <a:xfrm>
            <a:off x="713225" y="2115050"/>
            <a:ext cx="3949800" cy="1491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000" b="1" i="0">
                <a:solidFill>
                  <a:schemeClr val="accent3"/>
                </a:solidFill>
                <a:latin typeface="Avenir Next Heavy" panose="020B0503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GB" dirty="0"/>
              <a:t>Click to edit Master title style</a:t>
            </a:r>
            <a:endParaRPr dirty="0"/>
          </a:p>
        </p:txBody>
      </p:sp>
      <p:sp>
        <p:nvSpPr>
          <p:cNvPr id="22" name="Google Shape;22;p3"/>
          <p:cNvSpPr txBox="1">
            <a:spLocks noGrp="1"/>
          </p:cNvSpPr>
          <p:nvPr>
            <p:ph type="subTitle" idx="1"/>
          </p:nvPr>
        </p:nvSpPr>
        <p:spPr>
          <a:xfrm>
            <a:off x="713225" y="3695113"/>
            <a:ext cx="3949800" cy="4578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atin typeface="+mn-l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dirty="0"/>
              <a:t>Click to edit Master subtitle style</a:t>
            </a:r>
            <a:endParaRPr dirty="0"/>
          </a:p>
        </p:txBody>
      </p:sp>
      <p:sp>
        <p:nvSpPr>
          <p:cNvPr id="2" name="Doughnut 1">
            <a:extLst>
              <a:ext uri="{FF2B5EF4-FFF2-40B4-BE49-F238E27FC236}">
                <a16:creationId xmlns:a16="http://schemas.microsoft.com/office/drawing/2014/main" id="{621FF2F1-7B81-6BEF-A166-A0DB503FE3A4}"/>
              </a:ext>
            </a:extLst>
          </p:cNvPr>
          <p:cNvSpPr/>
          <p:nvPr userDrawn="1"/>
        </p:nvSpPr>
        <p:spPr>
          <a:xfrm>
            <a:off x="7629158" y="3571725"/>
            <a:ext cx="2582233" cy="2409526"/>
          </a:xfrm>
          <a:prstGeom prst="donut">
            <a:avLst>
              <a:gd name="adj" fmla="val 14649"/>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XK" dirty="0">
              <a:solidFill>
                <a:schemeClr val="tx1"/>
              </a:solidFill>
            </a:endParaRPr>
          </a:p>
        </p:txBody>
      </p:sp>
    </p:spTree>
    <p:extLst>
      <p:ext uri="{BB962C8B-B14F-4D97-AF65-F5344CB8AC3E}">
        <p14:creationId xmlns:p14="http://schemas.microsoft.com/office/powerpoint/2010/main" val="1467895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grpSp>
        <p:nvGrpSpPr>
          <p:cNvPr id="24" name="Google Shape;24;p4"/>
          <p:cNvGrpSpPr/>
          <p:nvPr/>
        </p:nvGrpSpPr>
        <p:grpSpPr>
          <a:xfrm flipH="1">
            <a:off x="0" y="0"/>
            <a:ext cx="8792875" cy="5143500"/>
            <a:chOff x="351125" y="0"/>
            <a:chExt cx="8792875" cy="5143500"/>
          </a:xfrm>
          <a:solidFill>
            <a:srgbClr val="518BCB"/>
          </a:solidFill>
        </p:grpSpPr>
        <p:cxnSp>
          <p:nvCxnSpPr>
            <p:cNvPr id="25" name="Google Shape;25;p4"/>
            <p:cNvCxnSpPr/>
            <p:nvPr/>
          </p:nvCxnSpPr>
          <p:spPr>
            <a:xfrm rot="10800000">
              <a:off x="351125" y="306100"/>
              <a:ext cx="8746500" cy="0"/>
            </a:xfrm>
            <a:prstGeom prst="straightConnector1">
              <a:avLst/>
            </a:prstGeom>
            <a:grpFill/>
            <a:ln w="9525" cap="flat" cmpd="sng">
              <a:solidFill>
                <a:srgbClr val="518BCB"/>
              </a:solidFill>
              <a:prstDash val="solid"/>
              <a:round/>
              <a:headEnd type="none" w="med" len="med"/>
              <a:tailEnd type="none" w="med" len="med"/>
            </a:ln>
          </p:spPr>
        </p:cxnSp>
        <p:sp>
          <p:nvSpPr>
            <p:cNvPr id="26" name="Google Shape;26;p4"/>
            <p:cNvSpPr/>
            <p:nvPr/>
          </p:nvSpPr>
          <p:spPr>
            <a:xfrm>
              <a:off x="8424000" y="0"/>
              <a:ext cx="720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 name="Google Shape;27;p4"/>
          <p:cNvSpPr/>
          <p:nvPr/>
        </p:nvSpPr>
        <p:spPr>
          <a:xfrm flipH="1">
            <a:off x="86173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1" i="0">
                <a:latin typeface="Avenir Black" panose="02000503020000020003" pitchFamily="2" charset="0"/>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GB" dirty="0"/>
              <a:t>Click to edit Master title style</a:t>
            </a:r>
            <a:endParaRPr dirty="0"/>
          </a:p>
        </p:txBody>
      </p:sp>
      <p:sp>
        <p:nvSpPr>
          <p:cNvPr id="29" name="Google Shape;29;p4"/>
          <p:cNvSpPr txBox="1">
            <a:spLocks noGrp="1"/>
          </p:cNvSpPr>
          <p:nvPr>
            <p:ph type="body" idx="1"/>
          </p:nvPr>
        </p:nvSpPr>
        <p:spPr>
          <a:xfrm>
            <a:off x="1124900" y="1215750"/>
            <a:ext cx="7299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Char char="●"/>
              <a:defRPr sz="1250" b="0" i="0">
                <a:solidFill>
                  <a:srgbClr val="434343"/>
                </a:solidFill>
                <a:latin typeface="Avenir Light" panose="020B0402020203020204" pitchFamily="34" charset="77"/>
              </a:defRPr>
            </a:lvl1pPr>
            <a:lvl2pPr marL="914400" lvl="1" indent="-304800" rtl="0">
              <a:lnSpc>
                <a:spcPct val="115000"/>
              </a:lnSpc>
              <a:spcBef>
                <a:spcPts val="1600"/>
              </a:spcBef>
              <a:spcAft>
                <a:spcPts val="0"/>
              </a:spcAft>
              <a:buClr>
                <a:srgbClr val="434343"/>
              </a:buClr>
              <a:buSzPts val="1200"/>
              <a:buFont typeface="Roboto Condensed Light"/>
              <a:buChar char="○"/>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Char char="■"/>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Char char="●"/>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Char char="○"/>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Char char="■"/>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Char char="●"/>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Char char="○"/>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Char char="■"/>
              <a:defRPr>
                <a:solidFill>
                  <a:srgbClr val="434343"/>
                </a:solidFill>
              </a:defRPr>
            </a:lvl9pPr>
          </a:lstStyle>
          <a:p>
            <a:pPr lvl="0"/>
            <a:r>
              <a:rPr lang="en-GB"/>
              <a:t>Click to edit Master text styles</a:t>
            </a:r>
          </a:p>
        </p:txBody>
      </p:sp>
    </p:spTree>
    <p:extLst>
      <p:ext uri="{BB962C8B-B14F-4D97-AF65-F5344CB8AC3E}">
        <p14:creationId xmlns:p14="http://schemas.microsoft.com/office/powerpoint/2010/main" val="2269793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grpSp>
        <p:nvGrpSpPr>
          <p:cNvPr id="31" name="Google Shape;31;p5"/>
          <p:cNvGrpSpPr/>
          <p:nvPr/>
        </p:nvGrpSpPr>
        <p:grpSpPr>
          <a:xfrm>
            <a:off x="351125" y="0"/>
            <a:ext cx="8792875" cy="5143500"/>
            <a:chOff x="351125" y="0"/>
            <a:chExt cx="8792875" cy="5143500"/>
          </a:xfrm>
          <a:solidFill>
            <a:srgbClr val="759FCB"/>
          </a:solidFill>
        </p:grpSpPr>
        <p:cxnSp>
          <p:nvCxnSpPr>
            <p:cNvPr id="32" name="Google Shape;32;p5"/>
            <p:cNvCxnSpPr/>
            <p:nvPr/>
          </p:nvCxnSpPr>
          <p:spPr>
            <a:xfrm rot="10800000">
              <a:off x="351125" y="306100"/>
              <a:ext cx="8746500" cy="0"/>
            </a:xfrm>
            <a:prstGeom prst="straightConnector1">
              <a:avLst/>
            </a:prstGeom>
            <a:grpFill/>
            <a:ln w="9525" cap="flat" cmpd="sng">
              <a:solidFill>
                <a:srgbClr val="518BCB"/>
              </a:solidFill>
              <a:prstDash val="solid"/>
              <a:round/>
              <a:headEnd type="none" w="med" len="med"/>
              <a:tailEnd type="none" w="med" len="med"/>
            </a:ln>
          </p:spPr>
        </p:cxnSp>
        <p:sp>
          <p:nvSpPr>
            <p:cNvPr id="33" name="Google Shape;33;p5"/>
            <p:cNvSpPr/>
            <p:nvPr/>
          </p:nvSpPr>
          <p:spPr>
            <a:xfrm>
              <a:off x="8424000" y="0"/>
              <a:ext cx="720000" cy="5143500"/>
            </a:xfrm>
            <a:prstGeom prst="rect">
              <a:avLst/>
            </a:prstGeom>
            <a:solidFill>
              <a:srgbClr val="518BCB"/>
            </a:solidFill>
            <a:ln>
              <a:solidFill>
                <a:srgbClr val="518BCB"/>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5"/>
          <p:cNvSpPr>
            <a:spLocks noGrp="1"/>
          </p:cNvSpPr>
          <p:nvPr>
            <p:ph type="pic" idx="2"/>
          </p:nvPr>
        </p:nvSpPr>
        <p:spPr>
          <a:xfrm>
            <a:off x="4572000" y="1473525"/>
            <a:ext cx="3571800" cy="2845200"/>
          </a:xfrm>
          <a:prstGeom prst="rect">
            <a:avLst/>
          </a:prstGeom>
          <a:noFill/>
          <a:ln>
            <a:noFill/>
          </a:ln>
        </p:spPr>
      </p:sp>
      <p:sp>
        <p:nvSpPr>
          <p:cNvPr id="35" name="Google Shape;3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36" name="Google Shape;36;p5"/>
          <p:cNvSpPr txBox="1">
            <a:spLocks noGrp="1"/>
          </p:cNvSpPr>
          <p:nvPr>
            <p:ph type="subTitle" idx="1"/>
          </p:nvPr>
        </p:nvSpPr>
        <p:spPr>
          <a:xfrm>
            <a:off x="720000" y="3369949"/>
            <a:ext cx="3462600" cy="865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GB"/>
              <a:t>Click to edit Master subtitle style</a:t>
            </a:r>
            <a:endParaRPr/>
          </a:p>
        </p:txBody>
      </p:sp>
      <p:sp>
        <p:nvSpPr>
          <p:cNvPr id="37" name="Google Shape;37;p5"/>
          <p:cNvSpPr txBox="1">
            <a:spLocks noGrp="1"/>
          </p:cNvSpPr>
          <p:nvPr>
            <p:ph type="subTitle" idx="3"/>
          </p:nvPr>
        </p:nvSpPr>
        <p:spPr>
          <a:xfrm>
            <a:off x="720000" y="1838874"/>
            <a:ext cx="3462600" cy="865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GB" dirty="0"/>
              <a:t>Click to edit Master subtitle style</a:t>
            </a:r>
            <a:endParaRPr dirty="0"/>
          </a:p>
        </p:txBody>
      </p:sp>
      <p:sp>
        <p:nvSpPr>
          <p:cNvPr id="38" name="Google Shape;38;p5"/>
          <p:cNvSpPr txBox="1">
            <a:spLocks noGrp="1"/>
          </p:cNvSpPr>
          <p:nvPr>
            <p:ph type="subTitle" idx="4"/>
          </p:nvPr>
        </p:nvSpPr>
        <p:spPr>
          <a:xfrm>
            <a:off x="720000" y="3004450"/>
            <a:ext cx="3462600" cy="469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latin typeface="+mj-lt"/>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r>
              <a:rPr lang="en-GB"/>
              <a:t>Click to edit Master subtitle style</a:t>
            </a:r>
            <a:endParaRPr/>
          </a:p>
        </p:txBody>
      </p:sp>
      <p:sp>
        <p:nvSpPr>
          <p:cNvPr id="39" name="Google Shape;39;p5"/>
          <p:cNvSpPr txBox="1">
            <a:spLocks noGrp="1"/>
          </p:cNvSpPr>
          <p:nvPr>
            <p:ph type="subTitle" idx="5"/>
          </p:nvPr>
        </p:nvSpPr>
        <p:spPr>
          <a:xfrm>
            <a:off x="720000" y="1473525"/>
            <a:ext cx="3462600" cy="469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latin typeface="+mj-lt"/>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r>
              <a:rPr lang="en-GB" dirty="0"/>
              <a:t>Click to edit Master subtitle style</a:t>
            </a:r>
            <a:endParaRPr dirty="0"/>
          </a:p>
        </p:txBody>
      </p:sp>
      <p:sp>
        <p:nvSpPr>
          <p:cNvPr id="40" name="Google Shape;40;p5"/>
          <p:cNvSpPr/>
          <p:nvPr/>
        </p:nvSpPr>
        <p:spPr>
          <a:xfrm>
            <a:off x="3512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165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Tree>
    <p:extLst>
      <p:ext uri="{BB962C8B-B14F-4D97-AF65-F5344CB8AC3E}">
        <p14:creationId xmlns:p14="http://schemas.microsoft.com/office/powerpoint/2010/main" val="898589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8"/>
        <p:cNvGrpSpPr/>
        <p:nvPr/>
      </p:nvGrpSpPr>
      <p:grpSpPr>
        <a:xfrm>
          <a:off x="0" y="0"/>
          <a:ext cx="0" cy="0"/>
          <a:chOff x="0" y="0"/>
          <a:chExt cx="0" cy="0"/>
        </a:xfrm>
      </p:grpSpPr>
      <p:grpSp>
        <p:nvGrpSpPr>
          <p:cNvPr id="99" name="Google Shape;99;p14"/>
          <p:cNvGrpSpPr/>
          <p:nvPr/>
        </p:nvGrpSpPr>
        <p:grpSpPr>
          <a:xfrm flipH="1">
            <a:off x="0" y="0"/>
            <a:ext cx="8792875" cy="5143500"/>
            <a:chOff x="351125" y="0"/>
            <a:chExt cx="8792875" cy="5143500"/>
          </a:xfrm>
          <a:solidFill>
            <a:srgbClr val="518BCB"/>
          </a:solidFill>
        </p:grpSpPr>
        <p:cxnSp>
          <p:nvCxnSpPr>
            <p:cNvPr id="100" name="Google Shape;100;p14"/>
            <p:cNvCxnSpPr/>
            <p:nvPr/>
          </p:nvCxnSpPr>
          <p:spPr>
            <a:xfrm rot="10800000">
              <a:off x="351125" y="306100"/>
              <a:ext cx="8746500" cy="0"/>
            </a:xfrm>
            <a:prstGeom prst="straightConnector1">
              <a:avLst/>
            </a:prstGeom>
            <a:grpFill/>
            <a:ln w="9525" cap="flat" cmpd="sng">
              <a:solidFill>
                <a:schemeClr val="dk1"/>
              </a:solidFill>
              <a:prstDash val="solid"/>
              <a:round/>
              <a:headEnd type="none" w="med" len="med"/>
              <a:tailEnd type="none" w="med" len="med"/>
            </a:ln>
          </p:spPr>
        </p:cxnSp>
        <p:sp>
          <p:nvSpPr>
            <p:cNvPr id="101" name="Google Shape;101;p14"/>
            <p:cNvSpPr/>
            <p:nvPr/>
          </p:nvSpPr>
          <p:spPr>
            <a:xfrm>
              <a:off x="8424000" y="0"/>
              <a:ext cx="720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14"/>
          <p:cNvSpPr>
            <a:spLocks noGrp="1"/>
          </p:cNvSpPr>
          <p:nvPr>
            <p:ph type="pic" idx="2"/>
          </p:nvPr>
        </p:nvSpPr>
        <p:spPr>
          <a:xfrm>
            <a:off x="5560100" y="1124900"/>
            <a:ext cx="2870700" cy="3170700"/>
          </a:xfrm>
          <a:prstGeom prst="rect">
            <a:avLst/>
          </a:prstGeom>
          <a:noFill/>
          <a:ln>
            <a:noFill/>
          </a:ln>
        </p:spPr>
      </p:sp>
      <p:sp>
        <p:nvSpPr>
          <p:cNvPr id="103" name="Google Shape;103;p14"/>
          <p:cNvSpPr txBox="1">
            <a:spLocks noGrp="1"/>
          </p:cNvSpPr>
          <p:nvPr>
            <p:ph type="title"/>
          </p:nvPr>
        </p:nvSpPr>
        <p:spPr>
          <a:xfrm>
            <a:off x="1178675" y="3418063"/>
            <a:ext cx="3975600" cy="5319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sz="2000">
                <a:latin typeface="+mj-lt"/>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GB" dirty="0"/>
              <a:t>Click to edit Master title style</a:t>
            </a:r>
            <a:endParaRPr dirty="0"/>
          </a:p>
        </p:txBody>
      </p:sp>
      <p:sp>
        <p:nvSpPr>
          <p:cNvPr id="104" name="Google Shape;104;p14"/>
          <p:cNvSpPr txBox="1">
            <a:spLocks noGrp="1"/>
          </p:cNvSpPr>
          <p:nvPr>
            <p:ph type="subTitle" idx="1"/>
          </p:nvPr>
        </p:nvSpPr>
        <p:spPr>
          <a:xfrm>
            <a:off x="1178725" y="1470463"/>
            <a:ext cx="3975600" cy="1873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1600">
                <a:latin typeface="+mn-lt"/>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r>
              <a:rPr lang="en-GB"/>
              <a:t>Click to edit Master subtitle style</a:t>
            </a:r>
            <a:endParaRPr/>
          </a:p>
        </p:txBody>
      </p:sp>
    </p:spTree>
    <p:extLst>
      <p:ext uri="{BB962C8B-B14F-4D97-AF65-F5344CB8AC3E}">
        <p14:creationId xmlns:p14="http://schemas.microsoft.com/office/powerpoint/2010/main" val="1723926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19"/>
        <p:cNvGrpSpPr/>
        <p:nvPr/>
      </p:nvGrpSpPr>
      <p:grpSpPr>
        <a:xfrm>
          <a:off x="0" y="0"/>
          <a:ext cx="0" cy="0"/>
          <a:chOff x="0" y="0"/>
          <a:chExt cx="0" cy="0"/>
        </a:xfrm>
      </p:grpSpPr>
      <p:grpSp>
        <p:nvGrpSpPr>
          <p:cNvPr id="120" name="Google Shape;120;p17"/>
          <p:cNvGrpSpPr/>
          <p:nvPr/>
        </p:nvGrpSpPr>
        <p:grpSpPr>
          <a:xfrm flipH="1">
            <a:off x="0" y="0"/>
            <a:ext cx="8792875" cy="5143500"/>
            <a:chOff x="351125" y="0"/>
            <a:chExt cx="8792875" cy="5143500"/>
          </a:xfrm>
          <a:solidFill>
            <a:srgbClr val="518BCB"/>
          </a:solidFill>
        </p:grpSpPr>
        <p:cxnSp>
          <p:nvCxnSpPr>
            <p:cNvPr id="121" name="Google Shape;121;p17"/>
            <p:cNvCxnSpPr/>
            <p:nvPr/>
          </p:nvCxnSpPr>
          <p:spPr>
            <a:xfrm rot="10800000">
              <a:off x="351125" y="306100"/>
              <a:ext cx="8746500" cy="0"/>
            </a:xfrm>
            <a:prstGeom prst="straightConnector1">
              <a:avLst/>
            </a:prstGeom>
            <a:grpFill/>
            <a:ln w="9525" cap="flat" cmpd="sng">
              <a:solidFill>
                <a:srgbClr val="759FCB"/>
              </a:solidFill>
              <a:prstDash val="solid"/>
              <a:round/>
              <a:headEnd type="none" w="med" len="med"/>
              <a:tailEnd type="none" w="med" len="med"/>
            </a:ln>
          </p:spPr>
        </p:cxnSp>
        <p:sp>
          <p:nvSpPr>
            <p:cNvPr id="122" name="Google Shape;122;p17"/>
            <p:cNvSpPr/>
            <p:nvPr/>
          </p:nvSpPr>
          <p:spPr>
            <a:xfrm>
              <a:off x="8424000" y="0"/>
              <a:ext cx="720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mj-lt"/>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GB"/>
              <a:t>Click to edit Master title style</a:t>
            </a:r>
            <a:endParaRPr/>
          </a:p>
        </p:txBody>
      </p:sp>
      <p:sp>
        <p:nvSpPr>
          <p:cNvPr id="124" name="Google Shape;124;p17"/>
          <p:cNvSpPr/>
          <p:nvPr/>
        </p:nvSpPr>
        <p:spPr>
          <a:xfrm flipH="1">
            <a:off x="8559050" y="2995879"/>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7"/>
          <p:cNvSpPr/>
          <p:nvPr/>
        </p:nvSpPr>
        <p:spPr>
          <a:xfrm flipH="1">
            <a:off x="86173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80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4"/>
        <p:cNvGrpSpPr/>
        <p:nvPr/>
      </p:nvGrpSpPr>
      <p:grpSpPr>
        <a:xfrm>
          <a:off x="0" y="0"/>
          <a:ext cx="0" cy="0"/>
          <a:chOff x="0" y="0"/>
          <a:chExt cx="0" cy="0"/>
        </a:xfrm>
      </p:grpSpPr>
      <p:sp>
        <p:nvSpPr>
          <p:cNvPr id="275" name="Google Shape;275;p31"/>
          <p:cNvSpPr/>
          <p:nvPr/>
        </p:nvSpPr>
        <p:spPr>
          <a:xfrm>
            <a:off x="351200" y="539500"/>
            <a:ext cx="175500" cy="7704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276;p31"/>
          <p:cNvGrpSpPr/>
          <p:nvPr/>
        </p:nvGrpSpPr>
        <p:grpSpPr>
          <a:xfrm flipH="1">
            <a:off x="337500" y="0"/>
            <a:ext cx="8806500" cy="5143500"/>
            <a:chOff x="0" y="0"/>
            <a:chExt cx="8806500" cy="5143500"/>
          </a:xfrm>
          <a:solidFill>
            <a:srgbClr val="518BCB"/>
          </a:solidFill>
        </p:grpSpPr>
        <p:cxnSp>
          <p:nvCxnSpPr>
            <p:cNvPr id="277" name="Google Shape;277;p31"/>
            <p:cNvCxnSpPr/>
            <p:nvPr/>
          </p:nvCxnSpPr>
          <p:spPr>
            <a:xfrm rot="10800000">
              <a:off x="0" y="306100"/>
              <a:ext cx="8806500" cy="0"/>
            </a:xfrm>
            <a:prstGeom prst="straightConnector1">
              <a:avLst/>
            </a:prstGeom>
            <a:grpFill/>
            <a:ln w="9525" cap="flat" cmpd="sng">
              <a:solidFill>
                <a:srgbClr val="759FCB"/>
              </a:solidFill>
              <a:prstDash val="solid"/>
              <a:round/>
              <a:headEnd type="none" w="med" len="med"/>
              <a:tailEnd type="none" w="med" len="med"/>
            </a:ln>
          </p:spPr>
        </p:cxnSp>
        <p:sp>
          <p:nvSpPr>
            <p:cNvPr id="278" name="Google Shape;278;p31"/>
            <p:cNvSpPr/>
            <p:nvPr/>
          </p:nvSpPr>
          <p:spPr>
            <a:xfrm>
              <a:off x="0" y="0"/>
              <a:ext cx="14697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31"/>
          <p:cNvSpPr/>
          <p:nvPr/>
        </p:nvSpPr>
        <p:spPr>
          <a:xfrm flipH="1">
            <a:off x="288400" y="2768529"/>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1602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80"/>
        <p:cNvGrpSpPr/>
        <p:nvPr/>
      </p:nvGrpSpPr>
      <p:grpSpPr>
        <a:xfrm>
          <a:off x="0" y="0"/>
          <a:ext cx="0" cy="0"/>
          <a:chOff x="0" y="0"/>
          <a:chExt cx="0" cy="0"/>
        </a:xfrm>
      </p:grpSpPr>
      <p:grpSp>
        <p:nvGrpSpPr>
          <p:cNvPr id="281" name="Google Shape;281;p32"/>
          <p:cNvGrpSpPr/>
          <p:nvPr/>
        </p:nvGrpSpPr>
        <p:grpSpPr>
          <a:xfrm>
            <a:off x="0" y="0"/>
            <a:ext cx="8806500" cy="5143500"/>
            <a:chOff x="0" y="0"/>
            <a:chExt cx="8806500" cy="5143500"/>
          </a:xfrm>
          <a:solidFill>
            <a:srgbClr val="518BCB"/>
          </a:solidFill>
        </p:grpSpPr>
        <p:cxnSp>
          <p:nvCxnSpPr>
            <p:cNvPr id="282" name="Google Shape;282;p32"/>
            <p:cNvCxnSpPr/>
            <p:nvPr/>
          </p:nvCxnSpPr>
          <p:spPr>
            <a:xfrm rot="10800000">
              <a:off x="0" y="306100"/>
              <a:ext cx="8806500" cy="0"/>
            </a:xfrm>
            <a:prstGeom prst="straightConnector1">
              <a:avLst/>
            </a:prstGeom>
            <a:grpFill/>
            <a:ln w="9525" cap="flat" cmpd="sng">
              <a:solidFill>
                <a:srgbClr val="759FCB"/>
              </a:solidFill>
              <a:prstDash val="solid"/>
              <a:round/>
              <a:headEnd type="none" w="med" len="med"/>
              <a:tailEnd type="none" w="med" len="med"/>
            </a:ln>
          </p:spPr>
        </p:cxnSp>
        <p:sp>
          <p:nvSpPr>
            <p:cNvPr id="283" name="Google Shape;283;p32"/>
            <p:cNvSpPr/>
            <p:nvPr/>
          </p:nvSpPr>
          <p:spPr>
            <a:xfrm>
              <a:off x="0" y="0"/>
              <a:ext cx="14697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84" name="Google Shape;284;p32"/>
          <p:cNvSpPr/>
          <p:nvPr/>
        </p:nvSpPr>
        <p:spPr>
          <a:xfrm rot="5400000" flipH="1">
            <a:off x="6898275" y="2947204"/>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p:nvPr/>
        </p:nvSpPr>
        <p:spPr>
          <a:xfrm>
            <a:off x="319177" y="618825"/>
            <a:ext cx="5207623" cy="2364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6670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8"/>
        <p:cNvGrpSpPr/>
        <p:nvPr/>
      </p:nvGrpSpPr>
      <p:grpSpPr>
        <a:xfrm>
          <a:off x="0" y="0"/>
          <a:ext cx="0" cy="0"/>
          <a:chOff x="0" y="0"/>
          <a:chExt cx="0" cy="0"/>
        </a:xfrm>
      </p:grpSpPr>
      <p:grpSp>
        <p:nvGrpSpPr>
          <p:cNvPr id="49" name="Google Shape;49;p7"/>
          <p:cNvGrpSpPr/>
          <p:nvPr/>
        </p:nvGrpSpPr>
        <p:grpSpPr>
          <a:xfrm>
            <a:off x="351125" y="0"/>
            <a:ext cx="8792875" cy="5143500"/>
            <a:chOff x="351125" y="0"/>
            <a:chExt cx="8792875" cy="5143500"/>
          </a:xfrm>
          <a:solidFill>
            <a:srgbClr val="518BCB"/>
          </a:solidFill>
        </p:grpSpPr>
        <p:cxnSp>
          <p:nvCxnSpPr>
            <p:cNvPr id="50" name="Google Shape;50;p7"/>
            <p:cNvCxnSpPr/>
            <p:nvPr/>
          </p:nvCxnSpPr>
          <p:spPr>
            <a:xfrm rot="10800000">
              <a:off x="351125" y="306100"/>
              <a:ext cx="8746500" cy="0"/>
            </a:xfrm>
            <a:prstGeom prst="straightConnector1">
              <a:avLst/>
            </a:prstGeom>
            <a:grpFill/>
            <a:ln w="9525" cap="flat" cmpd="sng">
              <a:solidFill>
                <a:srgbClr val="518BCB"/>
              </a:solidFill>
              <a:prstDash val="solid"/>
              <a:round/>
              <a:headEnd type="none" w="med" len="med"/>
              <a:tailEnd type="none" w="med" len="med"/>
            </a:ln>
          </p:spPr>
        </p:cxnSp>
        <p:sp>
          <p:nvSpPr>
            <p:cNvPr id="51" name="Google Shape;51;p7"/>
            <p:cNvSpPr/>
            <p:nvPr/>
          </p:nvSpPr>
          <p:spPr>
            <a:xfrm>
              <a:off x="8424000" y="0"/>
              <a:ext cx="720000" cy="5143500"/>
            </a:xfrm>
            <a:prstGeom prst="rect">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 name="Google Shape;52;p7"/>
          <p:cNvSpPr txBox="1">
            <a:spLocks noGrp="1"/>
          </p:cNvSpPr>
          <p:nvPr>
            <p:ph type="subTitle" idx="1"/>
          </p:nvPr>
        </p:nvSpPr>
        <p:spPr>
          <a:xfrm>
            <a:off x="2596450" y="1263375"/>
            <a:ext cx="395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999999"/>
              </a:buClr>
              <a:buSzPts val="800"/>
              <a:buFont typeface="Open Sans"/>
              <a:buChar char="●"/>
              <a:defRPr sz="1400">
                <a:latin typeface="+mn-lt"/>
              </a:defRPr>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0"/>
              </a:spcBef>
              <a:spcAft>
                <a:spcPts val="0"/>
              </a:spcAft>
              <a:buClr>
                <a:srgbClr val="999999"/>
              </a:buClr>
              <a:buSzPts val="800"/>
              <a:buFont typeface="Open Sans"/>
              <a:buChar char="■"/>
              <a:defRPr/>
            </a:lvl3pPr>
            <a:lvl4pPr lvl="3" algn="ctr" rtl="0">
              <a:lnSpc>
                <a:spcPct val="100000"/>
              </a:lnSpc>
              <a:spcBef>
                <a:spcPts val="0"/>
              </a:spcBef>
              <a:spcAft>
                <a:spcPts val="0"/>
              </a:spcAft>
              <a:buClr>
                <a:srgbClr val="999999"/>
              </a:buClr>
              <a:buSzPts val="800"/>
              <a:buFont typeface="Open Sans"/>
              <a:buChar char="●"/>
              <a:defRPr/>
            </a:lvl4pPr>
            <a:lvl5pPr lvl="4" algn="ctr" rtl="0">
              <a:lnSpc>
                <a:spcPct val="100000"/>
              </a:lnSpc>
              <a:spcBef>
                <a:spcPts val="0"/>
              </a:spcBef>
              <a:spcAft>
                <a:spcPts val="0"/>
              </a:spcAft>
              <a:buClr>
                <a:srgbClr val="999999"/>
              </a:buClr>
              <a:buSzPts val="1200"/>
              <a:buFont typeface="Open Sans"/>
              <a:buChar char="○"/>
              <a:defRPr/>
            </a:lvl5pPr>
            <a:lvl6pPr lvl="5" algn="ctr" rtl="0">
              <a:lnSpc>
                <a:spcPct val="100000"/>
              </a:lnSpc>
              <a:spcBef>
                <a:spcPts val="0"/>
              </a:spcBef>
              <a:spcAft>
                <a:spcPts val="0"/>
              </a:spcAft>
              <a:buClr>
                <a:srgbClr val="999999"/>
              </a:buClr>
              <a:buSzPts val="1200"/>
              <a:buFont typeface="Open Sans"/>
              <a:buChar char="■"/>
              <a:defRPr/>
            </a:lvl6pPr>
            <a:lvl7pPr lvl="6" algn="ctr" rtl="0">
              <a:lnSpc>
                <a:spcPct val="100000"/>
              </a:lnSpc>
              <a:spcBef>
                <a:spcPts val="0"/>
              </a:spcBef>
              <a:spcAft>
                <a:spcPts val="0"/>
              </a:spcAft>
              <a:buClr>
                <a:srgbClr val="999999"/>
              </a:buClr>
              <a:buSzPts val="700"/>
              <a:buFont typeface="Open Sans"/>
              <a:buChar char="●"/>
              <a:defRPr/>
            </a:lvl7pPr>
            <a:lvl8pPr lvl="7" algn="ctr" rtl="0">
              <a:lnSpc>
                <a:spcPct val="100000"/>
              </a:lnSpc>
              <a:spcBef>
                <a:spcPts val="0"/>
              </a:spcBef>
              <a:spcAft>
                <a:spcPts val="0"/>
              </a:spcAft>
              <a:buClr>
                <a:srgbClr val="999999"/>
              </a:buClr>
              <a:buSzPts val="700"/>
              <a:buFont typeface="Open Sans"/>
              <a:buChar char="○"/>
              <a:defRPr/>
            </a:lvl8pPr>
            <a:lvl9pPr lvl="8" algn="ctr" rtl="0">
              <a:lnSpc>
                <a:spcPct val="100000"/>
              </a:lnSpc>
              <a:spcBef>
                <a:spcPts val="0"/>
              </a:spcBef>
              <a:spcAft>
                <a:spcPts val="0"/>
              </a:spcAft>
              <a:buClr>
                <a:srgbClr val="999999"/>
              </a:buClr>
              <a:buSzPts val="600"/>
              <a:buFont typeface="Open Sans"/>
              <a:buChar char="■"/>
              <a:defRPr/>
            </a:lvl9pPr>
          </a:lstStyle>
          <a:p>
            <a:r>
              <a:rPr lang="en-GB"/>
              <a:t>Click to edit Master subtitle style</a:t>
            </a:r>
            <a:endParaRPr/>
          </a:p>
        </p:txBody>
      </p:sp>
      <p:sp>
        <p:nvSpPr>
          <p:cNvPr id="53" name="Google Shape;53;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mj-lt"/>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GB" dirty="0"/>
              <a:t>Click to edit Master title style</a:t>
            </a:r>
            <a:endParaRPr dirty="0"/>
          </a:p>
        </p:txBody>
      </p:sp>
      <p:sp>
        <p:nvSpPr>
          <p:cNvPr id="54" name="Google Shape;54;p7"/>
          <p:cNvSpPr/>
          <p:nvPr/>
        </p:nvSpPr>
        <p:spPr>
          <a:xfrm flipH="1">
            <a:off x="5379400" y="4608579"/>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5;p7"/>
          <p:cNvSpPr/>
          <p:nvPr/>
        </p:nvSpPr>
        <p:spPr>
          <a:xfrm>
            <a:off x="3512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0296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solidFill>
          <a:srgbClr val="518BCB"/>
        </a:solidFill>
        <a:effectLst/>
      </p:bgPr>
    </p:bg>
    <p:spTree>
      <p:nvGrpSpPr>
        <p:cNvPr id="1" name="Shape 15"/>
        <p:cNvGrpSpPr/>
        <p:nvPr/>
      </p:nvGrpSpPr>
      <p:grpSpPr>
        <a:xfrm>
          <a:off x="0" y="0"/>
          <a:ext cx="0" cy="0"/>
          <a:chOff x="0" y="0"/>
          <a:chExt cx="0" cy="0"/>
        </a:xfrm>
      </p:grpSpPr>
      <p:grpSp>
        <p:nvGrpSpPr>
          <p:cNvPr id="16" name="Google Shape;16;p3"/>
          <p:cNvGrpSpPr/>
          <p:nvPr/>
        </p:nvGrpSpPr>
        <p:grpSpPr>
          <a:xfrm flipH="1">
            <a:off x="337500" y="0"/>
            <a:ext cx="8806500" cy="5143500"/>
            <a:chOff x="0" y="0"/>
            <a:chExt cx="8806500" cy="5143500"/>
          </a:xfrm>
          <a:solidFill>
            <a:srgbClr val="518BCB"/>
          </a:solidFill>
        </p:grpSpPr>
        <p:cxnSp>
          <p:nvCxnSpPr>
            <p:cNvPr id="17" name="Google Shape;17;p3"/>
            <p:cNvCxnSpPr/>
            <p:nvPr/>
          </p:nvCxnSpPr>
          <p:spPr>
            <a:xfrm rot="10800000">
              <a:off x="0" y="306100"/>
              <a:ext cx="8806500" cy="0"/>
            </a:xfrm>
            <a:prstGeom prst="straightConnector1">
              <a:avLst/>
            </a:prstGeom>
            <a:grpFill/>
            <a:ln w="9525" cap="flat" cmpd="sng">
              <a:solidFill>
                <a:srgbClr val="518BCB"/>
              </a:solidFill>
              <a:prstDash val="solid"/>
              <a:round/>
              <a:headEnd type="none" w="med" len="med"/>
              <a:tailEnd type="none" w="med" len="med"/>
            </a:ln>
          </p:spPr>
        </p:cxnSp>
        <p:sp>
          <p:nvSpPr>
            <p:cNvPr id="18" name="Google Shape;18;p3"/>
            <p:cNvSpPr/>
            <p:nvPr/>
          </p:nvSpPr>
          <p:spPr>
            <a:xfrm>
              <a:off x="0" y="0"/>
              <a:ext cx="9774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 name="Google Shape;19;p3"/>
          <p:cNvSpPr>
            <a:spLocks noGrp="1"/>
          </p:cNvSpPr>
          <p:nvPr>
            <p:ph type="pic" idx="2"/>
          </p:nvPr>
        </p:nvSpPr>
        <p:spPr>
          <a:xfrm>
            <a:off x="4974250" y="1074275"/>
            <a:ext cx="3634800" cy="2990100"/>
          </a:xfrm>
          <a:prstGeom prst="rect">
            <a:avLst/>
          </a:prstGeom>
          <a:noFill/>
          <a:ln>
            <a:noFill/>
          </a:ln>
        </p:spPr>
      </p:sp>
      <p:sp>
        <p:nvSpPr>
          <p:cNvPr id="20" name="Google Shape;20;p3"/>
          <p:cNvSpPr txBox="1">
            <a:spLocks noGrp="1"/>
          </p:cNvSpPr>
          <p:nvPr>
            <p:ph type="title"/>
          </p:nvPr>
        </p:nvSpPr>
        <p:spPr>
          <a:xfrm>
            <a:off x="713225" y="2115050"/>
            <a:ext cx="3949800" cy="1491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000" b="1" i="0">
                <a:solidFill>
                  <a:schemeClr val="bg1"/>
                </a:solidFill>
                <a:latin typeface="Avenir Next Heavy" panose="020B0503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GB" dirty="0"/>
              <a:t>Click to edit Master title style</a:t>
            </a:r>
            <a:endParaRPr dirty="0"/>
          </a:p>
        </p:txBody>
      </p:sp>
      <p:sp>
        <p:nvSpPr>
          <p:cNvPr id="22" name="Google Shape;22;p3"/>
          <p:cNvSpPr txBox="1">
            <a:spLocks noGrp="1"/>
          </p:cNvSpPr>
          <p:nvPr>
            <p:ph type="subTitle" idx="1"/>
          </p:nvPr>
        </p:nvSpPr>
        <p:spPr>
          <a:xfrm>
            <a:off x="713225" y="3695113"/>
            <a:ext cx="3949800" cy="4578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atin typeface="+mn-l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r>
              <a:rPr lang="en-GB" dirty="0"/>
              <a:t>Click to edit Master subtitle style</a:t>
            </a:r>
            <a:endParaRPr dirty="0"/>
          </a:p>
        </p:txBody>
      </p:sp>
      <p:sp>
        <p:nvSpPr>
          <p:cNvPr id="2" name="Doughnut 1">
            <a:extLst>
              <a:ext uri="{FF2B5EF4-FFF2-40B4-BE49-F238E27FC236}">
                <a16:creationId xmlns:a16="http://schemas.microsoft.com/office/drawing/2014/main" id="{E8D9F9D8-4EAD-9B2A-C9A6-187F39404C44}"/>
              </a:ext>
            </a:extLst>
          </p:cNvPr>
          <p:cNvSpPr/>
          <p:nvPr userDrawn="1"/>
        </p:nvSpPr>
        <p:spPr>
          <a:xfrm>
            <a:off x="7629158" y="3571725"/>
            <a:ext cx="2582233" cy="2409526"/>
          </a:xfrm>
          <a:prstGeom prst="donut">
            <a:avLst>
              <a:gd name="adj" fmla="val 14649"/>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XK"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grpSp>
        <p:nvGrpSpPr>
          <p:cNvPr id="24" name="Google Shape;24;p4"/>
          <p:cNvGrpSpPr/>
          <p:nvPr/>
        </p:nvGrpSpPr>
        <p:grpSpPr>
          <a:xfrm flipH="1">
            <a:off x="0" y="0"/>
            <a:ext cx="8792875" cy="5143500"/>
            <a:chOff x="351125" y="0"/>
            <a:chExt cx="8792875" cy="5143500"/>
          </a:xfrm>
          <a:solidFill>
            <a:srgbClr val="518BCB"/>
          </a:solidFill>
        </p:grpSpPr>
        <p:cxnSp>
          <p:nvCxnSpPr>
            <p:cNvPr id="25" name="Google Shape;25;p4"/>
            <p:cNvCxnSpPr/>
            <p:nvPr/>
          </p:nvCxnSpPr>
          <p:spPr>
            <a:xfrm rot="10800000">
              <a:off x="351125" y="306100"/>
              <a:ext cx="8746500" cy="0"/>
            </a:xfrm>
            <a:prstGeom prst="straightConnector1">
              <a:avLst/>
            </a:prstGeom>
            <a:grpFill/>
            <a:ln w="9525" cap="flat" cmpd="sng">
              <a:solidFill>
                <a:srgbClr val="518BCB"/>
              </a:solidFill>
              <a:prstDash val="solid"/>
              <a:round/>
              <a:headEnd type="none" w="med" len="med"/>
              <a:tailEnd type="none" w="med" len="med"/>
            </a:ln>
          </p:spPr>
        </p:cxnSp>
        <p:sp>
          <p:nvSpPr>
            <p:cNvPr id="26" name="Google Shape;26;p4"/>
            <p:cNvSpPr/>
            <p:nvPr/>
          </p:nvSpPr>
          <p:spPr>
            <a:xfrm>
              <a:off x="8424000" y="0"/>
              <a:ext cx="720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7" name="Google Shape;27;p4"/>
          <p:cNvSpPr/>
          <p:nvPr/>
        </p:nvSpPr>
        <p:spPr>
          <a:xfrm flipH="1">
            <a:off x="86173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b="1" i="0">
                <a:latin typeface="Avenir Black" panose="02000503020000020003" pitchFamily="2" charset="0"/>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GB" dirty="0"/>
              <a:t>Click to edit Master title style</a:t>
            </a:r>
            <a:endParaRPr dirty="0"/>
          </a:p>
        </p:txBody>
      </p:sp>
      <p:sp>
        <p:nvSpPr>
          <p:cNvPr id="29" name="Google Shape;29;p4"/>
          <p:cNvSpPr txBox="1">
            <a:spLocks noGrp="1"/>
          </p:cNvSpPr>
          <p:nvPr>
            <p:ph type="body" idx="1"/>
          </p:nvPr>
        </p:nvSpPr>
        <p:spPr>
          <a:xfrm>
            <a:off x="1124900" y="1215750"/>
            <a:ext cx="7299000" cy="3416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Char char="●"/>
              <a:defRPr sz="1250" b="0" i="0">
                <a:solidFill>
                  <a:srgbClr val="434343"/>
                </a:solidFill>
                <a:latin typeface="Avenir Light" panose="020B0402020203020204" pitchFamily="34" charset="77"/>
              </a:defRPr>
            </a:lvl1pPr>
            <a:lvl2pPr marL="914400" lvl="1" indent="-304800" rtl="0">
              <a:lnSpc>
                <a:spcPct val="115000"/>
              </a:lnSpc>
              <a:spcBef>
                <a:spcPts val="1600"/>
              </a:spcBef>
              <a:spcAft>
                <a:spcPts val="0"/>
              </a:spcAft>
              <a:buClr>
                <a:srgbClr val="434343"/>
              </a:buClr>
              <a:buSzPts val="1200"/>
              <a:buFont typeface="Roboto Condensed Light"/>
              <a:buChar char="○"/>
              <a:defRPr>
                <a:solidFill>
                  <a:srgbClr val="434343"/>
                </a:solidFill>
              </a:defRPr>
            </a:lvl2pPr>
            <a:lvl3pPr marL="1371600" lvl="2" indent="-304800" rtl="0">
              <a:lnSpc>
                <a:spcPct val="115000"/>
              </a:lnSpc>
              <a:spcBef>
                <a:spcPts val="1600"/>
              </a:spcBef>
              <a:spcAft>
                <a:spcPts val="0"/>
              </a:spcAft>
              <a:buClr>
                <a:srgbClr val="434343"/>
              </a:buClr>
              <a:buSzPts val="1200"/>
              <a:buFont typeface="Roboto Condensed Light"/>
              <a:buChar char="■"/>
              <a:defRPr>
                <a:solidFill>
                  <a:srgbClr val="434343"/>
                </a:solidFill>
              </a:defRPr>
            </a:lvl3pPr>
            <a:lvl4pPr marL="1828800" lvl="3" indent="-304800" rtl="0">
              <a:lnSpc>
                <a:spcPct val="115000"/>
              </a:lnSpc>
              <a:spcBef>
                <a:spcPts val="1600"/>
              </a:spcBef>
              <a:spcAft>
                <a:spcPts val="0"/>
              </a:spcAft>
              <a:buClr>
                <a:srgbClr val="434343"/>
              </a:buClr>
              <a:buSzPts val="1200"/>
              <a:buFont typeface="Roboto Condensed Light"/>
              <a:buChar char="●"/>
              <a:defRPr>
                <a:solidFill>
                  <a:srgbClr val="434343"/>
                </a:solidFill>
              </a:defRPr>
            </a:lvl4pPr>
            <a:lvl5pPr marL="2286000" lvl="4" indent="-304800" rtl="0">
              <a:lnSpc>
                <a:spcPct val="115000"/>
              </a:lnSpc>
              <a:spcBef>
                <a:spcPts val="1600"/>
              </a:spcBef>
              <a:spcAft>
                <a:spcPts val="0"/>
              </a:spcAft>
              <a:buClr>
                <a:srgbClr val="434343"/>
              </a:buClr>
              <a:buSzPts val="1200"/>
              <a:buFont typeface="Roboto Condensed Light"/>
              <a:buChar char="○"/>
              <a:defRPr>
                <a:solidFill>
                  <a:srgbClr val="434343"/>
                </a:solidFill>
              </a:defRPr>
            </a:lvl5pPr>
            <a:lvl6pPr marL="2743200" lvl="5" indent="-304800" rtl="0">
              <a:lnSpc>
                <a:spcPct val="115000"/>
              </a:lnSpc>
              <a:spcBef>
                <a:spcPts val="1600"/>
              </a:spcBef>
              <a:spcAft>
                <a:spcPts val="0"/>
              </a:spcAft>
              <a:buClr>
                <a:srgbClr val="434343"/>
              </a:buClr>
              <a:buSzPts val="1200"/>
              <a:buFont typeface="Roboto Condensed Light"/>
              <a:buChar char="■"/>
              <a:defRPr>
                <a:solidFill>
                  <a:srgbClr val="434343"/>
                </a:solidFill>
              </a:defRPr>
            </a:lvl6pPr>
            <a:lvl7pPr marL="3200400" lvl="6" indent="-304800" rtl="0">
              <a:lnSpc>
                <a:spcPct val="115000"/>
              </a:lnSpc>
              <a:spcBef>
                <a:spcPts val="1600"/>
              </a:spcBef>
              <a:spcAft>
                <a:spcPts val="0"/>
              </a:spcAft>
              <a:buClr>
                <a:srgbClr val="434343"/>
              </a:buClr>
              <a:buSzPts val="1200"/>
              <a:buFont typeface="Roboto Condensed Light"/>
              <a:buChar char="●"/>
              <a:defRPr>
                <a:solidFill>
                  <a:srgbClr val="434343"/>
                </a:solidFill>
              </a:defRPr>
            </a:lvl7pPr>
            <a:lvl8pPr marL="3657600" lvl="7" indent="-304800" rtl="0">
              <a:lnSpc>
                <a:spcPct val="115000"/>
              </a:lnSpc>
              <a:spcBef>
                <a:spcPts val="1600"/>
              </a:spcBef>
              <a:spcAft>
                <a:spcPts val="0"/>
              </a:spcAft>
              <a:buClr>
                <a:srgbClr val="434343"/>
              </a:buClr>
              <a:buSzPts val="1200"/>
              <a:buFont typeface="Roboto Condensed Light"/>
              <a:buChar char="○"/>
              <a:defRPr>
                <a:solidFill>
                  <a:srgbClr val="434343"/>
                </a:solidFill>
              </a:defRPr>
            </a:lvl8pPr>
            <a:lvl9pPr marL="4114800" lvl="8" indent="-304800" rtl="0">
              <a:lnSpc>
                <a:spcPct val="115000"/>
              </a:lnSpc>
              <a:spcBef>
                <a:spcPts val="1600"/>
              </a:spcBef>
              <a:spcAft>
                <a:spcPts val="1600"/>
              </a:spcAft>
              <a:buClr>
                <a:srgbClr val="434343"/>
              </a:buClr>
              <a:buSzPts val="1200"/>
              <a:buFont typeface="Roboto Condensed Light"/>
              <a:buChar char="■"/>
              <a:defRPr>
                <a:solidFill>
                  <a:srgbClr val="434343"/>
                </a:solidFill>
              </a:defRPr>
            </a:lvl9pPr>
          </a:lstStyle>
          <a:p>
            <a:pPr lvl="0"/>
            <a:r>
              <a:rPr lang="en-GB"/>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grpSp>
        <p:nvGrpSpPr>
          <p:cNvPr id="31" name="Google Shape;31;p5"/>
          <p:cNvGrpSpPr/>
          <p:nvPr/>
        </p:nvGrpSpPr>
        <p:grpSpPr>
          <a:xfrm>
            <a:off x="351125" y="0"/>
            <a:ext cx="8792875" cy="5143500"/>
            <a:chOff x="351125" y="0"/>
            <a:chExt cx="8792875" cy="5143500"/>
          </a:xfrm>
          <a:solidFill>
            <a:srgbClr val="759FCB"/>
          </a:solidFill>
        </p:grpSpPr>
        <p:cxnSp>
          <p:nvCxnSpPr>
            <p:cNvPr id="32" name="Google Shape;32;p5"/>
            <p:cNvCxnSpPr/>
            <p:nvPr/>
          </p:nvCxnSpPr>
          <p:spPr>
            <a:xfrm rot="10800000">
              <a:off x="351125" y="306100"/>
              <a:ext cx="8746500" cy="0"/>
            </a:xfrm>
            <a:prstGeom prst="straightConnector1">
              <a:avLst/>
            </a:prstGeom>
            <a:grpFill/>
            <a:ln w="9525" cap="flat" cmpd="sng">
              <a:solidFill>
                <a:srgbClr val="518BCB"/>
              </a:solidFill>
              <a:prstDash val="solid"/>
              <a:round/>
              <a:headEnd type="none" w="med" len="med"/>
              <a:tailEnd type="none" w="med" len="med"/>
            </a:ln>
          </p:spPr>
        </p:cxnSp>
        <p:sp>
          <p:nvSpPr>
            <p:cNvPr id="33" name="Google Shape;33;p5"/>
            <p:cNvSpPr/>
            <p:nvPr/>
          </p:nvSpPr>
          <p:spPr>
            <a:xfrm>
              <a:off x="8424000" y="0"/>
              <a:ext cx="720000" cy="5143500"/>
            </a:xfrm>
            <a:prstGeom prst="rect">
              <a:avLst/>
            </a:prstGeom>
            <a:solidFill>
              <a:srgbClr val="518BCB"/>
            </a:solidFill>
            <a:ln>
              <a:solidFill>
                <a:srgbClr val="518BCB"/>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5"/>
          <p:cNvSpPr>
            <a:spLocks noGrp="1"/>
          </p:cNvSpPr>
          <p:nvPr>
            <p:ph type="pic" idx="2"/>
          </p:nvPr>
        </p:nvSpPr>
        <p:spPr>
          <a:xfrm>
            <a:off x="4572000" y="1473525"/>
            <a:ext cx="3571800" cy="2845200"/>
          </a:xfrm>
          <a:prstGeom prst="rect">
            <a:avLst/>
          </a:prstGeom>
          <a:noFill/>
          <a:ln>
            <a:noFill/>
          </a:ln>
        </p:spPr>
      </p:sp>
      <p:sp>
        <p:nvSpPr>
          <p:cNvPr id="35" name="Google Shape;35;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GB"/>
              <a:t>Click to edit Master title style</a:t>
            </a:r>
            <a:endParaRPr/>
          </a:p>
        </p:txBody>
      </p:sp>
      <p:sp>
        <p:nvSpPr>
          <p:cNvPr id="36" name="Google Shape;36;p5"/>
          <p:cNvSpPr txBox="1">
            <a:spLocks noGrp="1"/>
          </p:cNvSpPr>
          <p:nvPr>
            <p:ph type="subTitle" idx="1"/>
          </p:nvPr>
        </p:nvSpPr>
        <p:spPr>
          <a:xfrm>
            <a:off x="720000" y="3369949"/>
            <a:ext cx="3462600" cy="865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GB"/>
              <a:t>Click to edit Master subtitle style</a:t>
            </a:r>
            <a:endParaRPr/>
          </a:p>
        </p:txBody>
      </p:sp>
      <p:sp>
        <p:nvSpPr>
          <p:cNvPr id="37" name="Google Shape;37;p5"/>
          <p:cNvSpPr txBox="1">
            <a:spLocks noGrp="1"/>
          </p:cNvSpPr>
          <p:nvPr>
            <p:ph type="subTitle" idx="3"/>
          </p:nvPr>
        </p:nvSpPr>
        <p:spPr>
          <a:xfrm>
            <a:off x="720000" y="1838874"/>
            <a:ext cx="3462600" cy="865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400" b="0">
                <a:latin typeface="+mn-lt"/>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GB" dirty="0"/>
              <a:t>Click to edit Master subtitle style</a:t>
            </a:r>
            <a:endParaRPr dirty="0"/>
          </a:p>
        </p:txBody>
      </p:sp>
      <p:sp>
        <p:nvSpPr>
          <p:cNvPr id="38" name="Google Shape;38;p5"/>
          <p:cNvSpPr txBox="1">
            <a:spLocks noGrp="1"/>
          </p:cNvSpPr>
          <p:nvPr>
            <p:ph type="subTitle" idx="4"/>
          </p:nvPr>
        </p:nvSpPr>
        <p:spPr>
          <a:xfrm>
            <a:off x="720000" y="3004450"/>
            <a:ext cx="3462600" cy="469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latin typeface="+mj-lt"/>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r>
              <a:rPr lang="en-GB"/>
              <a:t>Click to edit Master subtitle style</a:t>
            </a:r>
            <a:endParaRPr/>
          </a:p>
        </p:txBody>
      </p:sp>
      <p:sp>
        <p:nvSpPr>
          <p:cNvPr id="39" name="Google Shape;39;p5"/>
          <p:cNvSpPr txBox="1">
            <a:spLocks noGrp="1"/>
          </p:cNvSpPr>
          <p:nvPr>
            <p:ph type="subTitle" idx="5"/>
          </p:nvPr>
        </p:nvSpPr>
        <p:spPr>
          <a:xfrm>
            <a:off x="720000" y="1473525"/>
            <a:ext cx="3462600" cy="469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latin typeface="+mj-lt"/>
                <a:ea typeface="Epilogue"/>
                <a:cs typeface="Epilogue"/>
                <a:sym typeface="Epilogu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r>
              <a:rPr lang="en-GB" dirty="0"/>
              <a:t>Click to edit Master subtitle style</a:t>
            </a:r>
            <a:endParaRPr dirty="0"/>
          </a:p>
        </p:txBody>
      </p:sp>
      <p:sp>
        <p:nvSpPr>
          <p:cNvPr id="40" name="Google Shape;40;p5"/>
          <p:cNvSpPr/>
          <p:nvPr/>
        </p:nvSpPr>
        <p:spPr>
          <a:xfrm>
            <a:off x="3512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8"/>
        <p:cNvGrpSpPr/>
        <p:nvPr/>
      </p:nvGrpSpPr>
      <p:grpSpPr>
        <a:xfrm>
          <a:off x="0" y="0"/>
          <a:ext cx="0" cy="0"/>
          <a:chOff x="0" y="0"/>
          <a:chExt cx="0" cy="0"/>
        </a:xfrm>
      </p:grpSpPr>
      <p:grpSp>
        <p:nvGrpSpPr>
          <p:cNvPr id="49" name="Google Shape;49;p7"/>
          <p:cNvGrpSpPr/>
          <p:nvPr/>
        </p:nvGrpSpPr>
        <p:grpSpPr>
          <a:xfrm>
            <a:off x="351125" y="0"/>
            <a:ext cx="8792875" cy="5143500"/>
            <a:chOff x="351125" y="0"/>
            <a:chExt cx="8792875" cy="5143500"/>
          </a:xfrm>
          <a:solidFill>
            <a:srgbClr val="518BCB"/>
          </a:solidFill>
        </p:grpSpPr>
        <p:cxnSp>
          <p:nvCxnSpPr>
            <p:cNvPr id="50" name="Google Shape;50;p7"/>
            <p:cNvCxnSpPr/>
            <p:nvPr/>
          </p:nvCxnSpPr>
          <p:spPr>
            <a:xfrm rot="10800000">
              <a:off x="351125" y="306100"/>
              <a:ext cx="8746500" cy="0"/>
            </a:xfrm>
            <a:prstGeom prst="straightConnector1">
              <a:avLst/>
            </a:prstGeom>
            <a:grpFill/>
            <a:ln w="9525" cap="flat" cmpd="sng">
              <a:solidFill>
                <a:srgbClr val="518BCB"/>
              </a:solidFill>
              <a:prstDash val="solid"/>
              <a:round/>
              <a:headEnd type="none" w="med" len="med"/>
              <a:tailEnd type="none" w="med" len="med"/>
            </a:ln>
          </p:spPr>
        </p:cxnSp>
        <p:sp>
          <p:nvSpPr>
            <p:cNvPr id="51" name="Google Shape;51;p7"/>
            <p:cNvSpPr/>
            <p:nvPr/>
          </p:nvSpPr>
          <p:spPr>
            <a:xfrm>
              <a:off x="8424000" y="0"/>
              <a:ext cx="720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subTitle" idx="1"/>
          </p:nvPr>
        </p:nvSpPr>
        <p:spPr>
          <a:xfrm>
            <a:off x="2596450" y="1263375"/>
            <a:ext cx="3951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999999"/>
              </a:buClr>
              <a:buSzPts val="800"/>
              <a:buFont typeface="Open Sans"/>
              <a:buChar char="●"/>
              <a:defRPr sz="1400">
                <a:latin typeface="+mn-lt"/>
              </a:defRPr>
            </a:lvl1pPr>
            <a:lvl2pPr lvl="1" algn="ctr" rtl="0">
              <a:lnSpc>
                <a:spcPct val="100000"/>
              </a:lnSpc>
              <a:spcBef>
                <a:spcPts val="0"/>
              </a:spcBef>
              <a:spcAft>
                <a:spcPts val="0"/>
              </a:spcAft>
              <a:buClr>
                <a:srgbClr val="999999"/>
              </a:buClr>
              <a:buSzPts val="800"/>
              <a:buFont typeface="Open Sans"/>
              <a:buChar char="○"/>
              <a:defRPr/>
            </a:lvl2pPr>
            <a:lvl3pPr lvl="2" algn="ctr" rtl="0">
              <a:lnSpc>
                <a:spcPct val="100000"/>
              </a:lnSpc>
              <a:spcBef>
                <a:spcPts val="0"/>
              </a:spcBef>
              <a:spcAft>
                <a:spcPts val="0"/>
              </a:spcAft>
              <a:buClr>
                <a:srgbClr val="999999"/>
              </a:buClr>
              <a:buSzPts val="800"/>
              <a:buFont typeface="Open Sans"/>
              <a:buChar char="■"/>
              <a:defRPr/>
            </a:lvl3pPr>
            <a:lvl4pPr lvl="3" algn="ctr" rtl="0">
              <a:lnSpc>
                <a:spcPct val="100000"/>
              </a:lnSpc>
              <a:spcBef>
                <a:spcPts val="0"/>
              </a:spcBef>
              <a:spcAft>
                <a:spcPts val="0"/>
              </a:spcAft>
              <a:buClr>
                <a:srgbClr val="999999"/>
              </a:buClr>
              <a:buSzPts val="800"/>
              <a:buFont typeface="Open Sans"/>
              <a:buChar char="●"/>
              <a:defRPr/>
            </a:lvl4pPr>
            <a:lvl5pPr lvl="4" algn="ctr" rtl="0">
              <a:lnSpc>
                <a:spcPct val="100000"/>
              </a:lnSpc>
              <a:spcBef>
                <a:spcPts val="0"/>
              </a:spcBef>
              <a:spcAft>
                <a:spcPts val="0"/>
              </a:spcAft>
              <a:buClr>
                <a:srgbClr val="999999"/>
              </a:buClr>
              <a:buSzPts val="1200"/>
              <a:buFont typeface="Open Sans"/>
              <a:buChar char="○"/>
              <a:defRPr/>
            </a:lvl5pPr>
            <a:lvl6pPr lvl="5" algn="ctr" rtl="0">
              <a:lnSpc>
                <a:spcPct val="100000"/>
              </a:lnSpc>
              <a:spcBef>
                <a:spcPts val="0"/>
              </a:spcBef>
              <a:spcAft>
                <a:spcPts val="0"/>
              </a:spcAft>
              <a:buClr>
                <a:srgbClr val="999999"/>
              </a:buClr>
              <a:buSzPts val="1200"/>
              <a:buFont typeface="Open Sans"/>
              <a:buChar char="■"/>
              <a:defRPr/>
            </a:lvl6pPr>
            <a:lvl7pPr lvl="6" algn="ctr" rtl="0">
              <a:lnSpc>
                <a:spcPct val="100000"/>
              </a:lnSpc>
              <a:spcBef>
                <a:spcPts val="0"/>
              </a:spcBef>
              <a:spcAft>
                <a:spcPts val="0"/>
              </a:spcAft>
              <a:buClr>
                <a:srgbClr val="999999"/>
              </a:buClr>
              <a:buSzPts val="700"/>
              <a:buFont typeface="Open Sans"/>
              <a:buChar char="●"/>
              <a:defRPr/>
            </a:lvl7pPr>
            <a:lvl8pPr lvl="7" algn="ctr" rtl="0">
              <a:lnSpc>
                <a:spcPct val="100000"/>
              </a:lnSpc>
              <a:spcBef>
                <a:spcPts val="0"/>
              </a:spcBef>
              <a:spcAft>
                <a:spcPts val="0"/>
              </a:spcAft>
              <a:buClr>
                <a:srgbClr val="999999"/>
              </a:buClr>
              <a:buSzPts val="700"/>
              <a:buFont typeface="Open Sans"/>
              <a:buChar char="○"/>
              <a:defRPr/>
            </a:lvl8pPr>
            <a:lvl9pPr lvl="8" algn="ctr" rtl="0">
              <a:lnSpc>
                <a:spcPct val="100000"/>
              </a:lnSpc>
              <a:spcBef>
                <a:spcPts val="0"/>
              </a:spcBef>
              <a:spcAft>
                <a:spcPts val="0"/>
              </a:spcAft>
              <a:buClr>
                <a:srgbClr val="999999"/>
              </a:buClr>
              <a:buSzPts val="600"/>
              <a:buFont typeface="Open Sans"/>
              <a:buChar char="■"/>
              <a:defRPr/>
            </a:lvl9pPr>
          </a:lstStyle>
          <a:p>
            <a:r>
              <a:rPr lang="en-GB"/>
              <a:t>Click to edit Master subtitle style</a:t>
            </a:r>
            <a:endParaRPr/>
          </a:p>
        </p:txBody>
      </p:sp>
      <p:sp>
        <p:nvSpPr>
          <p:cNvPr id="53" name="Google Shape;53;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atin typeface="+mj-lt"/>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rPr lang="en-GB" dirty="0"/>
              <a:t>Click to edit Master title style</a:t>
            </a:r>
            <a:endParaRPr dirty="0"/>
          </a:p>
        </p:txBody>
      </p:sp>
      <p:sp>
        <p:nvSpPr>
          <p:cNvPr id="54" name="Google Shape;54;p7"/>
          <p:cNvSpPr/>
          <p:nvPr/>
        </p:nvSpPr>
        <p:spPr>
          <a:xfrm flipH="1">
            <a:off x="5379400" y="4608579"/>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a:off x="351200" y="559625"/>
            <a:ext cx="175500" cy="3435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74"/>
        <p:cNvGrpSpPr/>
        <p:nvPr/>
      </p:nvGrpSpPr>
      <p:grpSpPr>
        <a:xfrm>
          <a:off x="0" y="0"/>
          <a:ext cx="0" cy="0"/>
          <a:chOff x="0" y="0"/>
          <a:chExt cx="0" cy="0"/>
        </a:xfrm>
      </p:grpSpPr>
      <p:sp>
        <p:nvSpPr>
          <p:cNvPr id="275" name="Google Shape;275;p31"/>
          <p:cNvSpPr/>
          <p:nvPr/>
        </p:nvSpPr>
        <p:spPr>
          <a:xfrm>
            <a:off x="351200" y="539500"/>
            <a:ext cx="175500" cy="7704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6" name="Google Shape;276;p31"/>
          <p:cNvGrpSpPr/>
          <p:nvPr/>
        </p:nvGrpSpPr>
        <p:grpSpPr>
          <a:xfrm flipH="1">
            <a:off x="337500" y="0"/>
            <a:ext cx="8806500" cy="5143500"/>
            <a:chOff x="0" y="0"/>
            <a:chExt cx="8806500" cy="5143500"/>
          </a:xfrm>
          <a:solidFill>
            <a:srgbClr val="518BCB"/>
          </a:solidFill>
        </p:grpSpPr>
        <p:cxnSp>
          <p:nvCxnSpPr>
            <p:cNvPr id="277" name="Google Shape;277;p31"/>
            <p:cNvCxnSpPr/>
            <p:nvPr/>
          </p:nvCxnSpPr>
          <p:spPr>
            <a:xfrm rot="10800000">
              <a:off x="0" y="306100"/>
              <a:ext cx="8806500" cy="0"/>
            </a:xfrm>
            <a:prstGeom prst="straightConnector1">
              <a:avLst/>
            </a:prstGeom>
            <a:grpFill/>
            <a:ln w="9525" cap="flat" cmpd="sng">
              <a:solidFill>
                <a:srgbClr val="759FCB"/>
              </a:solidFill>
              <a:prstDash val="solid"/>
              <a:round/>
              <a:headEnd type="none" w="med" len="med"/>
              <a:tailEnd type="none" w="med" len="med"/>
            </a:ln>
          </p:spPr>
        </p:cxnSp>
        <p:sp>
          <p:nvSpPr>
            <p:cNvPr id="278" name="Google Shape;278;p31"/>
            <p:cNvSpPr/>
            <p:nvPr/>
          </p:nvSpPr>
          <p:spPr>
            <a:xfrm>
              <a:off x="0" y="0"/>
              <a:ext cx="14697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9" name="Google Shape;279;p31"/>
          <p:cNvSpPr/>
          <p:nvPr/>
        </p:nvSpPr>
        <p:spPr>
          <a:xfrm flipH="1">
            <a:off x="288400" y="2768529"/>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80"/>
        <p:cNvGrpSpPr/>
        <p:nvPr/>
      </p:nvGrpSpPr>
      <p:grpSpPr>
        <a:xfrm>
          <a:off x="0" y="0"/>
          <a:ext cx="0" cy="0"/>
          <a:chOff x="0" y="0"/>
          <a:chExt cx="0" cy="0"/>
        </a:xfrm>
      </p:grpSpPr>
      <p:grpSp>
        <p:nvGrpSpPr>
          <p:cNvPr id="281" name="Google Shape;281;p32"/>
          <p:cNvGrpSpPr/>
          <p:nvPr/>
        </p:nvGrpSpPr>
        <p:grpSpPr>
          <a:xfrm>
            <a:off x="0" y="0"/>
            <a:ext cx="8806500" cy="5143500"/>
            <a:chOff x="0" y="0"/>
            <a:chExt cx="8806500" cy="5143500"/>
          </a:xfrm>
          <a:solidFill>
            <a:srgbClr val="518BCB"/>
          </a:solidFill>
        </p:grpSpPr>
        <p:cxnSp>
          <p:nvCxnSpPr>
            <p:cNvPr id="282" name="Google Shape;282;p32"/>
            <p:cNvCxnSpPr/>
            <p:nvPr/>
          </p:nvCxnSpPr>
          <p:spPr>
            <a:xfrm rot="10800000">
              <a:off x="0" y="306100"/>
              <a:ext cx="8806500" cy="0"/>
            </a:xfrm>
            <a:prstGeom prst="straightConnector1">
              <a:avLst/>
            </a:prstGeom>
            <a:grpFill/>
            <a:ln w="9525" cap="flat" cmpd="sng">
              <a:solidFill>
                <a:srgbClr val="759FCB"/>
              </a:solidFill>
              <a:prstDash val="solid"/>
              <a:round/>
              <a:headEnd type="none" w="med" len="med"/>
              <a:tailEnd type="none" w="med" len="med"/>
            </a:ln>
          </p:spPr>
        </p:cxnSp>
        <p:sp>
          <p:nvSpPr>
            <p:cNvPr id="283" name="Google Shape;283;p32"/>
            <p:cNvSpPr/>
            <p:nvPr/>
          </p:nvSpPr>
          <p:spPr>
            <a:xfrm>
              <a:off x="0" y="0"/>
              <a:ext cx="14697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84" name="Google Shape;284;p32"/>
          <p:cNvSpPr/>
          <p:nvPr/>
        </p:nvSpPr>
        <p:spPr>
          <a:xfrm rot="5400000" flipH="1">
            <a:off x="6898275" y="2947204"/>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2"/>
          <p:cNvSpPr/>
          <p:nvPr/>
        </p:nvSpPr>
        <p:spPr>
          <a:xfrm>
            <a:off x="319177" y="618825"/>
            <a:ext cx="5207623" cy="2364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8"/>
        <p:cNvGrpSpPr/>
        <p:nvPr/>
      </p:nvGrpSpPr>
      <p:grpSpPr>
        <a:xfrm>
          <a:off x="0" y="0"/>
          <a:ext cx="0" cy="0"/>
          <a:chOff x="0" y="0"/>
          <a:chExt cx="0" cy="0"/>
        </a:xfrm>
      </p:grpSpPr>
      <p:grpSp>
        <p:nvGrpSpPr>
          <p:cNvPr id="99" name="Google Shape;99;p14"/>
          <p:cNvGrpSpPr/>
          <p:nvPr/>
        </p:nvGrpSpPr>
        <p:grpSpPr>
          <a:xfrm flipH="1">
            <a:off x="0" y="0"/>
            <a:ext cx="8792875" cy="5143500"/>
            <a:chOff x="351125" y="0"/>
            <a:chExt cx="8792875" cy="5143500"/>
          </a:xfrm>
          <a:solidFill>
            <a:srgbClr val="518BCB"/>
          </a:solidFill>
        </p:grpSpPr>
        <p:cxnSp>
          <p:nvCxnSpPr>
            <p:cNvPr id="100" name="Google Shape;100;p14"/>
            <p:cNvCxnSpPr/>
            <p:nvPr/>
          </p:nvCxnSpPr>
          <p:spPr>
            <a:xfrm rot="10800000">
              <a:off x="351125" y="306100"/>
              <a:ext cx="8746500" cy="0"/>
            </a:xfrm>
            <a:prstGeom prst="straightConnector1">
              <a:avLst/>
            </a:prstGeom>
            <a:grpFill/>
            <a:ln w="9525" cap="flat" cmpd="sng">
              <a:solidFill>
                <a:schemeClr val="dk1"/>
              </a:solidFill>
              <a:prstDash val="solid"/>
              <a:round/>
              <a:headEnd type="none" w="med" len="med"/>
              <a:tailEnd type="none" w="med" len="med"/>
            </a:ln>
          </p:spPr>
        </p:cxnSp>
        <p:sp>
          <p:nvSpPr>
            <p:cNvPr id="101" name="Google Shape;101;p14"/>
            <p:cNvSpPr/>
            <p:nvPr/>
          </p:nvSpPr>
          <p:spPr>
            <a:xfrm>
              <a:off x="8424000" y="0"/>
              <a:ext cx="720000" cy="5143500"/>
            </a:xfrm>
            <a:prstGeom prst="rect">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14"/>
          <p:cNvSpPr>
            <a:spLocks noGrp="1"/>
          </p:cNvSpPr>
          <p:nvPr>
            <p:ph type="pic" idx="2"/>
          </p:nvPr>
        </p:nvSpPr>
        <p:spPr>
          <a:xfrm>
            <a:off x="5560100" y="1124900"/>
            <a:ext cx="2870700" cy="3170700"/>
          </a:xfrm>
          <a:prstGeom prst="rect">
            <a:avLst/>
          </a:prstGeom>
          <a:noFill/>
          <a:ln>
            <a:noFill/>
          </a:ln>
        </p:spPr>
      </p:sp>
      <p:sp>
        <p:nvSpPr>
          <p:cNvPr id="103" name="Google Shape;103;p14"/>
          <p:cNvSpPr txBox="1">
            <a:spLocks noGrp="1"/>
          </p:cNvSpPr>
          <p:nvPr>
            <p:ph type="title"/>
          </p:nvPr>
        </p:nvSpPr>
        <p:spPr>
          <a:xfrm>
            <a:off x="1178675" y="3418063"/>
            <a:ext cx="3975600" cy="5319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3000"/>
              <a:buNone/>
              <a:defRPr sz="2000">
                <a:latin typeface="+mj-lt"/>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lang="en-GB" dirty="0"/>
              <a:t>Click to edit Master title style</a:t>
            </a:r>
            <a:endParaRPr dirty="0"/>
          </a:p>
        </p:txBody>
      </p:sp>
      <p:sp>
        <p:nvSpPr>
          <p:cNvPr id="104" name="Google Shape;104;p14"/>
          <p:cNvSpPr txBox="1">
            <a:spLocks noGrp="1"/>
          </p:cNvSpPr>
          <p:nvPr>
            <p:ph type="subTitle" idx="1"/>
          </p:nvPr>
        </p:nvSpPr>
        <p:spPr>
          <a:xfrm>
            <a:off x="1178725" y="1470463"/>
            <a:ext cx="3975600" cy="1873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1600">
                <a:latin typeface="+mn-lt"/>
              </a:defRPr>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r>
              <a:rPr lang="en-GB"/>
              <a:t>Click to edit Master subtitle style</a:t>
            </a:r>
            <a:endParaRPr/>
          </a:p>
        </p:txBody>
      </p:sp>
    </p:spTree>
    <p:extLst>
      <p:ext uri="{BB962C8B-B14F-4D97-AF65-F5344CB8AC3E}">
        <p14:creationId xmlns:p14="http://schemas.microsoft.com/office/powerpoint/2010/main" val="3977146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1pPr>
            <a:lvl2pPr lvl="1"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9pPr>
          </a:lstStyle>
          <a:p>
            <a:endParaRPr dirty="0"/>
          </a:p>
        </p:txBody>
      </p:sp>
      <p:sp>
        <p:nvSpPr>
          <p:cNvPr id="7" name="Google Shape;7;p1"/>
          <p:cNvSpPr txBox="1">
            <a:spLocks noGrp="1"/>
          </p:cNvSpPr>
          <p:nvPr>
            <p:ph type="body" idx="1"/>
          </p:nvPr>
        </p:nvSpPr>
        <p:spPr>
          <a:xfrm>
            <a:off x="713225" y="1152475"/>
            <a:ext cx="7681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1pPr>
            <a:lvl2pPr marL="914400" lvl="1"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2pPr>
            <a:lvl3pPr marL="1371600" lvl="2"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3pPr>
            <a:lvl4pPr marL="1828800" lvl="3"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4pPr>
            <a:lvl5pPr marL="2286000" lvl="4"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5pPr>
            <a:lvl6pPr marL="2743200" lvl="5"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6pPr>
            <a:lvl7pPr marL="3200400" lvl="6"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7pPr>
            <a:lvl8pPr marL="3657600" lvl="7"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8pPr>
            <a:lvl9pPr marL="4114800" lvl="8"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8" r:id="rId6"/>
    <p:sldLayoutId id="2147483677" r:id="rId7"/>
    <p:sldLayoutId id="2147483678" r:id="rId8"/>
    <p:sldLayoutId id="2147483682" r:id="rId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1" i="0" u="none" strike="noStrike" cap="none">
          <a:solidFill>
            <a:srgbClr val="000000"/>
          </a:solidFill>
          <a:latin typeface="Avenir Black" panose="02000503020000020003" pitchFamily="2" charset="0"/>
          <a:ea typeface="Avenir Black" panose="02000503020000020003" pitchFamily="2"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venir Light" panose="020B0402020203020204" pitchFamily="34" charset="77"/>
          <a:ea typeface="Avenir Light" panose="020B0402020203020204" pitchFamily="34" charset="77"/>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Epilogue"/>
              <a:buNone/>
              <a:defRPr sz="3000" b="1">
                <a:solidFill>
                  <a:schemeClr val="dk1"/>
                </a:solidFill>
                <a:latin typeface="Epilogue"/>
                <a:ea typeface="Epilogue"/>
                <a:cs typeface="Epilogue"/>
                <a:sym typeface="Epilogue"/>
              </a:defRPr>
            </a:lvl1pPr>
            <a:lvl2pPr lvl="1"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2pPr>
            <a:lvl3pPr lvl="2"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3pPr>
            <a:lvl4pPr lvl="3"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4pPr>
            <a:lvl5pPr lvl="4"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5pPr>
            <a:lvl6pPr lvl="5"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6pPr>
            <a:lvl7pPr lvl="6"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7pPr>
            <a:lvl8pPr lvl="7"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8pPr>
            <a:lvl9pPr lvl="8" rtl="0">
              <a:spcBef>
                <a:spcPts val="0"/>
              </a:spcBef>
              <a:spcAft>
                <a:spcPts val="0"/>
              </a:spcAft>
              <a:buClr>
                <a:schemeClr val="dk1"/>
              </a:buClr>
              <a:buSzPts val="3000"/>
              <a:buFont typeface="DM Sans"/>
              <a:buNone/>
              <a:defRPr sz="3000" b="1">
                <a:solidFill>
                  <a:schemeClr val="dk1"/>
                </a:solidFill>
                <a:latin typeface="DM Sans"/>
                <a:ea typeface="DM Sans"/>
                <a:cs typeface="DM Sans"/>
                <a:sym typeface="DM Sans"/>
              </a:defRPr>
            </a:lvl9pPr>
          </a:lstStyle>
          <a:p>
            <a:endParaRPr dirty="0"/>
          </a:p>
        </p:txBody>
      </p:sp>
      <p:sp>
        <p:nvSpPr>
          <p:cNvPr id="7" name="Google Shape;7;p1"/>
          <p:cNvSpPr txBox="1">
            <a:spLocks noGrp="1"/>
          </p:cNvSpPr>
          <p:nvPr>
            <p:ph type="body" idx="1"/>
          </p:nvPr>
        </p:nvSpPr>
        <p:spPr>
          <a:xfrm>
            <a:off x="713225" y="1152475"/>
            <a:ext cx="7681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1pPr>
            <a:lvl2pPr marL="914400" lvl="1"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2pPr>
            <a:lvl3pPr marL="1371600" lvl="2"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3pPr>
            <a:lvl4pPr marL="1828800" lvl="3"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4pPr>
            <a:lvl5pPr marL="2286000" lvl="4"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5pPr>
            <a:lvl6pPr marL="2743200" lvl="5"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6pPr>
            <a:lvl7pPr marL="3200400" lvl="6"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7pPr>
            <a:lvl8pPr marL="3657600" lvl="7"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8pPr>
            <a:lvl9pPr marL="4114800" lvl="8" indent="-317500">
              <a:lnSpc>
                <a:spcPct val="115000"/>
              </a:lnSpc>
              <a:spcBef>
                <a:spcPts val="0"/>
              </a:spcBef>
              <a:spcAft>
                <a:spcPts val="0"/>
              </a:spcAft>
              <a:buClr>
                <a:schemeClr val="dk1"/>
              </a:buClr>
              <a:buSzPts val="1400"/>
              <a:buFont typeface="Catamaran Medium"/>
              <a:buChar char="■"/>
              <a:defRPr>
                <a:solidFill>
                  <a:schemeClr val="dk1"/>
                </a:solidFill>
                <a:latin typeface="Catamaran Medium"/>
                <a:ea typeface="Catamaran Medium"/>
                <a:cs typeface="Catamaran Medium"/>
                <a:sym typeface="Catamaran Medium"/>
              </a:defRPr>
            </a:lvl9pPr>
          </a:lstStyle>
          <a:p>
            <a:endParaRPr dirty="0"/>
          </a:p>
        </p:txBody>
      </p:sp>
    </p:spTree>
    <p:extLst>
      <p:ext uri="{BB962C8B-B14F-4D97-AF65-F5344CB8AC3E}">
        <p14:creationId xmlns:p14="http://schemas.microsoft.com/office/powerpoint/2010/main" val="1891029761"/>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9" r:id="rId5"/>
    <p:sldLayoutId id="2147483690" r:id="rId6"/>
    <p:sldLayoutId id="2147483691" r:id="rId7"/>
    <p:sldLayoutId id="2147483692" r:id="rId8"/>
    <p:sldLayoutId id="2147483693" r:id="rId9"/>
    <p:sldLayoutId id="2147483694" r:id="rId10"/>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1" i="0" u="none" strike="noStrike" cap="none">
          <a:solidFill>
            <a:srgbClr val="000000"/>
          </a:solidFill>
          <a:latin typeface="Avenir Black" panose="02000503020000020003" pitchFamily="2" charset="0"/>
          <a:ea typeface="Avenir Black" panose="02000503020000020003" pitchFamily="2"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venir Light" panose="020B0402020203020204" pitchFamily="34" charset="77"/>
          <a:ea typeface="Avenir Light" panose="020B0402020203020204" pitchFamily="34" charset="77"/>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audio" Target="NULL" TargetMode="External"/><Relationship Id="rId7" Type="http://schemas.microsoft.com/office/2007/relationships/media" Target="../media/media6.mp3"/><Relationship Id="rId2" Type="http://schemas.openxmlformats.org/officeDocument/2006/relationships/audio" Target="../media/media2.mp3"/><Relationship Id="rId1" Type="http://schemas.microsoft.com/office/2007/relationships/media" Target="../media/media2.mp3"/><Relationship Id="rId6" Type="http://schemas.microsoft.com/office/2007/relationships/media" Target="../media/media5.mp3"/><Relationship Id="rId5" Type="http://schemas.microsoft.com/office/2007/relationships/media" Target="../media/media4.mp3"/><Relationship Id="rId4" Type="http://schemas.microsoft.com/office/2007/relationships/media" Target="../media/media3.mp3"/><Relationship Id="rId9" Type="http://schemas.openxmlformats.org/officeDocument/2006/relationships/image" Target="../media/image5.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6"/>
          <p:cNvSpPr txBox="1">
            <a:spLocks noGrp="1"/>
          </p:cNvSpPr>
          <p:nvPr>
            <p:ph type="ctrTitle"/>
          </p:nvPr>
        </p:nvSpPr>
        <p:spPr>
          <a:xfrm>
            <a:off x="1284700" y="737175"/>
            <a:ext cx="5284542" cy="2733000"/>
          </a:xfrm>
          <a:prstGeom prst="rect">
            <a:avLst/>
          </a:prstGeom>
        </p:spPr>
        <p:txBody>
          <a:bodyPr spcFirstLastPara="1" wrap="square" lIns="91425" tIns="91425" rIns="91425" bIns="91425" anchor="ctr" anchorCtr="0">
            <a:noAutofit/>
          </a:bodyPr>
          <a:lstStyle/>
          <a:p>
            <a:r>
              <a:rPr lang="sq-AL" sz="2400" b="0" dirty="0">
                <a:solidFill>
                  <a:schemeClr val="bg1">
                    <a:lumMod val="10000"/>
                  </a:schemeClr>
                </a:solidFill>
                <a:latin typeface="Avenir Next Heavy" panose="020B0503020202020204" pitchFamily="34" charset="0"/>
                <a:cs typeface="Calibri" panose="020F0502020204030204" pitchFamily="34" charset="0"/>
              </a:rPr>
              <a:t>Module </a:t>
            </a:r>
            <a:r>
              <a:rPr lang="sq-AL" sz="2400" b="0" dirty="0">
                <a:solidFill>
                  <a:schemeClr val="bg1">
                    <a:lumMod val="10000"/>
                  </a:schemeClr>
                </a:solidFill>
                <a:cs typeface="Calibri" panose="020F0502020204030204" pitchFamily="34" charset="0"/>
              </a:rPr>
              <a:t>7</a:t>
            </a:r>
            <a:r>
              <a:rPr lang="sq-AL" sz="2400" b="0" dirty="0">
                <a:solidFill>
                  <a:schemeClr val="bg1">
                    <a:lumMod val="10000"/>
                  </a:schemeClr>
                </a:solidFill>
                <a:latin typeface="Avenir Next Heavy" panose="020B0503020202020204" pitchFamily="34" charset="0"/>
                <a:cs typeface="Calibri" panose="020F0502020204030204" pitchFamily="34" charset="0"/>
              </a:rPr>
              <a:t>: </a:t>
            </a:r>
            <a:br>
              <a:rPr lang="sq-AL" sz="3200" dirty="0">
                <a:solidFill>
                  <a:schemeClr val="bg1">
                    <a:lumMod val="10000"/>
                  </a:schemeClr>
                </a:solidFill>
                <a:latin typeface="Avenir Next Heavy" panose="020B0503020202020204" pitchFamily="34" charset="0"/>
                <a:cs typeface="Calibri" panose="020F0502020204030204" pitchFamily="34" charset="0"/>
              </a:rPr>
            </a:br>
            <a:r>
              <a:rPr lang="sq-AL" sz="3200" dirty="0">
                <a:solidFill>
                  <a:schemeClr val="bg1">
                    <a:lumMod val="10000"/>
                  </a:schemeClr>
                </a:solidFill>
              </a:rPr>
              <a:t>Embedding effective student centred learning strategies into professional practice</a:t>
            </a:r>
            <a:endParaRPr sz="2000" dirty="0">
              <a:solidFill>
                <a:schemeClr val="bg1">
                  <a:lumMod val="10000"/>
                </a:schemeClr>
              </a:solidFill>
              <a:cs typeface="Calibri" panose="020F0502020204030204" pitchFamily="34" charset="0"/>
            </a:endParaRPr>
          </a:p>
        </p:txBody>
      </p:sp>
      <p:sp>
        <p:nvSpPr>
          <p:cNvPr id="299" name="Google Shape;299;p36"/>
          <p:cNvSpPr txBox="1">
            <a:spLocks noGrp="1"/>
          </p:cNvSpPr>
          <p:nvPr>
            <p:ph type="subTitle" idx="1"/>
          </p:nvPr>
        </p:nvSpPr>
        <p:spPr>
          <a:xfrm>
            <a:off x="1198896" y="3422725"/>
            <a:ext cx="5456150" cy="377700"/>
          </a:xfrm>
          <a:prstGeom prst="rect">
            <a:avLst/>
          </a:prstGeom>
        </p:spPr>
        <p:txBody>
          <a:bodyPr spcFirstLastPara="1" wrap="square" lIns="91425" tIns="91425" rIns="91425" bIns="91425" anchor="t" anchorCtr="0">
            <a:noAutofit/>
          </a:bodyPr>
          <a:lstStyle/>
          <a:p>
            <a:pPr algn="l"/>
            <a:r>
              <a:rPr lang="sq-AL" sz="1600" dirty="0">
                <a:solidFill>
                  <a:schemeClr val="bg1">
                    <a:lumMod val="10000"/>
                  </a:schemeClr>
                </a:solidFill>
                <a:latin typeface="Avenir Light" panose="020B0402020203020204" pitchFamily="34" charset="77"/>
              </a:rPr>
              <a:t>School-Based Teacher Professional Development</a:t>
            </a:r>
          </a:p>
        </p:txBody>
      </p:sp>
      <p:sp>
        <p:nvSpPr>
          <p:cNvPr id="300" name="Google Shape;300;p36"/>
          <p:cNvSpPr/>
          <p:nvPr/>
        </p:nvSpPr>
        <p:spPr>
          <a:xfrm>
            <a:off x="254616" y="3873624"/>
            <a:ext cx="6565523" cy="236400"/>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FEE1F05-1DAF-D132-70BC-FCB46C5F4E23}"/>
              </a:ext>
            </a:extLst>
          </p:cNvPr>
          <p:cNvPicPr>
            <a:picLocks noChangeAspect="1"/>
          </p:cNvPicPr>
          <p:nvPr/>
        </p:nvPicPr>
        <p:blipFill>
          <a:blip r:embed="rId3"/>
          <a:stretch>
            <a:fillRect/>
          </a:stretch>
        </p:blipFill>
        <p:spPr>
          <a:xfrm>
            <a:off x="8167662" y="3490826"/>
            <a:ext cx="618428" cy="619198"/>
          </a:xfrm>
          <a:prstGeom prst="rect">
            <a:avLst/>
          </a:prstGeom>
        </p:spPr>
      </p:pic>
      <p:pic>
        <p:nvPicPr>
          <p:cNvPr id="3" name="Picture 2">
            <a:extLst>
              <a:ext uri="{FF2B5EF4-FFF2-40B4-BE49-F238E27FC236}">
                <a16:creationId xmlns:a16="http://schemas.microsoft.com/office/drawing/2014/main" id="{0ADB6365-6101-47CB-6DD2-0761E9261AA2}"/>
              </a:ext>
            </a:extLst>
          </p:cNvPr>
          <p:cNvPicPr>
            <a:picLocks noChangeAspect="1"/>
          </p:cNvPicPr>
          <p:nvPr/>
        </p:nvPicPr>
        <p:blipFill>
          <a:blip r:embed="rId4"/>
          <a:stretch>
            <a:fillRect/>
          </a:stretch>
        </p:blipFill>
        <p:spPr>
          <a:xfrm>
            <a:off x="6820140" y="427576"/>
            <a:ext cx="1965950" cy="619197"/>
          </a:xfrm>
          <a:prstGeom prst="rect">
            <a:avLst/>
          </a:prstGeom>
        </p:spPr>
      </p:pic>
      <p:sp>
        <p:nvSpPr>
          <p:cNvPr id="2" name="Google Shape;300;p36">
            <a:extLst>
              <a:ext uri="{FF2B5EF4-FFF2-40B4-BE49-F238E27FC236}">
                <a16:creationId xmlns:a16="http://schemas.microsoft.com/office/drawing/2014/main" id="{A7A40F02-624A-1FC3-C546-0CFBB3B9EB08}"/>
              </a:ext>
            </a:extLst>
          </p:cNvPr>
          <p:cNvSpPr/>
          <p:nvPr/>
        </p:nvSpPr>
        <p:spPr>
          <a:xfrm>
            <a:off x="254616" y="4246418"/>
            <a:ext cx="3834305" cy="92669"/>
          </a:xfrm>
          <a:prstGeom prst="rect">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FF1153E-F676-8612-29BB-3FC13CB1AB42}"/>
              </a:ext>
            </a:extLst>
          </p:cNvPr>
          <p:cNvSpPr>
            <a:spLocks noGrp="1"/>
          </p:cNvSpPr>
          <p:nvPr>
            <p:ph type="pic" idx="2"/>
          </p:nvPr>
        </p:nvSpPr>
        <p:spPr/>
      </p:sp>
      <p:sp>
        <p:nvSpPr>
          <p:cNvPr id="3" name="Title 2">
            <a:extLst>
              <a:ext uri="{FF2B5EF4-FFF2-40B4-BE49-F238E27FC236}">
                <a16:creationId xmlns:a16="http://schemas.microsoft.com/office/drawing/2014/main" id="{58DBB7BA-921B-A8FE-6520-8D61E0688992}"/>
              </a:ext>
            </a:extLst>
          </p:cNvPr>
          <p:cNvSpPr>
            <a:spLocks noGrp="1"/>
          </p:cNvSpPr>
          <p:nvPr>
            <p:ph type="title"/>
          </p:nvPr>
        </p:nvSpPr>
        <p:spPr>
          <a:xfrm>
            <a:off x="713225" y="2115050"/>
            <a:ext cx="4492956" cy="1491300"/>
          </a:xfrm>
        </p:spPr>
        <p:txBody>
          <a:bodyPr/>
          <a:lstStyle/>
          <a:p>
            <a:r>
              <a:rPr lang="sq-AL" sz="4000" dirty="0">
                <a:latin typeface="Avenir Next Heavy" panose="020B0503020202020204" pitchFamily="34" charset="0"/>
                <a:ea typeface="Calibri" pitchFamily="34" charset="0"/>
                <a:sym typeface="Calibri" pitchFamily="34" charset="0"/>
              </a:rPr>
              <a:t>Student-centred learning</a:t>
            </a:r>
            <a:endParaRPr lang="en-XK" dirty="0">
              <a:latin typeface="Avenir Next Heavy" panose="020B0503020202020204" pitchFamily="34" charset="0"/>
            </a:endParaRPr>
          </a:p>
        </p:txBody>
      </p:sp>
      <p:sp>
        <p:nvSpPr>
          <p:cNvPr id="4" name="Subtitle 3">
            <a:extLst>
              <a:ext uri="{FF2B5EF4-FFF2-40B4-BE49-F238E27FC236}">
                <a16:creationId xmlns:a16="http://schemas.microsoft.com/office/drawing/2014/main" id="{917C674A-937E-7581-FA26-38FF4F1EF0D3}"/>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3169209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b="1" dirty="0">
                <a:solidFill>
                  <a:schemeClr val="bg1">
                    <a:lumMod val="10000"/>
                  </a:schemeClr>
                </a:solidFill>
              </a:rPr>
              <a:t>What is student-centred learning?</a:t>
            </a: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endParaRPr lang="sq-AL" sz="1400" u="none" strike="noStrike" dirty="0">
              <a:solidFill>
                <a:schemeClr val="bg1">
                  <a:lumMod val="10000"/>
                </a:schemeClr>
              </a:solidFill>
            </a:endParaRPr>
          </a:p>
          <a:p>
            <a:pPr marL="457200" marR="0" lvl="0" indent="-457200" eaLnBrk="1" hangingPunct="1">
              <a:lnSpc>
                <a:spcPct val="90000"/>
              </a:lnSpc>
              <a:buAutoNum type="arabicPeriod"/>
            </a:pPr>
            <a:r>
              <a:rPr lang="sq-AL" sz="1400" dirty="0">
                <a:solidFill>
                  <a:schemeClr val="bg1">
                    <a:lumMod val="10000"/>
                  </a:schemeClr>
                </a:solidFill>
                <a:ea typeface="Calibri" pitchFamily="34" charset="0"/>
                <a:sym typeface="Calibri" pitchFamily="34" charset="0"/>
              </a:rPr>
              <a:t>The learner has full responsibility for her/his learning.</a:t>
            </a:r>
          </a:p>
          <a:p>
            <a:pPr marL="457200" marR="0" lvl="0" indent="-457200" eaLnBrk="1" hangingPunct="1">
              <a:lnSpc>
                <a:spcPct val="90000"/>
              </a:lnSpc>
              <a:buAutoNum type="arabicPeriod"/>
            </a:pPr>
            <a:r>
              <a:rPr lang="sq-AL" sz="1400" dirty="0">
                <a:solidFill>
                  <a:schemeClr val="bg1">
                    <a:lumMod val="10000"/>
                  </a:schemeClr>
                </a:solidFill>
                <a:ea typeface="Calibri" pitchFamily="34" charset="0"/>
                <a:sym typeface="Calibri" pitchFamily="34" charset="0"/>
              </a:rPr>
              <a:t>Involvement and participation are necessary for learning.</a:t>
            </a:r>
          </a:p>
          <a:p>
            <a:pPr marL="457200" marR="0" lvl="0" indent="-457200" eaLnBrk="1" hangingPunct="1">
              <a:lnSpc>
                <a:spcPct val="90000"/>
              </a:lnSpc>
              <a:buAutoNum type="arabicPeriod"/>
            </a:pPr>
            <a:r>
              <a:rPr lang="sq-AL" sz="1400" dirty="0">
                <a:solidFill>
                  <a:schemeClr val="bg1">
                    <a:lumMod val="10000"/>
                  </a:schemeClr>
                </a:solidFill>
                <a:ea typeface="Calibri" pitchFamily="34" charset="0"/>
                <a:sym typeface="Calibri" pitchFamily="34" charset="0"/>
              </a:rPr>
              <a:t>The relationship between learners is more equal.</a:t>
            </a:r>
          </a:p>
          <a:p>
            <a:pPr marL="457200" marR="0" lvl="0" indent="-457200" eaLnBrk="1" hangingPunct="1">
              <a:lnSpc>
                <a:spcPct val="90000"/>
              </a:lnSpc>
              <a:buAutoNum type="arabicPeriod"/>
            </a:pPr>
            <a:r>
              <a:rPr lang="sq-AL" sz="1400" dirty="0">
                <a:solidFill>
                  <a:schemeClr val="bg1">
                    <a:lumMod val="10000"/>
                  </a:schemeClr>
                </a:solidFill>
                <a:ea typeface="Calibri" pitchFamily="34" charset="0"/>
                <a:sym typeface="Calibri" pitchFamily="34" charset="0"/>
              </a:rPr>
              <a:t>The teacher becomes a facilitator.</a:t>
            </a:r>
          </a:p>
          <a:p>
            <a:pPr marL="457200" marR="0" lvl="0" indent="-457200" eaLnBrk="1" hangingPunct="1">
              <a:lnSpc>
                <a:spcPct val="90000"/>
              </a:lnSpc>
              <a:buAutoNum type="arabicPeriod"/>
            </a:pPr>
            <a:r>
              <a:rPr lang="sq-AL" sz="1400" dirty="0">
                <a:solidFill>
                  <a:schemeClr val="bg1">
                    <a:lumMod val="10000"/>
                  </a:schemeClr>
                </a:solidFill>
                <a:ea typeface="Calibri" pitchFamily="34" charset="0"/>
                <a:sym typeface="Calibri" pitchFamily="34" charset="0"/>
              </a:rPr>
              <a:t>The learner sees himself differently as a result of the learning experience.</a:t>
            </a:r>
          </a:p>
          <a:p>
            <a:pPr marL="152400" indent="0" rtl="0">
              <a:spcBef>
                <a:spcPts val="0"/>
              </a:spcBef>
              <a:spcAft>
                <a:spcPts val="800"/>
              </a:spcAft>
              <a:buNone/>
            </a:pPr>
            <a:endParaRPr lang="sl-SI" sz="1050" dirty="0">
              <a:solidFill>
                <a:schemeClr val="bg1">
                  <a:lumMod val="10000"/>
                </a:schemeClr>
              </a:solidFill>
            </a:endParaRPr>
          </a:p>
          <a:p>
            <a:pPr marL="152400" indent="0" rtl="0">
              <a:spcBef>
                <a:spcPts val="0"/>
              </a:spcBef>
              <a:spcAft>
                <a:spcPts val="800"/>
              </a:spcAft>
              <a:buNone/>
            </a:pPr>
            <a:endParaRPr lang="sq-AL" sz="1000" b="1" u="none" strike="noStrike" dirty="0">
              <a:solidFill>
                <a:schemeClr val="bg1">
                  <a:lumMod val="10000"/>
                </a:schemeClr>
              </a:solidFill>
            </a:endParaRPr>
          </a:p>
          <a:p>
            <a:pPr marL="152400" indent="0" rtl="0">
              <a:spcBef>
                <a:spcPts val="0"/>
              </a:spcBef>
              <a:spcAft>
                <a:spcPts val="800"/>
              </a:spcAft>
              <a:buNone/>
            </a:pPr>
            <a:r>
              <a:rPr lang="sq-AL" sz="1000" b="1" u="none" strike="noStrike" dirty="0">
                <a:solidFill>
                  <a:schemeClr val="bg1">
                    <a:lumMod val="10000"/>
                  </a:schemeClr>
                </a:solidFill>
              </a:rPr>
              <a:t>¹Brandes, D. dhe P. Ginnis (1986). A Guide to Student Centred Learning. Oxford: Blackwellcited in  O’Neil .G, Mcmahon. T Student-centred learning: What does it mean for students and lecturers? University College Dublin</a:t>
            </a:r>
          </a:p>
          <a:p>
            <a:pPr marL="152400" indent="0" rtl="0">
              <a:spcBef>
                <a:spcPts val="0"/>
              </a:spcBef>
              <a:spcAft>
                <a:spcPts val="800"/>
              </a:spcAft>
              <a:buNone/>
            </a:pPr>
            <a:r>
              <a:rPr lang="sq-AL" sz="1000" b="1" u="none" strike="noStrike" dirty="0">
                <a:solidFill>
                  <a:schemeClr val="bg1">
                    <a:lumMod val="10000"/>
                  </a:schemeClr>
                </a:solidFill>
              </a:rPr>
              <a:t> Available from: https://www.researchgate.net/publication/241465214_Student-centred_learning_What_does_it_mean_for_students_and_lecturers. (Accessed on 5 November 2021)</a:t>
            </a:r>
          </a:p>
        </p:txBody>
      </p:sp>
    </p:spTree>
    <p:extLst>
      <p:ext uri="{BB962C8B-B14F-4D97-AF65-F5344CB8AC3E}">
        <p14:creationId xmlns:p14="http://schemas.microsoft.com/office/powerpoint/2010/main" val="3234853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dirty="0">
                <a:solidFill>
                  <a:schemeClr val="bg1">
                    <a:lumMod val="10000"/>
                  </a:schemeClr>
                </a:solidFill>
                <a:ea typeface="Calibri" pitchFamily="34" charset="0"/>
                <a:sym typeface="Calibri" pitchFamily="34" charset="0"/>
              </a:rPr>
              <a:t>Teacher led</a:t>
            </a: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285750" indent="-285750"/>
            <a:endParaRPr lang="sq-AL" sz="1400" dirty="0">
              <a:solidFill>
                <a:schemeClr val="bg1">
                  <a:lumMod val="10000"/>
                </a:schemeClr>
              </a:solidFill>
              <a:ea typeface="Calibri" pitchFamily="34" charset="0"/>
              <a:sym typeface="Calibri" pitchFamily="34" charset="0"/>
            </a:endParaRPr>
          </a:p>
          <a:p>
            <a:pPr marL="285750" indent="-285750"/>
            <a:r>
              <a:rPr lang="sq-AL" sz="1400" dirty="0">
                <a:solidFill>
                  <a:schemeClr val="bg1">
                    <a:lumMod val="10000"/>
                  </a:schemeClr>
                </a:solidFill>
                <a:ea typeface="Calibri" pitchFamily="34" charset="0"/>
                <a:sym typeface="Calibri" pitchFamily="34" charset="0"/>
              </a:rPr>
              <a:t>Lecture-style lessons.</a:t>
            </a:r>
          </a:p>
          <a:p>
            <a:pPr marL="285750" indent="-285750"/>
            <a:endParaRPr lang="sq-AL" sz="1400" dirty="0">
              <a:solidFill>
                <a:schemeClr val="bg1">
                  <a:lumMod val="10000"/>
                </a:schemeClr>
              </a:solidFill>
              <a:ea typeface="Calibri" pitchFamily="34" charset="0"/>
              <a:sym typeface="Calibri" pitchFamily="34" charset="0"/>
            </a:endParaRPr>
          </a:p>
          <a:p>
            <a:pPr marL="285750" indent="-285750"/>
            <a:r>
              <a:rPr lang="sq-AL" sz="1400" dirty="0">
                <a:solidFill>
                  <a:schemeClr val="bg1">
                    <a:lumMod val="10000"/>
                  </a:schemeClr>
                </a:solidFill>
                <a:ea typeface="Calibri" pitchFamily="34" charset="0"/>
                <a:sym typeface="Calibri" pitchFamily="34" charset="0"/>
              </a:rPr>
              <a:t>The teacher at the front of the class.</a:t>
            </a:r>
          </a:p>
          <a:p>
            <a:pPr marL="285750" indent="-285750"/>
            <a:endParaRPr lang="sq-AL" sz="1400" dirty="0">
              <a:solidFill>
                <a:schemeClr val="bg1">
                  <a:lumMod val="10000"/>
                </a:schemeClr>
              </a:solidFill>
              <a:ea typeface="Calibri" pitchFamily="34" charset="0"/>
              <a:sym typeface="Calibri" pitchFamily="34" charset="0"/>
            </a:endParaRPr>
          </a:p>
          <a:p>
            <a:pPr marL="285750" indent="-285750"/>
            <a:r>
              <a:rPr lang="sq-AL" sz="1400" dirty="0">
                <a:solidFill>
                  <a:schemeClr val="bg1">
                    <a:lumMod val="10000"/>
                  </a:schemeClr>
                </a:solidFill>
                <a:ea typeface="Calibri" pitchFamily="34" charset="0"/>
                <a:sym typeface="Calibri" pitchFamily="34" charset="0"/>
              </a:rPr>
              <a:t>Students absorb knowledge.</a:t>
            </a:r>
          </a:p>
          <a:p>
            <a:pPr marL="285750" indent="-285750"/>
            <a:endParaRPr lang="sq-AL" sz="1400" dirty="0">
              <a:solidFill>
                <a:schemeClr val="bg1">
                  <a:lumMod val="10000"/>
                </a:schemeClr>
              </a:solidFill>
              <a:ea typeface="Calibri" pitchFamily="34" charset="0"/>
              <a:sym typeface="Calibri" pitchFamily="34" charset="0"/>
            </a:endParaRPr>
          </a:p>
          <a:p>
            <a:pPr marL="285750" indent="-285750"/>
            <a:r>
              <a:rPr lang="sq-AL" sz="1400" dirty="0">
                <a:solidFill>
                  <a:schemeClr val="bg1">
                    <a:lumMod val="10000"/>
                  </a:schemeClr>
                </a:solidFill>
                <a:ea typeface="Calibri" pitchFamily="34" charset="0"/>
                <a:sym typeface="Calibri" pitchFamily="34" charset="0"/>
              </a:rPr>
              <a:t>Students do not have many opportunities to acquire skills.</a:t>
            </a:r>
          </a:p>
          <a:p>
            <a:pPr marL="285750" indent="-285750"/>
            <a:endParaRPr lang="sq-AL" sz="1400" dirty="0">
              <a:solidFill>
                <a:schemeClr val="bg1">
                  <a:lumMod val="10000"/>
                </a:schemeClr>
              </a:solidFill>
              <a:ea typeface="Calibri" pitchFamily="34" charset="0"/>
              <a:sym typeface="Calibri" pitchFamily="34" charset="0"/>
            </a:endParaRPr>
          </a:p>
          <a:p>
            <a:pPr marL="152400" indent="0" fontAlgn="base">
              <a:buNone/>
            </a:pP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2234978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eaLnBrk="1" hangingPunct="1"/>
            <a:r>
              <a:rPr lang="sq-AL" dirty="0">
                <a:solidFill>
                  <a:schemeClr val="bg1">
                    <a:lumMod val="10000"/>
                  </a:schemeClr>
                </a:solidFill>
                <a:ea typeface="Calibri" pitchFamily="34" charset="0"/>
                <a:sym typeface="Calibri" pitchFamily="34" charset="0"/>
              </a:rPr>
              <a:t>Student Centred</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indent="0">
              <a:buNone/>
            </a:pPr>
            <a:endParaRPr lang="sq-AL" sz="1400" dirty="0">
              <a:solidFill>
                <a:schemeClr val="bg1">
                  <a:lumMod val="10000"/>
                </a:schemeClr>
              </a:solidFill>
              <a:ea typeface="Calibri" pitchFamily="34" charset="0"/>
              <a:sym typeface="Calibri" pitchFamily="34" charset="0"/>
            </a:endParaRPr>
          </a:p>
          <a:p>
            <a:pPr marL="285750" indent="-285750"/>
            <a:r>
              <a:rPr lang="sq-AL" sz="1400" dirty="0">
                <a:solidFill>
                  <a:schemeClr val="bg1">
                    <a:lumMod val="10000"/>
                  </a:schemeClr>
                </a:solidFill>
                <a:ea typeface="Calibri" pitchFamily="34" charset="0"/>
                <a:sym typeface="Calibri" pitchFamily="34" charset="0"/>
              </a:rPr>
              <a:t> Teacher acts as the facilitator.</a:t>
            </a:r>
          </a:p>
          <a:p>
            <a:pPr marL="285750" indent="-285750"/>
            <a:r>
              <a:rPr lang="sq-AL" sz="1400" dirty="0">
                <a:solidFill>
                  <a:schemeClr val="bg1">
                    <a:lumMod val="10000"/>
                  </a:schemeClr>
                </a:solidFill>
                <a:ea typeface="Calibri" pitchFamily="34" charset="0"/>
                <a:sym typeface="Calibri" pitchFamily="34" charset="0"/>
              </a:rPr>
              <a:t> Students work collaboratively.</a:t>
            </a:r>
          </a:p>
          <a:p>
            <a:pPr marL="285750" indent="-285750"/>
            <a:r>
              <a:rPr lang="sq-AL" sz="1400" dirty="0">
                <a:solidFill>
                  <a:schemeClr val="bg1">
                    <a:lumMod val="10000"/>
                  </a:schemeClr>
                </a:solidFill>
                <a:ea typeface="Calibri" pitchFamily="34" charset="0"/>
                <a:sym typeface="Calibri" pitchFamily="34" charset="0"/>
              </a:rPr>
              <a:t> Students self-assess their work based on clear criteria. They reflect upon learning and set targets for themselves.</a:t>
            </a:r>
          </a:p>
          <a:p>
            <a:pPr marL="285750" indent="-285750"/>
            <a:r>
              <a:rPr lang="sq-AL" sz="1400" dirty="0">
                <a:solidFill>
                  <a:schemeClr val="bg1">
                    <a:lumMod val="10000"/>
                  </a:schemeClr>
                </a:solidFill>
                <a:ea typeface="Calibri" pitchFamily="34" charset="0"/>
                <a:sym typeface="Calibri" pitchFamily="34" charset="0"/>
              </a:rPr>
              <a:t> Students are given meaningful choices about what they learn and how they learn.</a:t>
            </a:r>
          </a:p>
          <a:p>
            <a:pPr marL="285750" indent="-285750"/>
            <a:r>
              <a:rPr lang="sq-AL" sz="1400" dirty="0">
                <a:solidFill>
                  <a:schemeClr val="bg1">
                    <a:lumMod val="10000"/>
                  </a:schemeClr>
                </a:solidFill>
                <a:ea typeface="Calibri" pitchFamily="34" charset="0"/>
                <a:sym typeface="Calibri" pitchFamily="34" charset="0"/>
              </a:rPr>
              <a:t> Students carry out investigations, solve problems, and present their findings.</a:t>
            </a:r>
          </a:p>
          <a:p>
            <a:pPr marL="152400" indent="0" fontAlgn="base">
              <a:buNone/>
            </a:pP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2459036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b="1" dirty="0">
                <a:solidFill>
                  <a:schemeClr val="bg1">
                    <a:lumMod val="10000"/>
                  </a:schemeClr>
                </a:solidFill>
              </a:rPr>
              <a:t>What are the advantages of  student-centred learning?</a:t>
            </a: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lvl="0" indent="0" eaLnBrk="1" hangingPunct="1">
              <a:lnSpc>
                <a:spcPct val="90000"/>
              </a:lnSpc>
              <a:buNone/>
            </a:pPr>
            <a:endParaRPr lang="sq-AL" sz="1400" dirty="0">
              <a:solidFill>
                <a:schemeClr val="bg1">
                  <a:lumMod val="10000"/>
                </a:schemeClr>
              </a:solidFill>
              <a:ea typeface="Calibri" pitchFamily="34" charset="0"/>
              <a:sym typeface="Calibri" pitchFamily="34" charset="0"/>
            </a:endParaRPr>
          </a:p>
          <a:p>
            <a:pPr marL="0" lvl="0" indent="0" eaLnBrk="1" hangingPunct="1">
              <a:lnSpc>
                <a:spcPct val="90000"/>
              </a:lnSpc>
              <a:buNone/>
            </a:pPr>
            <a:r>
              <a:rPr lang="sq-AL" sz="1400" dirty="0">
                <a:solidFill>
                  <a:schemeClr val="bg1">
                    <a:lumMod val="10000"/>
                  </a:schemeClr>
                </a:solidFill>
                <a:ea typeface="Calibri" pitchFamily="34" charset="0"/>
                <a:sym typeface="Calibri" pitchFamily="34" charset="0"/>
              </a:rPr>
              <a:t>As students become invested in their own learning, they gain a better understanding of what good learning is and the purpose of it. </a:t>
            </a:r>
          </a:p>
          <a:p>
            <a:pPr marL="0" lvl="0" indent="0" eaLnBrk="1" hangingPunct="1">
              <a:lnSpc>
                <a:spcPct val="90000"/>
              </a:lnSpc>
              <a:buNone/>
            </a:pPr>
            <a:endParaRPr lang="sq-AL" sz="1400" dirty="0">
              <a:solidFill>
                <a:schemeClr val="bg1">
                  <a:lumMod val="10000"/>
                </a:schemeClr>
              </a:solidFill>
              <a:ea typeface="Calibri" pitchFamily="34" charset="0"/>
              <a:sym typeface="Calibri" pitchFamily="34" charset="0"/>
            </a:endParaRPr>
          </a:p>
          <a:p>
            <a:pPr marL="0" lvl="0" indent="0" eaLnBrk="1" hangingPunct="1">
              <a:lnSpc>
                <a:spcPct val="90000"/>
              </a:lnSpc>
              <a:buNone/>
            </a:pPr>
            <a:r>
              <a:rPr lang="sq-AL" sz="1400" dirty="0">
                <a:solidFill>
                  <a:schemeClr val="bg1">
                    <a:lumMod val="10000"/>
                  </a:schemeClr>
                </a:solidFill>
                <a:ea typeface="Calibri" pitchFamily="34" charset="0"/>
                <a:sym typeface="Calibri" pitchFamily="34" charset="0"/>
              </a:rPr>
              <a:t>This enables them to evaluate their own work, and to more purposefully discuss progress and achievement with teachers, each of which has a significant effect on achievement.</a:t>
            </a:r>
          </a:p>
          <a:p>
            <a:pPr marL="0" lvl="0" indent="0" eaLnBrk="1" hangingPunct="1">
              <a:lnSpc>
                <a:spcPct val="90000"/>
              </a:lnSpc>
              <a:buNone/>
            </a:pPr>
            <a:endParaRPr lang="sq-AL" sz="1400" dirty="0">
              <a:solidFill>
                <a:schemeClr val="bg1">
                  <a:lumMod val="10000"/>
                </a:schemeClr>
              </a:solidFill>
              <a:ea typeface="Calibri" pitchFamily="34" charset="0"/>
              <a:sym typeface="Calibri" pitchFamily="34" charset="0"/>
            </a:endParaRPr>
          </a:p>
          <a:p>
            <a:pPr marL="152400" indent="0">
              <a:lnSpc>
                <a:spcPct val="90000"/>
              </a:lnSpc>
              <a:spcAft>
                <a:spcPts val="800"/>
              </a:spcAft>
              <a:buNone/>
            </a:pPr>
            <a:endParaRPr lang="sq-AL" sz="1400" dirty="0">
              <a:solidFill>
                <a:schemeClr val="bg1">
                  <a:lumMod val="10000"/>
                </a:schemeClr>
              </a:solidFill>
            </a:endParaRPr>
          </a:p>
          <a:p>
            <a:pPr marL="152400" indent="0" fontAlgn="base">
              <a:buNone/>
            </a:pPr>
            <a:endParaRPr lang="sq-AL" sz="1400" dirty="0">
              <a:solidFill>
                <a:schemeClr val="bg1">
                  <a:lumMod val="10000"/>
                </a:schemeClr>
              </a:solidFill>
            </a:endParaRPr>
          </a:p>
          <a:p>
            <a:pPr marL="152400" indent="0" fontAlgn="base">
              <a:buNone/>
            </a:pPr>
            <a:r>
              <a:rPr lang="sq-AL" sz="1000" b="1" u="none" strike="noStrike" dirty="0">
                <a:solidFill>
                  <a:schemeClr val="bg1">
                    <a:lumMod val="10000"/>
                  </a:schemeClr>
                </a:solidFill>
              </a:rPr>
              <a:t>Hattie, J. (2010). Visible learning for teachers: Maximizing impact on learning. Routledge, Milton Park, UK.</a:t>
            </a:r>
          </a:p>
          <a:p>
            <a:pPr marL="152400" indent="0" fontAlgn="base">
              <a:buNone/>
            </a:pP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474383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E4CBA1-2297-CA55-C034-665DD30E84C2}"/>
              </a:ext>
            </a:extLst>
          </p:cNvPr>
          <p:cNvSpPr>
            <a:spLocks noGrp="1"/>
          </p:cNvSpPr>
          <p:nvPr>
            <p:ph type="title"/>
          </p:nvPr>
        </p:nvSpPr>
        <p:spPr>
          <a:xfrm>
            <a:off x="720000" y="305050"/>
            <a:ext cx="7704000" cy="572700"/>
          </a:xfrm>
        </p:spPr>
        <p:txBody>
          <a:bodyPr/>
          <a:lstStyle/>
          <a:p>
            <a:r>
              <a:rPr lang="sq-AL" sz="2400" dirty="0">
                <a:solidFill>
                  <a:schemeClr val="bg1">
                    <a:lumMod val="10000"/>
                  </a:schemeClr>
                </a:solidFill>
                <a:ea typeface="Calibri" pitchFamily="34" charset="0"/>
                <a:sym typeface="Calibri" pitchFamily="34" charset="0"/>
              </a:rPr>
              <a:t>Benefits of student-led learning</a:t>
            </a:r>
            <a:endParaRPr lang="en-XK" sz="2400" dirty="0">
              <a:solidFill>
                <a:schemeClr val="bg1">
                  <a:lumMod val="10000"/>
                </a:schemeClr>
              </a:solidFill>
            </a:endParaRPr>
          </a:p>
        </p:txBody>
      </p:sp>
      <p:sp>
        <p:nvSpPr>
          <p:cNvPr id="4" name="Text Placeholder 3">
            <a:extLst>
              <a:ext uri="{FF2B5EF4-FFF2-40B4-BE49-F238E27FC236}">
                <a16:creationId xmlns:a16="http://schemas.microsoft.com/office/drawing/2014/main" id="{DAB84B06-6ACE-2F4B-BFFF-B2F60AFAF8A8}"/>
              </a:ext>
            </a:extLst>
          </p:cNvPr>
          <p:cNvSpPr>
            <a:spLocks noGrp="1"/>
          </p:cNvSpPr>
          <p:nvPr>
            <p:ph type="body" idx="1"/>
          </p:nvPr>
        </p:nvSpPr>
        <p:spPr/>
        <p:txBody>
          <a:bodyPr/>
          <a:lstStyle/>
          <a:p>
            <a:pPr lvl="0">
              <a:lnSpc>
                <a:spcPct val="100000"/>
              </a:lnSpc>
            </a:pPr>
            <a:endParaRPr lang="sq-AL" sz="1000" dirty="0">
              <a:solidFill>
                <a:srgbClr val="8393AE"/>
              </a:solidFill>
            </a:endParaRPr>
          </a:p>
          <a:p>
            <a:pPr marL="152400" indent="0">
              <a:buNone/>
            </a:pPr>
            <a:endParaRPr lang="en-GB" sz="1000" dirty="0"/>
          </a:p>
          <a:p>
            <a:pPr marL="152400" indent="0">
              <a:buNone/>
            </a:pPr>
            <a:endParaRPr lang="en-GB" sz="1000" dirty="0"/>
          </a:p>
          <a:p>
            <a:pPr marL="152400" indent="0">
              <a:buNone/>
            </a:pPr>
            <a:endParaRPr lang="en-GB" sz="1000" dirty="0"/>
          </a:p>
          <a:p>
            <a:pPr marL="152400" indent="0">
              <a:buNone/>
            </a:pPr>
            <a:endParaRPr lang="en-GB" sz="1000" dirty="0"/>
          </a:p>
          <a:p>
            <a:pPr marL="152400" indent="0">
              <a:buNone/>
            </a:pPr>
            <a:endParaRPr lang="en-GB" sz="1000" dirty="0"/>
          </a:p>
          <a:p>
            <a:pPr marL="152400" indent="0">
              <a:buNone/>
            </a:pPr>
            <a:endParaRPr lang="en-GB" sz="1000" dirty="0"/>
          </a:p>
          <a:p>
            <a:pPr marL="152400" indent="0">
              <a:buNone/>
            </a:pPr>
            <a:endParaRPr lang="en-GB" sz="1000" dirty="0"/>
          </a:p>
          <a:p>
            <a:pPr marL="152400" indent="0">
              <a:buNone/>
            </a:pPr>
            <a:endParaRPr lang="en-GB" sz="1000" dirty="0"/>
          </a:p>
          <a:p>
            <a:pPr marL="152400" indent="0">
              <a:buNone/>
            </a:pPr>
            <a:endParaRPr lang="en-GB" sz="1000" dirty="0"/>
          </a:p>
          <a:p>
            <a:pPr marL="152400" indent="0">
              <a:buNone/>
            </a:pPr>
            <a:endParaRPr lang="en-GB" sz="1000" dirty="0"/>
          </a:p>
          <a:p>
            <a:pPr marL="152400" indent="0">
              <a:buNone/>
            </a:pPr>
            <a:endParaRPr lang="en-GB" sz="1000" dirty="0"/>
          </a:p>
          <a:p>
            <a:pPr marL="152400" indent="0">
              <a:buNone/>
            </a:pPr>
            <a:endParaRPr lang="en-GB" sz="1000" dirty="0"/>
          </a:p>
          <a:p>
            <a:pPr marL="152400" indent="0">
              <a:buNone/>
            </a:pPr>
            <a:endParaRPr lang="en-GB" sz="1000" dirty="0"/>
          </a:p>
          <a:p>
            <a:pPr marL="152400" indent="0">
              <a:buNone/>
            </a:pPr>
            <a:endParaRPr lang="en-GB" sz="1000" dirty="0"/>
          </a:p>
          <a:p>
            <a:pPr marL="152400" indent="0">
              <a:buNone/>
            </a:pPr>
            <a:endParaRPr lang="en-GB" sz="1000" dirty="0"/>
          </a:p>
          <a:p>
            <a:pPr marL="152400" indent="0">
              <a:buNone/>
            </a:pPr>
            <a:endParaRPr lang="en-GB" sz="1000" dirty="0"/>
          </a:p>
          <a:p>
            <a:pPr marL="152400" indent="0">
              <a:buNone/>
            </a:pPr>
            <a:endParaRPr lang="en-GB" sz="1000" dirty="0"/>
          </a:p>
          <a:p>
            <a:pPr marL="152400" indent="0">
              <a:buNone/>
            </a:pPr>
            <a:endParaRPr lang="en-GB" sz="1000" dirty="0"/>
          </a:p>
          <a:p>
            <a:pPr marL="152400" indent="0">
              <a:buNone/>
            </a:pPr>
            <a:endParaRPr lang="en-GB" sz="1000" b="1" dirty="0"/>
          </a:p>
          <a:p>
            <a:pPr marL="152400" indent="0">
              <a:buNone/>
            </a:pPr>
            <a:endParaRPr lang="en-GB" sz="1000" b="1" dirty="0"/>
          </a:p>
          <a:p>
            <a:pPr marL="152400" indent="0">
              <a:buNone/>
            </a:pPr>
            <a:r>
              <a:rPr lang="en-GB" sz="1000" b="1" dirty="0"/>
              <a:t>Johnston, P.H. (2004). Choice words: How our language affects children’s learning. Stenhouse, Portland Publishers </a:t>
            </a:r>
          </a:p>
          <a:p>
            <a:pPr marL="152400" indent="0">
              <a:buNone/>
            </a:pPr>
            <a:endParaRPr lang="en-XK" dirty="0"/>
          </a:p>
        </p:txBody>
      </p:sp>
      <p:graphicFrame>
        <p:nvGraphicFramePr>
          <p:cNvPr id="3" name="Diagram 2">
            <a:extLst>
              <a:ext uri="{FF2B5EF4-FFF2-40B4-BE49-F238E27FC236}">
                <a16:creationId xmlns:a16="http://schemas.microsoft.com/office/drawing/2014/main" id="{603945AA-F4DA-5F62-32B3-D412033E4C9E}"/>
              </a:ext>
            </a:extLst>
          </p:cNvPr>
          <p:cNvGraphicFramePr/>
          <p:nvPr>
            <p:extLst>
              <p:ext uri="{D42A27DB-BD31-4B8C-83A1-F6EECF244321}">
                <p14:modId xmlns:p14="http://schemas.microsoft.com/office/powerpoint/2010/main" val="2975547456"/>
              </p:ext>
            </p:extLst>
          </p:nvPr>
        </p:nvGraphicFramePr>
        <p:xfrm>
          <a:off x="1324450" y="974725"/>
          <a:ext cx="6495100" cy="319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9F50AF15-4848-D878-DAD4-C6D61BBA429A}"/>
              </a:ext>
            </a:extLst>
          </p:cNvPr>
          <p:cNvSpPr txBox="1"/>
          <p:nvPr/>
        </p:nvSpPr>
        <p:spPr>
          <a:xfrm>
            <a:off x="3281422" y="2433250"/>
            <a:ext cx="2581156" cy="276999"/>
          </a:xfrm>
          <a:prstGeom prst="rect">
            <a:avLst/>
          </a:prstGeom>
          <a:noFill/>
        </p:spPr>
        <p:txBody>
          <a:bodyPr wrap="none" rtlCol="0">
            <a:spAutoFit/>
          </a:bodyPr>
          <a:lstStyle/>
          <a:p>
            <a:r>
              <a:rPr lang="en-GB" sz="1200" dirty="0">
                <a:effectLst/>
                <a:latin typeface="Avenir Light" panose="020B0402020203020204" pitchFamily="34" charset="77"/>
              </a:rPr>
              <a:t>Creating a positive cycle of success</a:t>
            </a:r>
          </a:p>
        </p:txBody>
      </p:sp>
      <p:sp>
        <p:nvSpPr>
          <p:cNvPr id="2" name="TextBox 1">
            <a:extLst>
              <a:ext uri="{FF2B5EF4-FFF2-40B4-BE49-F238E27FC236}">
                <a16:creationId xmlns:a16="http://schemas.microsoft.com/office/drawing/2014/main" id="{5E300445-D68F-5E65-FEBE-159025BB27B7}"/>
              </a:ext>
            </a:extLst>
          </p:cNvPr>
          <p:cNvSpPr txBox="1"/>
          <p:nvPr/>
        </p:nvSpPr>
        <p:spPr>
          <a:xfrm>
            <a:off x="1124900" y="877751"/>
            <a:ext cx="2055028" cy="646331"/>
          </a:xfrm>
          <a:prstGeom prst="rect">
            <a:avLst/>
          </a:prstGeom>
          <a:noFill/>
        </p:spPr>
        <p:txBody>
          <a:bodyPr wrap="square" rtlCol="0">
            <a:spAutoFit/>
          </a:bodyPr>
          <a:lstStyle/>
          <a:p>
            <a:r>
              <a:rPr lang="en-GB" sz="1200" b="1" dirty="0">
                <a:solidFill>
                  <a:srgbClr val="518BCB"/>
                </a:solidFill>
                <a:effectLst/>
                <a:latin typeface="Avenir Light" panose="020B0402020203020204" pitchFamily="34" charset="77"/>
              </a:rPr>
              <a:t>Students who are given more choice in</a:t>
            </a:r>
            <a:r>
              <a:rPr lang="en-GB" sz="1200" b="1" dirty="0">
                <a:solidFill>
                  <a:srgbClr val="518BCB"/>
                </a:solidFill>
                <a:latin typeface="Avenir Light" panose="020B0402020203020204" pitchFamily="34" charset="77"/>
              </a:rPr>
              <a:t> how and what they learn:</a:t>
            </a:r>
            <a:endParaRPr lang="en-GB" sz="1200" b="1" dirty="0">
              <a:solidFill>
                <a:srgbClr val="518BCB"/>
              </a:solidFill>
              <a:effectLst/>
              <a:latin typeface="Avenir Light" panose="020B0402020203020204" pitchFamily="34" charset="77"/>
            </a:endParaRPr>
          </a:p>
        </p:txBody>
      </p:sp>
    </p:spTree>
    <p:extLst>
      <p:ext uri="{BB962C8B-B14F-4D97-AF65-F5344CB8AC3E}">
        <p14:creationId xmlns:p14="http://schemas.microsoft.com/office/powerpoint/2010/main" val="4062184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D616423-BF3F-6BD7-E8CC-BFE8CD5CDECB}"/>
              </a:ext>
            </a:extLst>
          </p:cNvPr>
          <p:cNvSpPr>
            <a:spLocks noGrp="1"/>
          </p:cNvSpPr>
          <p:nvPr>
            <p:ph type="pic" idx="2"/>
          </p:nvPr>
        </p:nvSpPr>
        <p:spPr/>
      </p:sp>
      <p:sp>
        <p:nvSpPr>
          <p:cNvPr id="3" name="Title 2">
            <a:extLst>
              <a:ext uri="{FF2B5EF4-FFF2-40B4-BE49-F238E27FC236}">
                <a16:creationId xmlns:a16="http://schemas.microsoft.com/office/drawing/2014/main" id="{590EE290-19B7-F964-795A-CE3C90502093}"/>
              </a:ext>
            </a:extLst>
          </p:cNvPr>
          <p:cNvSpPr>
            <a:spLocks noGrp="1"/>
          </p:cNvSpPr>
          <p:nvPr>
            <p:ph type="title"/>
          </p:nvPr>
        </p:nvSpPr>
        <p:spPr>
          <a:xfrm>
            <a:off x="713224" y="2115050"/>
            <a:ext cx="4610944" cy="1491300"/>
          </a:xfrm>
        </p:spPr>
        <p:txBody>
          <a:bodyPr/>
          <a:lstStyle/>
          <a:p>
            <a:pPr>
              <a:lnSpc>
                <a:spcPct val="90000"/>
              </a:lnSpc>
              <a:spcAft>
                <a:spcPts val="600"/>
              </a:spcAft>
            </a:pPr>
            <a:r>
              <a:rPr lang="sq-AL" sz="4000" dirty="0">
                <a:latin typeface="Avenir Next Heavy" panose="020B0503020202020204" pitchFamily="34" charset="0"/>
              </a:rPr>
              <a:t>Student-centred learning activities</a:t>
            </a:r>
          </a:p>
        </p:txBody>
      </p:sp>
      <p:sp>
        <p:nvSpPr>
          <p:cNvPr id="4" name="Subtitle 3">
            <a:extLst>
              <a:ext uri="{FF2B5EF4-FFF2-40B4-BE49-F238E27FC236}">
                <a16:creationId xmlns:a16="http://schemas.microsoft.com/office/drawing/2014/main" id="{7ACEBF68-0DB7-97D8-7660-D7F0D032C374}"/>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683671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b="1" dirty="0">
                <a:solidFill>
                  <a:schemeClr val="bg1">
                    <a:lumMod val="10000"/>
                  </a:schemeClr>
                </a:solidFill>
              </a:rPr>
              <a:t>Student-centred learning activities</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800"/>
              </a:spcAft>
              <a:buNone/>
            </a:pPr>
            <a:r>
              <a:rPr lang="sq-AL" sz="1400" b="1" dirty="0">
                <a:solidFill>
                  <a:srgbClr val="518BCB"/>
                </a:solidFill>
              </a:rPr>
              <a:t>Think-Pair-Share / Turn to your partner</a:t>
            </a:r>
          </a:p>
          <a:p>
            <a:pPr marL="152400" indent="0">
              <a:lnSpc>
                <a:spcPct val="90000"/>
              </a:lnSpc>
              <a:spcAft>
                <a:spcPts val="800"/>
              </a:spcAft>
              <a:buNone/>
            </a:pPr>
            <a:endParaRPr lang="sq-AL" sz="1400" dirty="0">
              <a:solidFill>
                <a:srgbClr val="8393AE"/>
              </a:solidFill>
            </a:endParaRPr>
          </a:p>
          <a:p>
            <a:pPr marL="152400" indent="0">
              <a:lnSpc>
                <a:spcPct val="90000"/>
              </a:lnSpc>
              <a:spcAft>
                <a:spcPts val="800"/>
              </a:spcAft>
              <a:buNone/>
            </a:pPr>
            <a:r>
              <a:rPr lang="sq-AL" sz="1400" dirty="0">
                <a:solidFill>
                  <a:schemeClr val="bg1">
                    <a:lumMod val="10000"/>
                  </a:schemeClr>
                </a:solidFill>
              </a:rPr>
              <a:t>Teacher poses a question to the group, and each student has a minute or two to think about the question. Then, they turn and discuss with someone sitting next to them before sharing with the whole class. </a:t>
            </a:r>
          </a:p>
          <a:p>
            <a:pPr marL="152400" indent="0">
              <a:lnSpc>
                <a:spcPct val="90000"/>
              </a:lnSpc>
              <a:spcAft>
                <a:spcPts val="800"/>
              </a:spcAft>
              <a:buNone/>
            </a:pPr>
            <a:endParaRPr lang="sq-AL" sz="1400" dirty="0">
              <a:solidFill>
                <a:schemeClr val="bg1">
                  <a:lumMod val="10000"/>
                </a:schemeClr>
              </a:solidFill>
            </a:endParaRPr>
          </a:p>
          <a:p>
            <a:pPr>
              <a:lnSpc>
                <a:spcPct val="90000"/>
              </a:lnSpc>
              <a:spcAft>
                <a:spcPts val="800"/>
              </a:spcAft>
            </a:pPr>
            <a:r>
              <a:rPr lang="sq-AL" sz="1400" dirty="0">
                <a:solidFill>
                  <a:schemeClr val="bg1">
                    <a:lumMod val="10000"/>
                  </a:schemeClr>
                </a:solidFill>
              </a:rPr>
              <a:t>This activity can add pace to a teacher led presentation.</a:t>
            </a:r>
          </a:p>
          <a:p>
            <a:pPr>
              <a:lnSpc>
                <a:spcPct val="90000"/>
              </a:lnSpc>
              <a:spcAft>
                <a:spcPts val="800"/>
              </a:spcAft>
            </a:pPr>
            <a:r>
              <a:rPr lang="sq-AL" sz="1400" dirty="0">
                <a:solidFill>
                  <a:schemeClr val="bg1">
                    <a:lumMod val="10000"/>
                  </a:schemeClr>
                </a:solidFill>
              </a:rPr>
              <a:t>It helps to create a language rich classroom environment.</a:t>
            </a:r>
          </a:p>
          <a:p>
            <a:pPr>
              <a:lnSpc>
                <a:spcPct val="90000"/>
              </a:lnSpc>
              <a:spcAft>
                <a:spcPts val="800"/>
              </a:spcAft>
            </a:pPr>
            <a:r>
              <a:rPr lang="sq-AL" sz="1400" dirty="0">
                <a:solidFill>
                  <a:schemeClr val="bg1">
                    <a:lumMod val="10000"/>
                  </a:schemeClr>
                </a:solidFill>
              </a:rPr>
              <a:t>It can also give less confident members of the class an opportunity to share their knowledge.</a:t>
            </a:r>
          </a:p>
          <a:p>
            <a:pPr marL="152400" indent="0" fontAlgn="base">
              <a:buNone/>
            </a:pPr>
            <a:endParaRPr lang="sq-AL" sz="1000" b="1" u="none" strike="noStrike" dirty="0">
              <a:solidFill>
                <a:srgbClr val="000000"/>
              </a:solidFill>
            </a:endParaRPr>
          </a:p>
        </p:txBody>
      </p:sp>
    </p:spTree>
    <p:extLst>
      <p:ext uri="{BB962C8B-B14F-4D97-AF65-F5344CB8AC3E}">
        <p14:creationId xmlns:p14="http://schemas.microsoft.com/office/powerpoint/2010/main" val="1695868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b="1" dirty="0">
                <a:solidFill>
                  <a:schemeClr val="bg1">
                    <a:lumMod val="10000"/>
                  </a:schemeClr>
                </a:solidFill>
              </a:rPr>
              <a:t>Student-centred learning activities</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1124900" y="1215750"/>
            <a:ext cx="6072559" cy="3416400"/>
          </a:xfrm>
        </p:spPr>
        <p:txBody>
          <a:bodyPr/>
          <a:lstStyle/>
          <a:p>
            <a:pPr marL="152400" indent="0">
              <a:lnSpc>
                <a:spcPct val="90000"/>
              </a:lnSpc>
              <a:spcAft>
                <a:spcPts val="800"/>
              </a:spcAft>
              <a:buNone/>
            </a:pPr>
            <a:r>
              <a:rPr lang="sq-AL" sz="1400" b="1" dirty="0">
                <a:solidFill>
                  <a:srgbClr val="518BCB"/>
                </a:solidFill>
              </a:rPr>
              <a:t>Onion Rings/ Tea Party</a:t>
            </a:r>
          </a:p>
          <a:p>
            <a:pPr marL="152400" indent="0">
              <a:lnSpc>
                <a:spcPct val="90000"/>
              </a:lnSpc>
              <a:spcAft>
                <a:spcPts val="800"/>
              </a:spcAft>
              <a:buNone/>
            </a:pPr>
            <a:r>
              <a:rPr lang="sq-AL" sz="1400" dirty="0">
                <a:solidFill>
                  <a:schemeClr val="bg1">
                    <a:lumMod val="10000"/>
                  </a:schemeClr>
                </a:solidFill>
              </a:rPr>
              <a:t>Students form two circles facing each other (one inner circle and one outer circle). </a:t>
            </a:r>
          </a:p>
          <a:p>
            <a:pPr marL="152400" indent="0">
              <a:lnSpc>
                <a:spcPct val="90000"/>
              </a:lnSpc>
              <a:spcAft>
                <a:spcPts val="800"/>
              </a:spcAft>
              <a:buNone/>
            </a:pPr>
            <a:endParaRPr lang="sq-AL" sz="1400" dirty="0">
              <a:solidFill>
                <a:schemeClr val="bg1">
                  <a:lumMod val="10000"/>
                </a:schemeClr>
              </a:solidFill>
            </a:endParaRPr>
          </a:p>
          <a:p>
            <a:pPr marL="152400" indent="0">
              <a:lnSpc>
                <a:spcPct val="90000"/>
              </a:lnSpc>
              <a:spcAft>
                <a:spcPts val="800"/>
              </a:spcAft>
              <a:buNone/>
            </a:pPr>
            <a:r>
              <a:rPr lang="sq-AL" sz="1400" dirty="0">
                <a:solidFill>
                  <a:schemeClr val="bg1">
                    <a:lumMod val="10000"/>
                  </a:schemeClr>
                </a:solidFill>
              </a:rPr>
              <a:t>The students discuss an issue/ try to solve a problem etc. Then the inner circle moves clockwise so that the students can discuss the same issue with another partner.</a:t>
            </a:r>
            <a:endParaRPr lang="sl-SI" sz="1400" dirty="0">
              <a:solidFill>
                <a:schemeClr val="bg1">
                  <a:lumMod val="10000"/>
                </a:schemeClr>
              </a:solidFill>
            </a:endParaRPr>
          </a:p>
          <a:p>
            <a:pPr>
              <a:lnSpc>
                <a:spcPct val="90000"/>
              </a:lnSpc>
              <a:spcAft>
                <a:spcPts val="800"/>
              </a:spcAft>
            </a:pPr>
            <a:r>
              <a:rPr lang="sq-AL" sz="1400" dirty="0">
                <a:solidFill>
                  <a:schemeClr val="bg1">
                    <a:lumMod val="10000"/>
                  </a:schemeClr>
                </a:solidFill>
                <a:latin typeface="Avenir Light" panose="020B0402020203020204" pitchFamily="34" charset="77"/>
              </a:rPr>
              <a:t>This activity helps to create a language rich classroom.</a:t>
            </a:r>
          </a:p>
          <a:p>
            <a:pPr>
              <a:lnSpc>
                <a:spcPct val="90000"/>
              </a:lnSpc>
              <a:spcAft>
                <a:spcPts val="800"/>
              </a:spcAft>
            </a:pPr>
            <a:r>
              <a:rPr lang="sq-AL" sz="1400" dirty="0">
                <a:solidFill>
                  <a:schemeClr val="bg1">
                    <a:lumMod val="10000"/>
                  </a:schemeClr>
                </a:solidFill>
                <a:latin typeface="Avenir Light" panose="020B0402020203020204" pitchFamily="34" charset="77"/>
              </a:rPr>
              <a:t>It can add pace to a lesson.</a:t>
            </a:r>
          </a:p>
          <a:p>
            <a:pPr>
              <a:lnSpc>
                <a:spcPct val="90000"/>
              </a:lnSpc>
              <a:spcAft>
                <a:spcPts val="800"/>
              </a:spcAft>
            </a:pPr>
            <a:r>
              <a:rPr lang="sq-AL" sz="1400" dirty="0">
                <a:solidFill>
                  <a:schemeClr val="bg1">
                    <a:lumMod val="10000"/>
                  </a:schemeClr>
                </a:solidFill>
                <a:latin typeface="Avenir Light" panose="020B0402020203020204" pitchFamily="34" charset="77"/>
              </a:rPr>
              <a:t>It can help concentration by giving students an opportunity to move.</a:t>
            </a:r>
          </a:p>
          <a:p>
            <a:pPr marL="152400" indent="0">
              <a:lnSpc>
                <a:spcPct val="90000"/>
              </a:lnSpc>
              <a:spcAft>
                <a:spcPts val="800"/>
              </a:spcAft>
              <a:buNone/>
            </a:pPr>
            <a:endParaRPr lang="sq-AL" sz="1400" dirty="0">
              <a:solidFill>
                <a:schemeClr val="bg1">
                  <a:lumMod val="10000"/>
                </a:schemeClr>
              </a:solidFill>
              <a:latin typeface="Avenir Light" panose="020B0402020203020204" pitchFamily="34" charset="77"/>
            </a:endParaRPr>
          </a:p>
          <a:p>
            <a:pPr marL="152400" indent="0" fontAlgn="base">
              <a:buNone/>
            </a:pPr>
            <a:endParaRPr lang="sq-AL" sz="1000" b="1" u="none" strike="noStrike" dirty="0">
              <a:solidFill>
                <a:srgbClr val="000000"/>
              </a:solidFill>
            </a:endParaRPr>
          </a:p>
        </p:txBody>
      </p:sp>
      <p:pic>
        <p:nvPicPr>
          <p:cNvPr id="4" name="Untitled_Artwork 2.mp4">
            <a:hlinkClick r:id="" action="ppaction://media"/>
            <a:extLst>
              <a:ext uri="{FF2B5EF4-FFF2-40B4-BE49-F238E27FC236}">
                <a16:creationId xmlns:a16="http://schemas.microsoft.com/office/drawing/2014/main" id="{BA34176D-7E34-E7AA-458A-AA3FEEDF14B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7197459" y="1280668"/>
            <a:ext cx="1643282" cy="1643282"/>
          </a:xfrm>
          <a:prstGeom prst="rect">
            <a:avLst/>
          </a:prstGeom>
        </p:spPr>
      </p:pic>
    </p:spTree>
    <p:extLst>
      <p:ext uri="{BB962C8B-B14F-4D97-AF65-F5344CB8AC3E}">
        <p14:creationId xmlns:p14="http://schemas.microsoft.com/office/powerpoint/2010/main" val="251820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800"/>
              </a:spcAft>
              <a:buNone/>
            </a:pPr>
            <a:r>
              <a:rPr lang="sq-AL" sz="1400" b="1" dirty="0">
                <a:solidFill>
                  <a:srgbClr val="518BCB"/>
                </a:solidFill>
              </a:rPr>
              <a:t>Diskutimi piramidë</a:t>
            </a:r>
          </a:p>
          <a:p>
            <a:pPr marL="152400" indent="0">
              <a:lnSpc>
                <a:spcPct val="90000"/>
              </a:lnSpc>
              <a:spcAft>
                <a:spcPts val="800"/>
              </a:spcAft>
              <a:buNone/>
            </a:pPr>
            <a:r>
              <a:rPr lang="sq-AL" sz="1400" dirty="0">
                <a:solidFill>
                  <a:schemeClr val="bg1">
                    <a:lumMod val="10000"/>
                  </a:schemeClr>
                </a:solidFill>
              </a:rPr>
              <a:t>A pyramid discussion is a speaking activity where learners form progressively larger groups as they carry out a speaking task.  </a:t>
            </a:r>
          </a:p>
          <a:p>
            <a:pPr marL="152400" indent="0">
              <a:lnSpc>
                <a:spcPct val="90000"/>
              </a:lnSpc>
              <a:spcAft>
                <a:spcPts val="800"/>
              </a:spcAft>
              <a:buNone/>
            </a:pPr>
            <a:endParaRPr lang="sq-AL" sz="1400" b="1" dirty="0">
              <a:solidFill>
                <a:schemeClr val="bg1">
                  <a:lumMod val="10000"/>
                </a:schemeClr>
              </a:solidFill>
            </a:endParaRPr>
          </a:p>
          <a:p>
            <a:pPr marL="152400" indent="0">
              <a:lnSpc>
                <a:spcPct val="90000"/>
              </a:lnSpc>
              <a:spcAft>
                <a:spcPts val="800"/>
              </a:spcAft>
              <a:buNone/>
            </a:pPr>
            <a:r>
              <a:rPr lang="sq-AL" sz="1400" b="1" dirty="0">
                <a:solidFill>
                  <a:schemeClr val="bg1">
                    <a:lumMod val="10000"/>
                  </a:schemeClr>
                </a:solidFill>
              </a:rPr>
              <a:t>                  </a:t>
            </a:r>
            <a:r>
              <a:rPr lang="en-XK" sz="2000" b="0" i="0" u="none" strike="noStrike" dirty="0">
                <a:solidFill>
                  <a:srgbClr val="000000"/>
                </a:solidFill>
                <a:effectLst/>
                <a:latin typeface="Roboto" panose="02000000000000000000" pitchFamily="2" charset="0"/>
              </a:rPr>
              <a:t>𖨆 𖨆</a:t>
            </a:r>
            <a:r>
              <a:rPr lang="sq-AL" sz="1400" b="1" dirty="0">
                <a:solidFill>
                  <a:schemeClr val="bg1">
                    <a:lumMod val="10000"/>
                  </a:schemeClr>
                </a:solidFill>
              </a:rPr>
              <a:t>                             = A pair of students</a:t>
            </a:r>
          </a:p>
          <a:p>
            <a:pPr marL="152400" indent="0">
              <a:lnSpc>
                <a:spcPct val="90000"/>
              </a:lnSpc>
              <a:spcAft>
                <a:spcPts val="800"/>
              </a:spcAft>
              <a:buNone/>
            </a:pPr>
            <a:r>
              <a:rPr lang="sq-AL" sz="1400" b="1" dirty="0">
                <a:solidFill>
                  <a:schemeClr val="bg1">
                    <a:lumMod val="10000"/>
                  </a:schemeClr>
                </a:solidFill>
              </a:rPr>
              <a:t>                </a:t>
            </a:r>
            <a:r>
              <a:rPr lang="en-XK" sz="2000" b="0" i="0" u="none" strike="noStrike" dirty="0">
                <a:solidFill>
                  <a:srgbClr val="000000"/>
                </a:solidFill>
                <a:effectLst/>
                <a:latin typeface="Roboto" panose="02000000000000000000" pitchFamily="2" charset="0"/>
              </a:rPr>
              <a:t>𖨆𖨆 𖨆𖨆</a:t>
            </a:r>
            <a:r>
              <a:rPr lang="sq-AL" sz="1400" b="1" dirty="0">
                <a:solidFill>
                  <a:schemeClr val="bg1">
                    <a:lumMod val="10000"/>
                  </a:schemeClr>
                </a:solidFill>
              </a:rPr>
              <a:t>                          = A group of 4 students</a:t>
            </a:r>
          </a:p>
          <a:p>
            <a:pPr marL="152400" indent="0">
              <a:lnSpc>
                <a:spcPct val="90000"/>
              </a:lnSpc>
              <a:spcAft>
                <a:spcPts val="800"/>
              </a:spcAft>
              <a:buNone/>
            </a:pPr>
            <a:r>
              <a:rPr lang="sq-AL" sz="1400" b="1" dirty="0">
                <a:solidFill>
                  <a:schemeClr val="bg1">
                    <a:lumMod val="10000"/>
                  </a:schemeClr>
                </a:solidFill>
              </a:rPr>
              <a:t>           </a:t>
            </a:r>
            <a:r>
              <a:rPr lang="en-XK" sz="2000" b="0" i="0" u="none" strike="noStrike" dirty="0">
                <a:solidFill>
                  <a:srgbClr val="000000"/>
                </a:solidFill>
                <a:effectLst/>
                <a:latin typeface="Roboto" panose="02000000000000000000" pitchFamily="2" charset="0"/>
              </a:rPr>
              <a:t>𖨆𖨆𖨆𖨆 𖨆𖨆𖨆𖨆</a:t>
            </a:r>
            <a:r>
              <a:rPr lang="en-XK" sz="1400" b="0" i="0" u="none" strike="noStrike" dirty="0">
                <a:solidFill>
                  <a:srgbClr val="000000"/>
                </a:solidFill>
                <a:effectLst/>
                <a:latin typeface="Roboto" panose="02000000000000000000" pitchFamily="2" charset="0"/>
              </a:rPr>
              <a:t>                      </a:t>
            </a:r>
            <a:r>
              <a:rPr lang="sq-AL" sz="1400" b="1" dirty="0">
                <a:solidFill>
                  <a:schemeClr val="bg1">
                    <a:lumMod val="10000"/>
                  </a:schemeClr>
                </a:solidFill>
              </a:rPr>
              <a:t>= A group of 8 students</a:t>
            </a:r>
          </a:p>
          <a:p>
            <a:pPr marL="152400" indent="0">
              <a:lnSpc>
                <a:spcPct val="90000"/>
              </a:lnSpc>
              <a:spcAft>
                <a:spcPts val="800"/>
              </a:spcAft>
              <a:buNone/>
            </a:pPr>
            <a:r>
              <a:rPr lang="en-XK" sz="1400" b="0" i="0" u="none" strike="noStrike" dirty="0">
                <a:solidFill>
                  <a:srgbClr val="000000"/>
                </a:solidFill>
                <a:effectLst/>
                <a:latin typeface="Roboto" panose="02000000000000000000" pitchFamily="2" charset="0"/>
              </a:rPr>
              <a:t> </a:t>
            </a:r>
            <a:r>
              <a:rPr lang="en-XK" sz="2000" b="0" i="0" u="none" strike="noStrike" dirty="0">
                <a:solidFill>
                  <a:srgbClr val="000000"/>
                </a:solidFill>
                <a:effectLst/>
                <a:latin typeface="Roboto" panose="02000000000000000000" pitchFamily="2" charset="0"/>
              </a:rPr>
              <a:t>𖨆𖨆𖨆𖨆𖨆𖨆𖨆𖨆 𖨆𖨆𖨆𖨆𖨆𖨆𖨆𖨆</a:t>
            </a:r>
            <a:r>
              <a:rPr lang="en-XK" sz="1400" b="0" i="0" u="none" strike="noStrike" dirty="0">
                <a:solidFill>
                  <a:srgbClr val="000000"/>
                </a:solidFill>
                <a:effectLst/>
                <a:latin typeface="Roboto" panose="02000000000000000000" pitchFamily="2" charset="0"/>
              </a:rPr>
              <a:t>            </a:t>
            </a:r>
            <a:r>
              <a:rPr lang="sq-AL" sz="1400" b="1" dirty="0">
                <a:solidFill>
                  <a:schemeClr val="bg1">
                    <a:lumMod val="10000"/>
                  </a:schemeClr>
                </a:solidFill>
              </a:rPr>
              <a:t>= 16 students </a:t>
            </a:r>
          </a:p>
          <a:p>
            <a:pPr marL="152400" indent="0">
              <a:lnSpc>
                <a:spcPct val="90000"/>
              </a:lnSpc>
              <a:spcAft>
                <a:spcPts val="800"/>
              </a:spcAft>
              <a:buNone/>
            </a:pPr>
            <a:endParaRPr lang="sq-AL" sz="1400" dirty="0">
              <a:solidFill>
                <a:schemeClr val="bg1">
                  <a:lumMod val="10000"/>
                </a:schemeClr>
              </a:solidFill>
            </a:endParaRPr>
          </a:p>
          <a:p>
            <a:pPr marL="152400" indent="0">
              <a:lnSpc>
                <a:spcPct val="90000"/>
              </a:lnSpc>
              <a:spcAft>
                <a:spcPts val="800"/>
              </a:spcAft>
              <a:buNone/>
            </a:pPr>
            <a:r>
              <a:rPr lang="sq-AL" sz="1400" dirty="0">
                <a:solidFill>
                  <a:schemeClr val="bg1">
                    <a:lumMod val="10000"/>
                  </a:schemeClr>
                </a:solidFill>
              </a:rPr>
              <a:t>Normally, each group has to agree on something before joining another group. For example: Agree on 5 solutions to the littering problem in Kosovo.</a:t>
            </a:r>
          </a:p>
          <a:p>
            <a:pPr marL="152400" indent="0">
              <a:lnSpc>
                <a:spcPct val="90000"/>
              </a:lnSpc>
              <a:spcAft>
                <a:spcPts val="800"/>
              </a:spcAft>
              <a:buNone/>
            </a:pPr>
            <a:endParaRPr lang="sq-AL" sz="1400" dirty="0">
              <a:solidFill>
                <a:schemeClr val="bg1">
                  <a:lumMod val="10000"/>
                </a:schemeClr>
              </a:solidFill>
            </a:endParaRPr>
          </a:p>
          <a:p>
            <a:pPr marL="152400" indent="0">
              <a:lnSpc>
                <a:spcPct val="90000"/>
              </a:lnSpc>
              <a:spcAft>
                <a:spcPts val="800"/>
              </a:spcAft>
              <a:buNone/>
            </a:pPr>
            <a:endParaRPr lang="sq-AL" sz="1400" dirty="0">
              <a:solidFill>
                <a:schemeClr val="bg1">
                  <a:lumMod val="10000"/>
                </a:schemeClr>
              </a:solidFill>
            </a:endParaRPr>
          </a:p>
          <a:p>
            <a:pPr marL="495300" indent="-342900">
              <a:lnSpc>
                <a:spcPct val="90000"/>
              </a:lnSpc>
              <a:spcAft>
                <a:spcPts val="800"/>
              </a:spcAft>
              <a:buFont typeface="+mj-lt"/>
              <a:buAutoNum type="arabicPeriod"/>
            </a:pPr>
            <a:endParaRPr lang="sq-AL" sz="1400" dirty="0">
              <a:solidFill>
                <a:srgbClr val="8393AE"/>
              </a:solidFill>
            </a:endParaRPr>
          </a:p>
          <a:p>
            <a:pPr marL="152400" indent="0">
              <a:lnSpc>
                <a:spcPct val="90000"/>
              </a:lnSpc>
              <a:spcAft>
                <a:spcPts val="800"/>
              </a:spcAft>
              <a:buNone/>
            </a:pPr>
            <a:endParaRPr lang="sq-AL" sz="1400" dirty="0">
              <a:solidFill>
                <a:srgbClr val="8393AE"/>
              </a:solidFill>
            </a:endParaRPr>
          </a:p>
          <a:p>
            <a:pPr marL="152400" indent="0" fontAlgn="base">
              <a:buNone/>
            </a:pPr>
            <a:endParaRPr lang="sq-AL" sz="1000" b="1" u="none" strike="noStrike" dirty="0">
              <a:solidFill>
                <a:srgbClr val="000000"/>
              </a:solidFill>
            </a:endParaRPr>
          </a:p>
        </p:txBody>
      </p:sp>
      <p:sp>
        <p:nvSpPr>
          <p:cNvPr id="7" name="Title 1">
            <a:extLst>
              <a:ext uri="{FF2B5EF4-FFF2-40B4-BE49-F238E27FC236}">
                <a16:creationId xmlns:a16="http://schemas.microsoft.com/office/drawing/2014/main" id="{233DC04A-E248-483A-C8ED-33AB2E2BAE55}"/>
              </a:ext>
            </a:extLst>
          </p:cNvPr>
          <p:cNvSpPr>
            <a:spLocks noGrp="1"/>
          </p:cNvSpPr>
          <p:nvPr>
            <p:ph type="title"/>
          </p:nvPr>
        </p:nvSpPr>
        <p:spPr>
          <a:xfrm>
            <a:off x="720000" y="445025"/>
            <a:ext cx="7704000" cy="572700"/>
          </a:xfrm>
        </p:spPr>
        <p:txBody>
          <a:bodyPr/>
          <a:lstStyle/>
          <a:p>
            <a:pPr marL="0" lvl="0" indent="0">
              <a:lnSpc>
                <a:spcPct val="90000"/>
              </a:lnSpc>
              <a:spcAft>
                <a:spcPts val="600"/>
              </a:spcAft>
            </a:pPr>
            <a:r>
              <a:rPr lang="sq-AL" b="1" dirty="0">
                <a:solidFill>
                  <a:schemeClr val="bg1">
                    <a:lumMod val="10000"/>
                  </a:schemeClr>
                </a:solidFill>
              </a:rPr>
              <a:t>Student-centred learning activities</a:t>
            </a:r>
          </a:p>
        </p:txBody>
      </p:sp>
    </p:spTree>
    <p:extLst>
      <p:ext uri="{BB962C8B-B14F-4D97-AF65-F5344CB8AC3E}">
        <p14:creationId xmlns:p14="http://schemas.microsoft.com/office/powerpoint/2010/main" val="74405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750"/>
                                        <p:tgtEl>
                                          <p:spTgt spid="3">
                                            <p:txEl>
                                              <p:pRg st="3" end="3"/>
                                            </p:txEl>
                                          </p:spTgt>
                                        </p:tgtEl>
                                      </p:cBhvr>
                                    </p:animEffect>
                                  </p:childTnLst>
                                </p:cTn>
                              </p:par>
                            </p:childTnLst>
                          </p:cTn>
                        </p:par>
                        <p:par>
                          <p:cTn id="18" fill="hold">
                            <p:stCondLst>
                              <p:cond delay="750"/>
                            </p:stCondLst>
                            <p:childTnLst>
                              <p:par>
                                <p:cTn id="19" presetID="9" presetClass="entr" presetSubtype="0" fill="hold" grpId="0"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750"/>
                                        <p:tgtEl>
                                          <p:spTgt spid="3">
                                            <p:txEl>
                                              <p:pRg st="4" end="4"/>
                                            </p:txEl>
                                          </p:spTgt>
                                        </p:tgtEl>
                                      </p:cBhvr>
                                    </p:animEffect>
                                  </p:childTnLst>
                                </p:cTn>
                              </p:par>
                            </p:childTnLst>
                          </p:cTn>
                        </p:par>
                        <p:par>
                          <p:cTn id="22" fill="hold">
                            <p:stCondLst>
                              <p:cond delay="1500"/>
                            </p:stCondLst>
                            <p:childTnLst>
                              <p:par>
                                <p:cTn id="23" presetID="9" presetClass="entr" presetSubtype="0" fill="hold" grpId="0" nodeType="after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750"/>
                                        <p:tgtEl>
                                          <p:spTgt spid="3">
                                            <p:txEl>
                                              <p:pRg st="5" end="5"/>
                                            </p:txEl>
                                          </p:spTgt>
                                        </p:tgtEl>
                                      </p:cBhvr>
                                    </p:animEffect>
                                  </p:childTnLst>
                                </p:cTn>
                              </p:par>
                            </p:childTnLst>
                          </p:cTn>
                        </p:par>
                        <p:par>
                          <p:cTn id="26" fill="hold">
                            <p:stCondLst>
                              <p:cond delay="2250"/>
                            </p:stCondLst>
                            <p:childTnLst>
                              <p:par>
                                <p:cTn id="27" presetID="9" presetClass="entr" presetSubtype="0" fill="hold" grpId="0"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75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75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oogle Shape;90;p2">
            <a:extLst>
              <a:ext uri="{FF2B5EF4-FFF2-40B4-BE49-F238E27FC236}">
                <a16:creationId xmlns:a16="http://schemas.microsoft.com/office/drawing/2014/main" id="{2BCF13A8-4239-7C49-46C1-56ADFB2A4AA8}"/>
              </a:ext>
            </a:extLst>
          </p:cNvPr>
          <p:cNvGraphicFramePr/>
          <p:nvPr>
            <p:extLst>
              <p:ext uri="{D42A27DB-BD31-4B8C-83A1-F6EECF244321}">
                <p14:modId xmlns:p14="http://schemas.microsoft.com/office/powerpoint/2010/main" val="3189247859"/>
              </p:ext>
            </p:extLst>
          </p:nvPr>
        </p:nvGraphicFramePr>
        <p:xfrm>
          <a:off x="300037" y="219859"/>
          <a:ext cx="8543925" cy="4411745"/>
        </p:xfrm>
        <a:graphic>
          <a:graphicData uri="http://schemas.openxmlformats.org/drawingml/2006/table">
            <a:tbl>
              <a:tblPr/>
              <a:tblGrid>
                <a:gridCol w="4258782">
                  <a:extLst>
                    <a:ext uri="{9D8B030D-6E8A-4147-A177-3AD203B41FA5}">
                      <a16:colId xmlns:a16="http://schemas.microsoft.com/office/drawing/2014/main" val="20000"/>
                    </a:ext>
                  </a:extLst>
                </a:gridCol>
                <a:gridCol w="4285143">
                  <a:extLst>
                    <a:ext uri="{9D8B030D-6E8A-4147-A177-3AD203B41FA5}">
                      <a16:colId xmlns:a16="http://schemas.microsoft.com/office/drawing/2014/main" val="20001"/>
                    </a:ext>
                  </a:extLst>
                </a:gridCol>
              </a:tblGrid>
              <a:tr h="276944">
                <a:tc>
                  <a:txBody>
                    <a:bodyPr/>
                    <a:lstStyle/>
                    <a:p>
                      <a:pPr marL="0" marR="0" lvl="0" indent="0" algn="l" rtl="0">
                        <a:lnSpc>
                          <a:spcPct val="100000"/>
                        </a:lnSpc>
                        <a:spcBef>
                          <a:spcPts val="0"/>
                        </a:spcBef>
                        <a:spcAft>
                          <a:spcPts val="0"/>
                        </a:spcAft>
                        <a:buClr>
                          <a:srgbClr val="000000"/>
                        </a:buClr>
                        <a:buSzPts val="2400"/>
                        <a:buFont typeface="Arial"/>
                        <a:buNone/>
                      </a:pPr>
                      <a:r>
                        <a:rPr lang="en-US" sz="1200" b="1" i="0" u="none" strike="noStrike" cap="none" dirty="0">
                          <a:solidFill>
                            <a:schemeClr val="dk1"/>
                          </a:solidFill>
                          <a:latin typeface="Avenir Light" panose="020B0402020203020204" pitchFamily="34" charset="77"/>
                          <a:ea typeface="Calibri"/>
                          <a:cs typeface="Calibri"/>
                          <a:sym typeface="Calibri"/>
                        </a:rPr>
                        <a:t>Contents of workshop</a:t>
                      </a:r>
                      <a:endParaRPr sz="1200" b="1" i="0" u="none" strike="noStrike" cap="none" dirty="0">
                        <a:latin typeface="Avenir Light" panose="020B0402020203020204" pitchFamily="34" charset="77"/>
                      </a:endParaRPr>
                    </a:p>
                  </a:txBody>
                  <a:tcPr marL="91450" marR="91450" marT="45725" marB="45725">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6F7"/>
                    </a:solidFill>
                  </a:tcPr>
                </a:tc>
                <a:tc>
                  <a:txBody>
                    <a:bodyPr/>
                    <a:lstStyle/>
                    <a:p>
                      <a:pPr marL="0" marR="0" lvl="0" indent="0" algn="l" rtl="0">
                        <a:lnSpc>
                          <a:spcPct val="100000"/>
                        </a:lnSpc>
                        <a:spcBef>
                          <a:spcPts val="0"/>
                        </a:spcBef>
                        <a:spcAft>
                          <a:spcPts val="0"/>
                        </a:spcAft>
                        <a:buClr>
                          <a:srgbClr val="000000"/>
                        </a:buClr>
                        <a:buSzPts val="2400"/>
                        <a:buFont typeface="Arial"/>
                        <a:buNone/>
                      </a:pPr>
                      <a:r>
                        <a:rPr lang="en-US" sz="1200" b="1" i="0" u="none" strike="noStrike" cap="none" dirty="0">
                          <a:solidFill>
                            <a:schemeClr val="dk1"/>
                          </a:solidFill>
                          <a:latin typeface="Avenir Light" panose="020B0402020203020204" pitchFamily="34" charset="77"/>
                        </a:rPr>
                        <a:t>Activities</a:t>
                      </a:r>
                      <a:endParaRPr sz="1200" b="1" i="0" u="none" strike="noStrike" cap="none" dirty="0">
                        <a:solidFill>
                          <a:schemeClr val="dk1"/>
                        </a:solidFill>
                        <a:latin typeface="Avenir Light" panose="020B0402020203020204" pitchFamily="34" charset="77"/>
                      </a:endParaRPr>
                    </a:p>
                  </a:txBody>
                  <a:tcPr marL="91450" marR="91450" marT="45725" marB="45725">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6F7"/>
                    </a:solidFill>
                  </a:tcPr>
                </a:tc>
                <a:extLst>
                  <a:ext uri="{0D108BD9-81ED-4DB2-BD59-A6C34878D82A}">
                    <a16:rowId xmlns:a16="http://schemas.microsoft.com/office/drawing/2014/main" val="10000"/>
                  </a:ext>
                </a:extLst>
              </a:tr>
              <a:tr h="194136">
                <a:tc>
                  <a:txBody>
                    <a:bodyPr/>
                    <a:lstStyle/>
                    <a:p>
                      <a:pPr marL="0" marR="0" lvl="0" indent="0" algn="l"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Avenir Light" panose="020B0402020203020204" pitchFamily="34" charset="77"/>
                        </a:rPr>
                        <a:t>Glossary </a:t>
                      </a:r>
                      <a:endParaRPr sz="1200" b="0" i="0" u="none" strike="noStrike" cap="none">
                        <a:latin typeface="Avenir Light" panose="020B0402020203020204" pitchFamily="34" charset="77"/>
                      </a:endParaRPr>
                    </a:p>
                  </a:txBody>
                  <a:tcPr marL="91450" marR="91450" marT="45725" marB="45725">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2F5496"/>
                        </a:buClr>
                        <a:buSzPts val="1400"/>
                        <a:buFont typeface="Calibri"/>
                        <a:buNone/>
                      </a:pPr>
                      <a:r>
                        <a:rPr lang="en-US" sz="1200" b="0" i="0" u="none" strike="noStrike" cap="none">
                          <a:solidFill>
                            <a:srgbClr val="2F5496"/>
                          </a:solidFill>
                          <a:latin typeface="Avenir Light" panose="020B0402020203020204" pitchFamily="34" charset="77"/>
                        </a:rPr>
                        <a:t>Glossary Activity</a:t>
                      </a:r>
                      <a:endParaRPr sz="1200" b="0" i="0" u="none" strike="noStrike" cap="none">
                        <a:latin typeface="Avenir Light" panose="020B0402020203020204" pitchFamily="34" charset="77"/>
                      </a:endParaRPr>
                    </a:p>
                  </a:txBody>
                  <a:tcPr marL="91450" marR="91450" marT="45725" marB="45725">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94136">
                <a:tc>
                  <a: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latin typeface="Avenir Light" panose="020B0402020203020204" pitchFamily="34" charset="77"/>
                        </a:rPr>
                        <a:t>Student-centred learning</a:t>
                      </a:r>
                      <a:endParaRPr sz="1200" b="0" i="0" u="none" strike="noStrike" cap="none">
                        <a:latin typeface="Avenir Light" panose="020B0402020203020204" pitchFamily="34" charset="77"/>
                      </a:endParaRPr>
                    </a:p>
                  </a:txBody>
                  <a:tcPr marL="91450" marR="91450" marT="45725" marB="45725">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2F5496"/>
                        </a:solidFill>
                        <a:latin typeface="Avenir Light" panose="020B0402020203020204" pitchFamily="34" charset="77"/>
                      </a:endParaRPr>
                    </a:p>
                  </a:txBody>
                  <a:tcPr marL="91450" marR="91450" marT="45725" marB="45725">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14667">
                <a:tc>
                  <a: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latin typeface="Avenir Light" panose="020B0402020203020204" pitchFamily="34" charset="77"/>
                        </a:rPr>
                        <a:t>Student-centred learning activities</a:t>
                      </a:r>
                      <a:endParaRPr sz="1200" b="0" i="0" u="none" strike="noStrike" cap="none">
                        <a:latin typeface="Avenir Light" panose="020B0402020203020204" pitchFamily="34" charset="77"/>
                      </a:endParaRPr>
                    </a:p>
                  </a:txBody>
                  <a:tcPr marL="91450" marR="91450" marT="45725" marB="45725">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2F5496"/>
                        </a:buClr>
                        <a:buSzPts val="1400"/>
                        <a:buFont typeface="Calibri"/>
                        <a:buNone/>
                      </a:pPr>
                      <a:r>
                        <a:rPr lang="en-US" sz="1200" b="0" i="0" u="none" strike="noStrike" cap="none">
                          <a:solidFill>
                            <a:srgbClr val="2F5496"/>
                          </a:solidFill>
                          <a:latin typeface="Avenir Light" panose="020B0402020203020204" pitchFamily="34" charset="77"/>
                          <a:ea typeface="Calibri"/>
                          <a:cs typeface="Calibri"/>
                          <a:sym typeface="Calibri"/>
                        </a:rPr>
                        <a:t>Lesson plan  </a:t>
                      </a:r>
                      <a:r>
                        <a:rPr lang="en-US" sz="1200" b="0" i="0" u="none" strike="noStrike" cap="none">
                          <a:solidFill>
                            <a:srgbClr val="2F5496"/>
                          </a:solidFill>
                          <a:latin typeface="Avenir Light" panose="020B0402020203020204" pitchFamily="34" charset="77"/>
                        </a:rPr>
                        <a:t>Task based activity</a:t>
                      </a:r>
                      <a:endParaRPr sz="1200" b="0" i="0" u="none" strike="noStrike" cap="none">
                        <a:solidFill>
                          <a:srgbClr val="2F5496"/>
                        </a:solidFill>
                        <a:latin typeface="Avenir Light" panose="020B0402020203020204" pitchFamily="34" charset="77"/>
                      </a:endParaRPr>
                    </a:p>
                  </a:txBody>
                  <a:tcPr marL="91450" marR="91450" marT="45725" marB="45725">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94136">
                <a:tc>
                  <a: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latin typeface="Avenir Light" panose="020B0402020203020204" pitchFamily="34" charset="77"/>
                        </a:rPr>
                        <a:t>Assessing student-centred learning activities with rubrics</a:t>
                      </a:r>
                      <a:endParaRPr sz="1200" b="0" i="0" u="none" strike="noStrike" cap="none">
                        <a:latin typeface="Avenir Light" panose="020B0402020203020204" pitchFamily="34" charset="77"/>
                      </a:endParaRPr>
                    </a:p>
                  </a:txBody>
                  <a:tcPr marL="91450" marR="91450" marT="45725" marB="45725">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2F5496"/>
                          </a:solidFill>
                          <a:latin typeface="Avenir Light" panose="020B0402020203020204" pitchFamily="34" charset="77"/>
                        </a:rPr>
                        <a:t>Rubric assessment activity</a:t>
                      </a:r>
                      <a:endParaRPr sz="1200" b="0" i="0" u="none" strike="noStrike" cap="none">
                        <a:solidFill>
                          <a:srgbClr val="2F5496"/>
                        </a:solidFill>
                        <a:latin typeface="Avenir Light" panose="020B0402020203020204" pitchFamily="34" charset="77"/>
                      </a:endParaRPr>
                    </a:p>
                  </a:txBody>
                  <a:tcPr marL="91450" marR="91450" marT="45725" marB="45725">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91034">
                <a:tc>
                  <a: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latin typeface="Avenir Light" panose="020B0402020203020204" pitchFamily="34" charset="77"/>
                        </a:rPr>
                        <a:t>Examples of poor pedagogical practice</a:t>
                      </a:r>
                      <a:endParaRPr sz="1200" b="0" i="0" u="none" strike="noStrike" cap="none">
                        <a:latin typeface="Avenir Light" panose="020B0402020203020204" pitchFamily="34" charset="77"/>
                      </a:endParaRPr>
                    </a:p>
                  </a:txBody>
                  <a:tcPr marL="91450" marR="91450" marT="45725" marB="45725">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2F5496"/>
                          </a:solidFill>
                          <a:latin typeface="Avenir Light" panose="020B0402020203020204" pitchFamily="34" charset="77"/>
                          <a:ea typeface="Calibri"/>
                          <a:cs typeface="Calibri"/>
                          <a:sym typeface="Calibri"/>
                        </a:rPr>
                        <a:t>Student quotes activity </a:t>
                      </a:r>
                      <a:endParaRPr sz="1200" b="0" i="0" u="none" strike="noStrike" cap="none">
                        <a:solidFill>
                          <a:srgbClr val="2F5496"/>
                        </a:solidFill>
                        <a:latin typeface="Avenir Light" panose="020B0402020203020204" pitchFamily="34" charset="77"/>
                      </a:endParaRPr>
                    </a:p>
                  </a:txBody>
                  <a:tcPr marL="91450" marR="91450" marT="45725" marB="45725">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97185">
                <a:tc>
                  <a: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latin typeface="Avenir Light" panose="020B0402020203020204" pitchFamily="34" charset="77"/>
                        </a:rPr>
                        <a:t>Overcoming barriers of an under resourced school</a:t>
                      </a:r>
                      <a:endParaRPr sz="1200" b="0" i="0" u="none" strike="noStrike" cap="none">
                        <a:latin typeface="Avenir Light" panose="020B0402020203020204" pitchFamily="34" charset="77"/>
                      </a:endParaRPr>
                    </a:p>
                  </a:txBody>
                  <a:tcPr marL="91450" marR="91450" marT="45725" marB="45725">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2F5496"/>
                        </a:solidFill>
                        <a:latin typeface="Avenir Light" panose="020B0402020203020204" pitchFamily="34" charset="77"/>
                      </a:endParaRPr>
                    </a:p>
                  </a:txBody>
                  <a:tcPr marL="91450" marR="91450" marT="45725" marB="45725">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97185">
                <a:tc>
                  <a:txBody>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latin typeface="Avenir Light" panose="020B0402020203020204" pitchFamily="34" charset="77"/>
                      </a:endParaRPr>
                    </a:p>
                  </a:txBody>
                  <a:tcPr marL="91450" marR="91450" marT="45725" marB="45725">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2F5496"/>
                          </a:solidFill>
                          <a:latin typeface="Avenir Light" panose="020B0402020203020204" pitchFamily="34" charset="77"/>
                        </a:rPr>
                        <a:t>Student quotes activity</a:t>
                      </a:r>
                      <a:endParaRPr sz="1200" b="0" i="0" u="none" strike="noStrike" cap="none">
                        <a:solidFill>
                          <a:srgbClr val="2F5496"/>
                        </a:solidFill>
                        <a:latin typeface="Avenir Light" panose="020B0402020203020204" pitchFamily="34" charset="77"/>
                      </a:endParaRPr>
                    </a:p>
                  </a:txBody>
                  <a:tcPr marL="91450" marR="91450" marT="45725" marB="45725">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40429">
                <a:tc>
                  <a: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latin typeface="Avenir Light" panose="020B0402020203020204" pitchFamily="34" charset="77"/>
                        </a:rPr>
                        <a:t>Student centred learning best practice</a:t>
                      </a:r>
                      <a:endParaRPr sz="1200" b="0" i="0" u="none" strike="noStrike" cap="none">
                        <a:latin typeface="Avenir Light" panose="020B0402020203020204" pitchFamily="34" charset="77"/>
                      </a:endParaRPr>
                    </a:p>
                  </a:txBody>
                  <a:tcPr marL="91450" marR="91450" marT="45725" marB="45725">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2F5496"/>
                          </a:solidFill>
                          <a:latin typeface="Avenir Light" panose="020B0402020203020204" pitchFamily="34" charset="77"/>
                          <a:ea typeface="Calibri"/>
                          <a:cs typeface="Calibri"/>
                          <a:sym typeface="Calibri"/>
                        </a:rPr>
                        <a:t>Student </a:t>
                      </a:r>
                      <a:r>
                        <a:rPr lang="en-US" sz="1200" b="0" i="0" u="none" strike="noStrike" cap="none">
                          <a:solidFill>
                            <a:srgbClr val="2F5496"/>
                          </a:solidFill>
                          <a:latin typeface="Avenir Light" panose="020B0402020203020204" pitchFamily="34" charset="77"/>
                        </a:rPr>
                        <a:t>centred learning best practice</a:t>
                      </a:r>
                      <a:r>
                        <a:rPr lang="en-US" sz="1200" b="0" i="0" u="none" strike="noStrike" cap="none">
                          <a:solidFill>
                            <a:srgbClr val="2F5496"/>
                          </a:solidFill>
                          <a:latin typeface="Avenir Light" panose="020B0402020203020204" pitchFamily="34" charset="77"/>
                          <a:ea typeface="Calibri"/>
                          <a:cs typeface="Calibri"/>
                          <a:sym typeface="Calibri"/>
                        </a:rPr>
                        <a:t> activity</a:t>
                      </a:r>
                      <a:br>
                        <a:rPr lang="en-US" sz="1200" b="0" i="0" u="none" strike="noStrike" cap="none">
                          <a:solidFill>
                            <a:srgbClr val="2F5496"/>
                          </a:solidFill>
                          <a:latin typeface="Avenir Light" panose="020B0402020203020204" pitchFamily="34" charset="77"/>
                          <a:ea typeface="Calibri"/>
                          <a:cs typeface="Calibri"/>
                          <a:sym typeface="Calibri"/>
                        </a:rPr>
                      </a:br>
                      <a:endParaRPr sz="1200" b="0" i="0" u="none" strike="noStrike" cap="none">
                        <a:solidFill>
                          <a:srgbClr val="2F5496"/>
                        </a:solidFill>
                        <a:latin typeface="Avenir Light" panose="020B0402020203020204" pitchFamily="34" charset="77"/>
                      </a:endParaRPr>
                    </a:p>
                  </a:txBody>
                  <a:tcPr marL="91450" marR="91450" marT="45725" marB="45725">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194136">
                <a:tc>
                  <a: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latin typeface="Avenir Light" panose="020B0402020203020204" pitchFamily="34" charset="77"/>
                        </a:rPr>
                        <a:t>Digital learning</a:t>
                      </a:r>
                      <a:endParaRPr sz="1200" b="0" i="0" u="none" strike="noStrike" cap="none">
                        <a:latin typeface="Avenir Light" panose="020B0402020203020204" pitchFamily="34" charset="77"/>
                      </a:endParaRPr>
                    </a:p>
                  </a:txBody>
                  <a:tcPr marL="91450" marR="91450" marT="45725" marB="45725">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rgbClr val="2F5496"/>
                        </a:solidFill>
                        <a:latin typeface="Avenir Light" panose="020B0402020203020204" pitchFamily="34" charset="77"/>
                      </a:endParaRPr>
                    </a:p>
                  </a:txBody>
                  <a:tcPr marL="91450" marR="91450" marT="45725" marB="45725">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194136">
                <a:tc>
                  <a: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latin typeface="Avenir Light" panose="020B0402020203020204" pitchFamily="34" charset="77"/>
                        </a:rPr>
                        <a:t>Textbooks</a:t>
                      </a:r>
                      <a:endParaRPr sz="1200" b="0" i="0" u="none" strike="noStrike" cap="none">
                        <a:latin typeface="Avenir Light" panose="020B0402020203020204" pitchFamily="34" charset="77"/>
                      </a:endParaRPr>
                    </a:p>
                  </a:txBody>
                  <a:tcPr marL="91450" marR="91450" marT="45725" marB="45725">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2F5496"/>
                          </a:solidFill>
                          <a:latin typeface="Avenir Light" panose="020B0402020203020204" pitchFamily="34" charset="77"/>
                        </a:rPr>
                        <a:t>Textbooks activity</a:t>
                      </a:r>
                      <a:endParaRPr sz="1200" b="0" i="0" u="none" strike="noStrike" cap="none">
                        <a:solidFill>
                          <a:srgbClr val="2F5496"/>
                        </a:solidFill>
                        <a:latin typeface="Avenir Light" panose="020B0402020203020204" pitchFamily="34" charset="77"/>
                      </a:endParaRPr>
                    </a:p>
                  </a:txBody>
                  <a:tcPr marL="91450" marR="91450" marT="45725" marB="45725">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340429">
                <a:tc>
                  <a:txBody>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latin typeface="Avenir Light" panose="020B0402020203020204" pitchFamily="34" charset="77"/>
                      </a:endParaRPr>
                    </a:p>
                  </a:txBody>
                  <a:tcPr marL="91450" marR="91450" marT="45725" marB="45725">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2F5496"/>
                          </a:solidFill>
                          <a:latin typeface="Avenir Light" panose="020B0402020203020204" pitchFamily="34" charset="77"/>
                          <a:ea typeface="Calibri"/>
                          <a:cs typeface="Calibri"/>
                          <a:sym typeface="Calibri"/>
                        </a:rPr>
                        <a:t>Define high-quality teaching and learning</a:t>
                      </a:r>
                      <a:br>
                        <a:rPr lang="en-US" sz="1200" b="0" i="0" u="none" strike="noStrike" cap="none">
                          <a:solidFill>
                            <a:srgbClr val="2F5496"/>
                          </a:solidFill>
                          <a:latin typeface="Avenir Light" panose="020B0402020203020204" pitchFamily="34" charset="77"/>
                          <a:ea typeface="Calibri"/>
                          <a:cs typeface="Calibri"/>
                          <a:sym typeface="Calibri"/>
                        </a:rPr>
                      </a:br>
                      <a:endParaRPr sz="1200" b="0" i="0" u="none" strike="noStrike" cap="none">
                        <a:solidFill>
                          <a:srgbClr val="2F5496"/>
                        </a:solidFill>
                        <a:latin typeface="Avenir Light" panose="020B0402020203020204" pitchFamily="34" charset="77"/>
                      </a:endParaRPr>
                    </a:p>
                  </a:txBody>
                  <a:tcPr marL="91450" marR="91450" marT="45725" marB="45725">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71423">
                <a:tc>
                  <a:txBody>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latin typeface="Avenir Light" panose="020B0402020203020204" pitchFamily="34" charset="77"/>
                      </a:endParaRPr>
                    </a:p>
                  </a:txBody>
                  <a:tcPr marL="91450" marR="91450" marT="45725" marB="45725">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dirty="0">
                          <a:solidFill>
                            <a:srgbClr val="2F5496"/>
                          </a:solidFill>
                          <a:latin typeface="Avenir Light" panose="020B0402020203020204" pitchFamily="34" charset="77"/>
                          <a:ea typeface="Calibri"/>
                          <a:cs typeface="Calibri"/>
                          <a:sym typeface="Calibri"/>
                        </a:rPr>
                        <a:t>School self-study activity</a:t>
                      </a:r>
                      <a:endParaRPr sz="1200" b="0" i="0" u="none" strike="noStrike" cap="none" dirty="0">
                        <a:solidFill>
                          <a:srgbClr val="2F5496"/>
                        </a:solidFill>
                        <a:latin typeface="Avenir Light" panose="020B0402020203020204" pitchFamily="34" charset="77"/>
                      </a:endParaRPr>
                    </a:p>
                  </a:txBody>
                  <a:tcPr marL="91450" marR="91450" marT="45725" marB="45725">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194136">
                <a:tc>
                  <a:txBody>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latin typeface="Avenir Light" panose="020B0402020203020204" pitchFamily="34" charset="77"/>
                        </a:rPr>
                        <a:t> Workshop reflection</a:t>
                      </a:r>
                      <a:endParaRPr sz="1200" b="0" i="0" u="none" strike="noStrike" cap="none">
                        <a:latin typeface="Avenir Light" panose="020B0402020203020204" pitchFamily="34" charset="77"/>
                      </a:endParaRPr>
                    </a:p>
                  </a:txBody>
                  <a:tcPr marL="91450" marR="91450" marT="45725" marB="45725">
                    <a:lnL w="12700" cap="flat" cmpd="sng" algn="ctr">
                      <a:solidFill>
                        <a:schemeClr val="tx1"/>
                      </a:solidFill>
                      <a:prstDash val="solid"/>
                      <a:round/>
                      <a:headEnd type="none" w="med" len="med"/>
                      <a:tailEnd type="none" w="med" len="med"/>
                    </a:lnL>
                    <a:lnR w="952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dirty="0">
                        <a:solidFill>
                          <a:schemeClr val="dk1"/>
                        </a:solidFill>
                        <a:latin typeface="Avenir Light" panose="020B0402020203020204" pitchFamily="34" charset="77"/>
                      </a:endParaRPr>
                    </a:p>
                  </a:txBody>
                  <a:tcPr marL="91450" marR="91450" marT="45725" marB="45725">
                    <a:lnL w="952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351455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b="1" dirty="0">
                <a:solidFill>
                  <a:schemeClr val="bg1">
                    <a:lumMod val="10000"/>
                  </a:schemeClr>
                </a:solidFill>
              </a:rPr>
              <a:t>Student-centred learning activities</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buNone/>
            </a:pPr>
            <a:r>
              <a:rPr lang="sq-AL" sz="1400" b="1" dirty="0">
                <a:solidFill>
                  <a:srgbClr val="518BCB"/>
                </a:solidFill>
              </a:rPr>
              <a:t>Peer tutoring </a:t>
            </a:r>
          </a:p>
          <a:p>
            <a:pPr marL="152400" indent="0">
              <a:lnSpc>
                <a:spcPct val="90000"/>
              </a:lnSpc>
              <a:buNone/>
            </a:pPr>
            <a:endParaRPr lang="sq-AL" sz="1400" dirty="0">
              <a:solidFill>
                <a:schemeClr val="bg1">
                  <a:lumMod val="10000"/>
                </a:schemeClr>
              </a:solidFill>
            </a:endParaRPr>
          </a:p>
          <a:p>
            <a:pPr marL="152400" indent="0">
              <a:lnSpc>
                <a:spcPct val="90000"/>
              </a:lnSpc>
              <a:buNone/>
            </a:pPr>
            <a:r>
              <a:rPr lang="sq-AL" sz="1400" dirty="0">
                <a:solidFill>
                  <a:schemeClr val="bg1">
                    <a:lumMod val="10000"/>
                  </a:schemeClr>
                </a:solidFill>
              </a:rPr>
              <a:t>Peer tutoring includes a range of approaches in which learners work in pairs or small groups to provide each other with teaching support, such as:</a:t>
            </a:r>
          </a:p>
          <a:p>
            <a:pPr marL="152400" indent="0">
              <a:lnSpc>
                <a:spcPct val="90000"/>
              </a:lnSpc>
              <a:buNone/>
            </a:pPr>
            <a:endParaRPr lang="sq-AL" sz="1400" dirty="0">
              <a:solidFill>
                <a:schemeClr val="bg1">
                  <a:lumMod val="10000"/>
                </a:schemeClr>
              </a:solidFill>
            </a:endParaRPr>
          </a:p>
          <a:p>
            <a:pPr marL="152400" indent="0">
              <a:lnSpc>
                <a:spcPct val="90000"/>
              </a:lnSpc>
              <a:buNone/>
            </a:pPr>
            <a:r>
              <a:rPr lang="sq-AL" sz="1400" dirty="0">
                <a:solidFill>
                  <a:schemeClr val="bg1">
                    <a:lumMod val="10000"/>
                  </a:schemeClr>
                </a:solidFill>
              </a:rPr>
              <a:t>Fixed role, cross-ability tutoring in which one learner takes the tutoring role and is paired with a tutee or tutees, who are often younger;</a:t>
            </a:r>
          </a:p>
          <a:p>
            <a:pPr marL="152400" indent="0">
              <a:lnSpc>
                <a:spcPct val="90000"/>
              </a:lnSpc>
              <a:buNone/>
            </a:pPr>
            <a:endParaRPr lang="sq-AL" sz="1400" dirty="0">
              <a:solidFill>
                <a:schemeClr val="bg1">
                  <a:lumMod val="10000"/>
                </a:schemeClr>
              </a:solidFill>
            </a:endParaRPr>
          </a:p>
          <a:p>
            <a:pPr marL="152400" indent="0">
              <a:lnSpc>
                <a:spcPct val="90000"/>
              </a:lnSpc>
              <a:buNone/>
            </a:pPr>
            <a:r>
              <a:rPr lang="sq-AL" sz="1400" dirty="0">
                <a:solidFill>
                  <a:schemeClr val="bg1">
                    <a:lumMod val="10000"/>
                  </a:schemeClr>
                </a:solidFill>
              </a:rPr>
              <a:t>Reciprocal role tutoring, in which learners alternate between the role of tutor and tutee.</a:t>
            </a:r>
          </a:p>
          <a:p>
            <a:pPr marL="152400" indent="0">
              <a:lnSpc>
                <a:spcPct val="90000"/>
              </a:lnSpc>
              <a:buNone/>
            </a:pPr>
            <a:endParaRPr lang="sq-AL" sz="1400" dirty="0">
              <a:solidFill>
                <a:schemeClr val="bg1">
                  <a:lumMod val="10000"/>
                </a:schemeClr>
              </a:solidFill>
            </a:endParaRPr>
          </a:p>
          <a:p>
            <a:pPr marL="152400" indent="0">
              <a:lnSpc>
                <a:spcPct val="90000"/>
              </a:lnSpc>
              <a:buNone/>
            </a:pPr>
            <a:r>
              <a:rPr lang="sq-AL" sz="1400" dirty="0">
                <a:solidFill>
                  <a:schemeClr val="bg1">
                    <a:lumMod val="10000"/>
                  </a:schemeClr>
                </a:solidFill>
              </a:rPr>
              <a:t>The learners take on responsibility for aspects of teaching and for evaluating their success.</a:t>
            </a:r>
          </a:p>
          <a:p>
            <a:pPr marL="152400" indent="0">
              <a:lnSpc>
                <a:spcPct val="90000"/>
              </a:lnSpc>
              <a:buNone/>
            </a:pPr>
            <a:endParaRPr lang="sq-AL" sz="1400" dirty="0">
              <a:solidFill>
                <a:schemeClr val="bg1">
                  <a:lumMod val="10000"/>
                </a:schemeClr>
              </a:solidFill>
            </a:endParaRPr>
          </a:p>
          <a:p>
            <a:pPr>
              <a:lnSpc>
                <a:spcPct val="90000"/>
              </a:lnSpc>
            </a:pPr>
            <a:r>
              <a:rPr lang="sq-AL" sz="1400" dirty="0">
                <a:solidFill>
                  <a:schemeClr val="bg1">
                    <a:lumMod val="10000"/>
                  </a:schemeClr>
                </a:solidFill>
              </a:rPr>
              <a:t>This activity can help to differentiate the learning .(By process). </a:t>
            </a:r>
          </a:p>
          <a:p>
            <a:pPr marL="152400" indent="0" fontAlgn="base">
              <a:buNone/>
            </a:pP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3161796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b="1" dirty="0">
                <a:solidFill>
                  <a:schemeClr val="bg1">
                    <a:lumMod val="10000"/>
                  </a:schemeClr>
                </a:solidFill>
              </a:rPr>
              <a:t>Student-centred learning activities</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buNone/>
            </a:pPr>
            <a:r>
              <a:rPr lang="sq-AL" sz="1400" b="1" dirty="0">
                <a:solidFill>
                  <a:srgbClr val="518BCB"/>
                </a:solidFill>
              </a:rPr>
              <a:t>Jigsaw method</a:t>
            </a:r>
          </a:p>
          <a:p>
            <a:pPr marL="152400" indent="0">
              <a:lnSpc>
                <a:spcPct val="90000"/>
              </a:lnSpc>
              <a:buNone/>
            </a:pPr>
            <a:endParaRPr lang="sq-AL" sz="1400" b="1" dirty="0">
              <a:solidFill>
                <a:schemeClr val="bg1">
                  <a:lumMod val="10000"/>
                </a:schemeClr>
              </a:solidFill>
            </a:endParaRPr>
          </a:p>
          <a:p>
            <a:pPr marL="152400" indent="0">
              <a:lnSpc>
                <a:spcPct val="90000"/>
              </a:lnSpc>
              <a:buNone/>
            </a:pPr>
            <a:r>
              <a:rPr lang="sq-AL" sz="1400" dirty="0">
                <a:solidFill>
                  <a:schemeClr val="bg1">
                    <a:lumMod val="10000"/>
                  </a:schemeClr>
                </a:solidFill>
              </a:rPr>
              <a:t>Jigsaw is a cooperative learning strategy that enables each student of a "home" group to specialize in one aspect of a topic </a:t>
            </a:r>
          </a:p>
          <a:p>
            <a:pPr marL="152400" indent="0">
              <a:lnSpc>
                <a:spcPct val="90000"/>
              </a:lnSpc>
              <a:buNone/>
            </a:pPr>
            <a:endParaRPr lang="sq-AL" sz="1400" dirty="0">
              <a:solidFill>
                <a:schemeClr val="bg1">
                  <a:lumMod val="10000"/>
                </a:schemeClr>
              </a:solidFill>
            </a:endParaRPr>
          </a:p>
          <a:p>
            <a:pPr marL="152400" indent="0">
              <a:lnSpc>
                <a:spcPct val="90000"/>
              </a:lnSpc>
              <a:buNone/>
            </a:pPr>
            <a:r>
              <a:rPr lang="sq-AL" sz="1400" dirty="0">
                <a:solidFill>
                  <a:schemeClr val="bg1">
                    <a:lumMod val="10000"/>
                  </a:schemeClr>
                </a:solidFill>
              </a:rPr>
              <a:t>Students meet with members from other groups who are assigned the same topic.</a:t>
            </a:r>
          </a:p>
          <a:p>
            <a:pPr marL="152400" indent="0">
              <a:lnSpc>
                <a:spcPct val="90000"/>
              </a:lnSpc>
              <a:buNone/>
            </a:pPr>
            <a:endParaRPr lang="sq-AL" sz="1400" dirty="0">
              <a:solidFill>
                <a:schemeClr val="bg1">
                  <a:lumMod val="10000"/>
                </a:schemeClr>
              </a:solidFill>
            </a:endParaRPr>
          </a:p>
          <a:p>
            <a:pPr marL="152400" indent="0">
              <a:lnSpc>
                <a:spcPct val="90000"/>
              </a:lnSpc>
              <a:buNone/>
            </a:pPr>
            <a:r>
              <a:rPr lang="sq-AL" sz="1400" dirty="0">
                <a:solidFill>
                  <a:schemeClr val="bg1">
                    <a:lumMod val="10000"/>
                  </a:schemeClr>
                </a:solidFill>
              </a:rPr>
              <a:t>After mastering the topic , they  return to the "home" group and teach the material to their group members. </a:t>
            </a:r>
          </a:p>
          <a:p>
            <a:pPr marL="152400" indent="0">
              <a:lnSpc>
                <a:spcPct val="90000"/>
              </a:lnSpc>
              <a:buNone/>
            </a:pPr>
            <a:endParaRPr lang="sq-AL" sz="1400" dirty="0">
              <a:solidFill>
                <a:schemeClr val="bg1">
                  <a:lumMod val="10000"/>
                </a:schemeClr>
              </a:solidFill>
            </a:endParaRPr>
          </a:p>
          <a:p>
            <a:pPr>
              <a:lnSpc>
                <a:spcPct val="90000"/>
              </a:lnSpc>
            </a:pPr>
            <a:r>
              <a:rPr lang="sq-AL" sz="1400" dirty="0">
                <a:solidFill>
                  <a:schemeClr val="bg1">
                    <a:lumMod val="10000"/>
                  </a:schemeClr>
                </a:solidFill>
              </a:rPr>
              <a:t>This actively helps to develop collaborative learning skills.</a:t>
            </a:r>
          </a:p>
          <a:p>
            <a:pPr>
              <a:lnSpc>
                <a:spcPct val="90000"/>
              </a:lnSpc>
            </a:pPr>
            <a:r>
              <a:rPr lang="sq-AL" sz="1400" dirty="0">
                <a:solidFill>
                  <a:schemeClr val="bg1">
                    <a:lumMod val="10000"/>
                  </a:schemeClr>
                </a:solidFill>
              </a:rPr>
              <a:t>It helps to create a language rich environment.</a:t>
            </a:r>
          </a:p>
          <a:p>
            <a:pPr>
              <a:lnSpc>
                <a:spcPct val="90000"/>
              </a:lnSpc>
            </a:pPr>
            <a:r>
              <a:rPr lang="sq-AL" sz="1400" dirty="0">
                <a:solidFill>
                  <a:schemeClr val="bg1">
                    <a:lumMod val="10000"/>
                  </a:schemeClr>
                </a:solidFill>
              </a:rPr>
              <a:t>This activity can help to differentiate the learning (By process).</a:t>
            </a: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2601341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a:lnSpc>
                <a:spcPct val="90000"/>
              </a:lnSpc>
              <a:spcAft>
                <a:spcPts val="600"/>
              </a:spcAft>
            </a:pPr>
            <a:r>
              <a:rPr lang="sq-AL" b="1" dirty="0">
                <a:solidFill>
                  <a:schemeClr val="bg1">
                    <a:lumMod val="10000"/>
                  </a:schemeClr>
                </a:solidFill>
              </a:rPr>
              <a:t>Student-centred learning activities</a:t>
            </a: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buNone/>
            </a:pPr>
            <a:r>
              <a:rPr lang="sq-AL" sz="1400" b="1" dirty="0">
                <a:solidFill>
                  <a:srgbClr val="518BCB"/>
                </a:solidFill>
              </a:rPr>
              <a:t>Problem-based learning</a:t>
            </a:r>
          </a:p>
          <a:p>
            <a:pPr marL="152400" indent="0">
              <a:lnSpc>
                <a:spcPct val="90000"/>
              </a:lnSpc>
              <a:buNone/>
            </a:pPr>
            <a:endParaRPr lang="sq-AL" sz="1400" b="1" dirty="0">
              <a:solidFill>
                <a:schemeClr val="bg1">
                  <a:lumMod val="10000"/>
                </a:schemeClr>
              </a:solidFill>
            </a:endParaRPr>
          </a:p>
          <a:p>
            <a:pPr marL="152400" indent="0">
              <a:lnSpc>
                <a:spcPct val="90000"/>
              </a:lnSpc>
              <a:buNone/>
            </a:pPr>
            <a:r>
              <a:rPr lang="sq-AL" sz="1400" dirty="0">
                <a:solidFill>
                  <a:schemeClr val="bg1">
                    <a:lumMod val="10000"/>
                  </a:schemeClr>
                </a:solidFill>
              </a:rPr>
              <a:t>Students are engaged in solving a problematic situation. </a:t>
            </a:r>
          </a:p>
          <a:p>
            <a:pPr marL="152400" indent="0">
              <a:lnSpc>
                <a:spcPct val="90000"/>
              </a:lnSpc>
              <a:buNone/>
            </a:pPr>
            <a:r>
              <a:rPr lang="sq-AL" sz="1400" dirty="0">
                <a:solidFill>
                  <a:schemeClr val="bg1">
                    <a:lumMod val="10000"/>
                  </a:schemeClr>
                </a:solidFill>
              </a:rPr>
              <a:t>The problem should possibly be part of their world, FEEL authentic for them. </a:t>
            </a:r>
          </a:p>
          <a:p>
            <a:pPr marL="152400" indent="0">
              <a:lnSpc>
                <a:spcPct val="90000"/>
              </a:lnSpc>
              <a:buNone/>
            </a:pPr>
            <a:endParaRPr lang="sq-AL" sz="1400" dirty="0">
              <a:solidFill>
                <a:schemeClr val="bg1">
                  <a:lumMod val="10000"/>
                </a:schemeClr>
              </a:solidFill>
            </a:endParaRPr>
          </a:p>
          <a:p>
            <a:pPr marL="152400" indent="0">
              <a:lnSpc>
                <a:spcPct val="90000"/>
              </a:lnSpc>
              <a:buNone/>
            </a:pPr>
            <a:r>
              <a:rPr lang="sq-AL" sz="1400" b="1" dirty="0">
                <a:solidFill>
                  <a:schemeClr val="bg1">
                    <a:lumMod val="10000"/>
                  </a:schemeClr>
                </a:solidFill>
              </a:rPr>
              <a:t>1 Identify a problematic scenario, make students familiar with it and tackle a desired situation or improvement. </a:t>
            </a:r>
          </a:p>
          <a:p>
            <a:pPr marL="152400" indent="0">
              <a:lnSpc>
                <a:spcPct val="90000"/>
              </a:lnSpc>
              <a:buNone/>
            </a:pPr>
            <a:r>
              <a:rPr lang="sq-AL" sz="1400" b="1" dirty="0">
                <a:solidFill>
                  <a:schemeClr val="bg1">
                    <a:lumMod val="10000"/>
                  </a:schemeClr>
                </a:solidFill>
              </a:rPr>
              <a:t>For example: Develop a plan to tackle the problem of littering in Kosovo‘s national parks.</a:t>
            </a:r>
          </a:p>
          <a:p>
            <a:pPr marL="152400" indent="0">
              <a:lnSpc>
                <a:spcPct val="90000"/>
              </a:lnSpc>
              <a:buNone/>
            </a:pPr>
            <a:r>
              <a:rPr lang="sq-AL" sz="1400" b="1" dirty="0">
                <a:solidFill>
                  <a:schemeClr val="bg1">
                    <a:lumMod val="10000"/>
                  </a:schemeClr>
                </a:solidFill>
              </a:rPr>
              <a:t>2.Students look for a solution</a:t>
            </a:r>
          </a:p>
          <a:p>
            <a:pPr marL="152400" indent="0">
              <a:lnSpc>
                <a:spcPct val="90000"/>
              </a:lnSpc>
              <a:buNone/>
            </a:pPr>
            <a:r>
              <a:rPr lang="sq-AL" sz="1400" b="1" dirty="0">
                <a:solidFill>
                  <a:schemeClr val="bg1">
                    <a:lumMod val="10000"/>
                  </a:schemeClr>
                </a:solidFill>
              </a:rPr>
              <a:t>3. Students present their solutions</a:t>
            </a:r>
          </a:p>
          <a:p>
            <a:pPr marL="152400" indent="0">
              <a:lnSpc>
                <a:spcPct val="90000"/>
              </a:lnSpc>
              <a:buNone/>
            </a:pPr>
            <a:r>
              <a:rPr lang="sq-AL" sz="1400" b="1" dirty="0">
                <a:solidFill>
                  <a:schemeClr val="bg1">
                    <a:lumMod val="10000"/>
                  </a:schemeClr>
                </a:solidFill>
              </a:rPr>
              <a:t>4. Reflections and assessment </a:t>
            </a:r>
          </a:p>
          <a:p>
            <a:pPr marL="152400" indent="0">
              <a:lnSpc>
                <a:spcPct val="90000"/>
              </a:lnSpc>
              <a:buNone/>
            </a:pPr>
            <a:endParaRPr lang="sq-AL" sz="1400" b="1" dirty="0">
              <a:solidFill>
                <a:schemeClr val="bg1">
                  <a:lumMod val="10000"/>
                </a:schemeClr>
              </a:solidFill>
            </a:endParaRPr>
          </a:p>
          <a:p>
            <a:pPr marL="152400" indent="0">
              <a:lnSpc>
                <a:spcPct val="90000"/>
              </a:lnSpc>
              <a:buNone/>
            </a:pPr>
            <a:r>
              <a:rPr lang="sq-AL" sz="1400" dirty="0">
                <a:solidFill>
                  <a:schemeClr val="bg1">
                    <a:lumMod val="10000"/>
                  </a:schemeClr>
                </a:solidFill>
              </a:rPr>
              <a:t>Students compare their outcome to the learning goals. Self-assessment/ peer assessment/ teacher assessment evaluation rubrics can be useful. </a:t>
            </a:r>
          </a:p>
          <a:p>
            <a:pPr marL="152400" indent="0">
              <a:lnSpc>
                <a:spcPct val="90000"/>
              </a:lnSpc>
              <a:buNone/>
            </a:pPr>
            <a:endParaRPr lang="sq-AL" sz="1400" dirty="0">
              <a:solidFill>
                <a:schemeClr val="bg1">
                  <a:lumMod val="10000"/>
                </a:schemeClr>
              </a:solidFill>
            </a:endParaRPr>
          </a:p>
          <a:p>
            <a:pPr>
              <a:lnSpc>
                <a:spcPct val="90000"/>
              </a:lnSpc>
            </a:pPr>
            <a:r>
              <a:rPr lang="sq-AL" sz="1400" dirty="0">
                <a:solidFill>
                  <a:schemeClr val="bg1">
                    <a:lumMod val="10000"/>
                  </a:schemeClr>
                </a:solidFill>
              </a:rPr>
              <a:t>This activity can help to differentiate the learning .(By process). </a:t>
            </a:r>
          </a:p>
          <a:p>
            <a:pPr>
              <a:lnSpc>
                <a:spcPct val="90000"/>
              </a:lnSpc>
            </a:pPr>
            <a:r>
              <a:rPr lang="sq-AL" sz="1400" dirty="0">
                <a:solidFill>
                  <a:schemeClr val="bg1">
                    <a:lumMod val="10000"/>
                  </a:schemeClr>
                </a:solidFill>
              </a:rPr>
              <a:t>This activity develops critical thinking skills.</a:t>
            </a:r>
            <a:endParaRPr lang="sq-AL" sz="1000" b="1" u="none" strike="noStrike" dirty="0">
              <a:solidFill>
                <a:schemeClr val="bg1">
                  <a:lumMod val="10000"/>
                </a:schemeClr>
              </a:solidFill>
            </a:endParaRPr>
          </a:p>
        </p:txBody>
      </p:sp>
    </p:spTree>
    <p:extLst>
      <p:ext uri="{BB962C8B-B14F-4D97-AF65-F5344CB8AC3E}">
        <p14:creationId xmlns:p14="http://schemas.microsoft.com/office/powerpoint/2010/main" val="3311425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b="1" dirty="0">
                <a:solidFill>
                  <a:schemeClr val="bg1">
                    <a:lumMod val="10000"/>
                  </a:schemeClr>
                </a:solidFill>
              </a:rPr>
              <a:t>Student-centred learning activities</a:t>
            </a: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lvl="0" indent="0">
              <a:buNone/>
            </a:pPr>
            <a:endParaRPr lang="sq-AL" sz="1400" b="1" dirty="0">
              <a:solidFill>
                <a:srgbClr val="8393AE"/>
              </a:solidFill>
            </a:endParaRPr>
          </a:p>
          <a:p>
            <a:pPr marL="0" lvl="0" indent="0">
              <a:buNone/>
            </a:pPr>
            <a:r>
              <a:rPr lang="sq-AL" sz="1400" b="1" dirty="0">
                <a:solidFill>
                  <a:srgbClr val="518BCB"/>
                </a:solidFill>
              </a:rPr>
              <a:t>Reading Reflections</a:t>
            </a:r>
          </a:p>
          <a:p>
            <a:pPr marL="0" lvl="0" indent="0">
              <a:buNone/>
            </a:pPr>
            <a:endParaRPr lang="sq-AL" sz="1400" dirty="0">
              <a:solidFill>
                <a:schemeClr val="bg1">
                  <a:lumMod val="10000"/>
                </a:schemeClr>
              </a:solidFill>
            </a:endParaRPr>
          </a:p>
          <a:p>
            <a:pPr marL="0" lvl="0" indent="0">
              <a:buNone/>
            </a:pPr>
            <a:r>
              <a:rPr lang="sq-AL" sz="1400" dirty="0">
                <a:solidFill>
                  <a:schemeClr val="bg1">
                    <a:lumMod val="10000"/>
                  </a:schemeClr>
                </a:solidFill>
              </a:rPr>
              <a:t>Students can often "do" the reading without extracting meaning from it. A reading reflection is a strategy for active reading, wherein students are prompted to pause after each chapter or section and answer a few simple questions:</a:t>
            </a:r>
          </a:p>
          <a:p>
            <a:pPr marL="0" lvl="0" indent="0">
              <a:buNone/>
            </a:pPr>
            <a:endParaRPr lang="sq-AL" sz="1400" dirty="0">
              <a:solidFill>
                <a:schemeClr val="bg1">
                  <a:lumMod val="10000"/>
                </a:schemeClr>
              </a:solidFill>
            </a:endParaRPr>
          </a:p>
          <a:p>
            <a:pPr marL="285750" indent="-285750"/>
            <a:r>
              <a:rPr lang="sq-AL" sz="1400" dirty="0">
                <a:solidFill>
                  <a:schemeClr val="bg1">
                    <a:lumMod val="10000"/>
                  </a:schemeClr>
                </a:solidFill>
              </a:rPr>
              <a:t>What is the main point?</a:t>
            </a:r>
          </a:p>
          <a:p>
            <a:pPr marL="285750" indent="-285750"/>
            <a:r>
              <a:rPr lang="sq-AL" sz="1400" dirty="0">
                <a:solidFill>
                  <a:schemeClr val="bg1">
                    <a:lumMod val="10000"/>
                  </a:schemeClr>
                </a:solidFill>
              </a:rPr>
              <a:t>What did you find surprising?</a:t>
            </a:r>
          </a:p>
          <a:p>
            <a:pPr marL="285750" indent="-285750"/>
            <a:r>
              <a:rPr lang="sq-AL" sz="1400" dirty="0">
                <a:solidFill>
                  <a:schemeClr val="bg1">
                    <a:lumMod val="10000"/>
                  </a:schemeClr>
                </a:solidFill>
              </a:rPr>
              <a:t>What did you find confusing?</a:t>
            </a:r>
          </a:p>
          <a:p>
            <a:pPr marL="285750" indent="-285750"/>
            <a:endParaRPr lang="sq-AL" sz="1400" dirty="0">
              <a:solidFill>
                <a:schemeClr val="bg1">
                  <a:lumMod val="10000"/>
                </a:schemeClr>
              </a:solidFill>
            </a:endParaRPr>
          </a:p>
          <a:p>
            <a:pPr marL="0" lvl="0" indent="0">
              <a:buNone/>
            </a:pPr>
            <a:r>
              <a:rPr lang="sq-AL" sz="1400" dirty="0">
                <a:solidFill>
                  <a:schemeClr val="bg1">
                    <a:lumMod val="10000"/>
                  </a:schemeClr>
                </a:solidFill>
              </a:rPr>
              <a:t>Reading reflections can help students with self-monitoring and reflective thinking.</a:t>
            </a:r>
          </a:p>
          <a:p>
            <a:pPr marL="0" lvl="0" indent="0">
              <a:buNone/>
            </a:pPr>
            <a:endParaRPr lang="sq-AL" sz="1400" dirty="0">
              <a:solidFill>
                <a:schemeClr val="bg1">
                  <a:lumMod val="10000"/>
                </a:schemeClr>
              </a:solidFill>
            </a:endParaRPr>
          </a:p>
          <a:p>
            <a:pPr marL="0" lvl="0" indent="0">
              <a:buNone/>
            </a:pPr>
            <a:br>
              <a:rPr lang="sq-AL" sz="1400" dirty="0">
                <a:solidFill>
                  <a:srgbClr val="8393AE"/>
                </a:solidFill>
              </a:rPr>
            </a:br>
            <a:endParaRPr lang="sq-AL" sz="1400" dirty="0">
              <a:solidFill>
                <a:srgbClr val="8393AE"/>
              </a:solidFill>
            </a:endParaRPr>
          </a:p>
          <a:p>
            <a:pPr marL="152400" indent="0" fontAlgn="base">
              <a:buNone/>
            </a:pPr>
            <a:endParaRPr lang="sq-AL" sz="1000" b="1" u="none" strike="noStrike" dirty="0">
              <a:solidFill>
                <a:srgbClr val="000000"/>
              </a:solidFill>
            </a:endParaRPr>
          </a:p>
        </p:txBody>
      </p:sp>
    </p:spTree>
    <p:extLst>
      <p:ext uri="{BB962C8B-B14F-4D97-AF65-F5344CB8AC3E}">
        <p14:creationId xmlns:p14="http://schemas.microsoft.com/office/powerpoint/2010/main" val="3019076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b="1" dirty="0">
                <a:solidFill>
                  <a:schemeClr val="bg1">
                    <a:lumMod val="10000"/>
                  </a:schemeClr>
                </a:solidFill>
              </a:rPr>
              <a:t>Student-centred learning activities</a:t>
            </a: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lvl="0" indent="0">
              <a:buNone/>
            </a:pPr>
            <a:r>
              <a:rPr lang="sq-AL" sz="1400" b="1" dirty="0">
                <a:solidFill>
                  <a:srgbClr val="518BCB"/>
                </a:solidFill>
              </a:rPr>
              <a:t>Exam Wrappers</a:t>
            </a:r>
          </a:p>
          <a:p>
            <a:pPr marL="0" lvl="0" indent="0">
              <a:buNone/>
            </a:pPr>
            <a:endParaRPr lang="sq-AL" sz="1400" b="1" dirty="0">
              <a:solidFill>
                <a:srgbClr val="8393AE"/>
              </a:solidFill>
            </a:endParaRPr>
          </a:p>
          <a:p>
            <a:pPr marL="0" lvl="0" indent="0">
              <a:buNone/>
            </a:pPr>
            <a:r>
              <a:rPr lang="sq-AL" sz="1400" dirty="0">
                <a:solidFill>
                  <a:schemeClr val="bg1">
                    <a:lumMod val="10000"/>
                  </a:schemeClr>
                </a:solidFill>
              </a:rPr>
              <a:t>Exam wrappers can help students see past their grades and reflect on their exam preparation and performance. </a:t>
            </a:r>
          </a:p>
          <a:p>
            <a:pPr marL="0" lvl="0" indent="0">
              <a:buNone/>
            </a:pPr>
            <a:endParaRPr lang="sq-AL" sz="1400" dirty="0">
              <a:solidFill>
                <a:schemeClr val="bg1">
                  <a:lumMod val="10000"/>
                </a:schemeClr>
              </a:solidFill>
            </a:endParaRPr>
          </a:p>
          <a:p>
            <a:pPr marL="342900" lvl="0" indent="-342900">
              <a:buFont typeface="+mj-lt"/>
              <a:buAutoNum type="arabicPeriod"/>
            </a:pPr>
            <a:r>
              <a:rPr lang="sq-AL" sz="1400" dirty="0">
                <a:solidFill>
                  <a:schemeClr val="bg1">
                    <a:lumMod val="10000"/>
                  </a:schemeClr>
                </a:solidFill>
              </a:rPr>
              <a:t>Each student completes a confidential worksheet before and just after looking at their graded exam.</a:t>
            </a:r>
          </a:p>
          <a:p>
            <a:pPr marL="342900" lvl="0" indent="-342900">
              <a:buFont typeface="+mj-lt"/>
              <a:buAutoNum type="arabicPeriod"/>
            </a:pPr>
            <a:r>
              <a:rPr lang="sq-AL" sz="1400" dirty="0">
                <a:solidFill>
                  <a:schemeClr val="bg1">
                    <a:lumMod val="10000"/>
                  </a:schemeClr>
                </a:solidFill>
              </a:rPr>
              <a:t> The worksheet prompts them to consider the strategies they used to prepare for the test, and reflect on the effectiveness. </a:t>
            </a:r>
          </a:p>
          <a:p>
            <a:pPr marL="342900" lvl="0" indent="-342900">
              <a:buFont typeface="+mj-lt"/>
              <a:buAutoNum type="arabicPeriod"/>
            </a:pPr>
            <a:r>
              <a:rPr lang="sq-AL" sz="1400" dirty="0">
                <a:solidFill>
                  <a:schemeClr val="bg1">
                    <a:lumMod val="10000"/>
                  </a:schemeClr>
                </a:solidFill>
              </a:rPr>
              <a:t>Students are also asked to look for patterns in their mistakes. </a:t>
            </a:r>
          </a:p>
          <a:p>
            <a:pPr marL="342900" lvl="0" indent="-342900">
              <a:buFont typeface="+mj-lt"/>
              <a:buAutoNum type="arabicPeriod"/>
            </a:pPr>
            <a:r>
              <a:rPr lang="sq-AL" sz="1400" dirty="0">
                <a:solidFill>
                  <a:schemeClr val="bg1">
                    <a:lumMod val="10000"/>
                  </a:schemeClr>
                </a:solidFill>
              </a:rPr>
              <a:t>Finally, the worksheet asks students to describe how they will prepare for the next exam.</a:t>
            </a:r>
            <a:br>
              <a:rPr lang="sq-AL" sz="1400" dirty="0">
                <a:solidFill>
                  <a:schemeClr val="bg1">
                    <a:lumMod val="10000"/>
                  </a:schemeClr>
                </a:solidFill>
              </a:rPr>
            </a:br>
            <a:endParaRPr lang="sq-AL" sz="1400" dirty="0">
              <a:solidFill>
                <a:schemeClr val="bg1">
                  <a:lumMod val="10000"/>
                </a:schemeClr>
              </a:solidFill>
            </a:endParaRPr>
          </a:p>
          <a:p>
            <a:pPr marL="152400" indent="0" fontAlgn="base">
              <a:buNone/>
            </a:pPr>
            <a:endParaRPr lang="sq-AL" sz="1000" b="1" u="none" strike="noStrike" dirty="0">
              <a:solidFill>
                <a:srgbClr val="000000"/>
              </a:solidFill>
            </a:endParaRPr>
          </a:p>
        </p:txBody>
      </p:sp>
    </p:spTree>
    <p:extLst>
      <p:ext uri="{BB962C8B-B14F-4D97-AF65-F5344CB8AC3E}">
        <p14:creationId xmlns:p14="http://schemas.microsoft.com/office/powerpoint/2010/main" val="2482356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b="1" dirty="0">
                <a:solidFill>
                  <a:schemeClr val="bg1">
                    <a:lumMod val="10000"/>
                  </a:schemeClr>
                </a:solidFill>
              </a:rPr>
              <a:t>Student-centred learning activities</a:t>
            </a: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lvl="0" indent="0" eaLnBrk="1" hangingPunct="1">
              <a:lnSpc>
                <a:spcPct val="90000"/>
              </a:lnSpc>
              <a:buNone/>
            </a:pPr>
            <a:r>
              <a:rPr lang="sq-AL" sz="1400" b="1" dirty="0">
                <a:solidFill>
                  <a:srgbClr val="518BCB"/>
                </a:solidFill>
                <a:ea typeface="Calibri" pitchFamily="34" charset="0"/>
                <a:sym typeface="Calibri" pitchFamily="34" charset="0"/>
              </a:rPr>
              <a:t>Self-assessment activities</a:t>
            </a:r>
          </a:p>
          <a:p>
            <a:pPr marL="0" lvl="0" indent="0" eaLnBrk="1" hangingPunct="1">
              <a:lnSpc>
                <a:spcPct val="90000"/>
              </a:lnSpc>
              <a:buNone/>
            </a:pPr>
            <a:endParaRPr lang="sq-AL" sz="1400" dirty="0">
              <a:solidFill>
                <a:schemeClr val="bg1">
                  <a:lumMod val="10000"/>
                </a:schemeClr>
              </a:solidFill>
              <a:ea typeface="Calibri" pitchFamily="34" charset="0"/>
              <a:sym typeface="Calibri" pitchFamily="34" charset="0"/>
            </a:endParaRPr>
          </a:p>
          <a:p>
            <a:pPr marL="0" lvl="0" indent="0" eaLnBrk="1" hangingPunct="1">
              <a:lnSpc>
                <a:spcPct val="90000"/>
              </a:lnSpc>
              <a:buNone/>
            </a:pPr>
            <a:r>
              <a:rPr lang="sq-AL" sz="1400" dirty="0">
                <a:solidFill>
                  <a:schemeClr val="bg1">
                    <a:lumMod val="10000"/>
                  </a:schemeClr>
                </a:solidFill>
                <a:ea typeface="Calibri" pitchFamily="34" charset="0"/>
                <a:sym typeface="Calibri" pitchFamily="34" charset="0"/>
              </a:rPr>
              <a:t>Students should </a:t>
            </a:r>
            <a:r>
              <a:rPr lang="sq-AL" sz="1400" b="1" dirty="0">
                <a:solidFill>
                  <a:schemeClr val="bg1">
                    <a:lumMod val="10000"/>
                  </a:schemeClr>
                </a:solidFill>
                <a:ea typeface="Calibri" pitchFamily="34" charset="0"/>
                <a:sym typeface="Calibri" pitchFamily="34" charset="0"/>
              </a:rPr>
              <a:t>self-assess every assessed piece of work at the end of a phase of learning. Example: Test, Essay, Presentations etc.</a:t>
            </a:r>
          </a:p>
          <a:p>
            <a:pPr marL="0" lvl="0" indent="0" eaLnBrk="1" hangingPunct="1">
              <a:lnSpc>
                <a:spcPct val="90000"/>
              </a:lnSpc>
              <a:buNone/>
            </a:pPr>
            <a:endParaRPr lang="sq-AL" sz="1400" dirty="0">
              <a:solidFill>
                <a:schemeClr val="bg1">
                  <a:lumMod val="10000"/>
                </a:schemeClr>
              </a:solidFill>
              <a:ea typeface="Calibri" pitchFamily="34" charset="0"/>
              <a:sym typeface="Calibri" pitchFamily="34" charset="0"/>
            </a:endParaRPr>
          </a:p>
          <a:p>
            <a:pPr marL="0" lvl="0" indent="0" eaLnBrk="1" hangingPunct="1">
              <a:lnSpc>
                <a:spcPct val="90000"/>
              </a:lnSpc>
              <a:buNone/>
            </a:pPr>
            <a:endParaRPr lang="sq-AL" sz="1400" dirty="0">
              <a:solidFill>
                <a:schemeClr val="bg1">
                  <a:lumMod val="10000"/>
                </a:schemeClr>
              </a:solidFill>
              <a:ea typeface="Calibri" pitchFamily="34" charset="0"/>
              <a:sym typeface="Calibri" pitchFamily="34" charset="0"/>
            </a:endParaRPr>
          </a:p>
          <a:p>
            <a:pPr marL="0" lvl="0" indent="0" eaLnBrk="1" hangingPunct="1">
              <a:lnSpc>
                <a:spcPct val="90000"/>
              </a:lnSpc>
              <a:buNone/>
            </a:pPr>
            <a:endParaRPr lang="sq-AL" sz="1400" dirty="0">
              <a:solidFill>
                <a:schemeClr val="bg1">
                  <a:lumMod val="10000"/>
                </a:schemeClr>
              </a:solidFill>
              <a:ea typeface="Calibri" pitchFamily="34" charset="0"/>
              <a:sym typeface="Calibri" pitchFamily="34" charset="0"/>
            </a:endParaRPr>
          </a:p>
          <a:p>
            <a:pPr marL="0" lvl="0" indent="0" eaLnBrk="1" hangingPunct="1">
              <a:lnSpc>
                <a:spcPct val="90000"/>
              </a:lnSpc>
              <a:buNone/>
            </a:pPr>
            <a:r>
              <a:rPr lang="sq-AL" sz="1400" dirty="0">
                <a:solidFill>
                  <a:schemeClr val="bg1">
                    <a:lumMod val="10000"/>
                  </a:schemeClr>
                </a:solidFill>
                <a:ea typeface="Calibri" pitchFamily="34" charset="0"/>
                <a:sym typeface="Calibri" pitchFamily="34" charset="0"/>
              </a:rPr>
              <a:t>Rubrics can help students self assess more accurately for some subjects.</a:t>
            </a:r>
            <a:endParaRPr lang="sq-AL" sz="1000" b="1" u="none" strike="noStrike" dirty="0">
              <a:solidFill>
                <a:srgbClr val="000000"/>
              </a:solidFill>
            </a:endParaRPr>
          </a:p>
        </p:txBody>
      </p:sp>
    </p:spTree>
    <p:extLst>
      <p:ext uri="{BB962C8B-B14F-4D97-AF65-F5344CB8AC3E}">
        <p14:creationId xmlns:p14="http://schemas.microsoft.com/office/powerpoint/2010/main" val="99335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sq-AL" dirty="0">
                <a:solidFill>
                  <a:schemeClr val="bg1">
                    <a:lumMod val="10000"/>
                  </a:schemeClr>
                </a:solidFill>
                <a:ea typeface="Calibri" pitchFamily="34" charset="0"/>
                <a:sym typeface="Calibri" pitchFamily="34" charset="0"/>
              </a:rPr>
              <a:t>All important work should be:</a:t>
            </a:r>
            <a:endParaRPr lang="en-XK" dirty="0">
              <a:solidFill>
                <a:schemeClr val="bg1">
                  <a:lumMod val="10000"/>
                </a:schemeClr>
              </a:solidFill>
            </a:endParaRPr>
          </a:p>
        </p:txBody>
      </p:sp>
      <p:sp>
        <p:nvSpPr>
          <p:cNvPr id="5" name="Text Placeholder 4">
            <a:extLst>
              <a:ext uri="{FF2B5EF4-FFF2-40B4-BE49-F238E27FC236}">
                <a16:creationId xmlns:a16="http://schemas.microsoft.com/office/drawing/2014/main" id="{23DD8EE2-FC1B-5D75-7C21-0189A5DFC750}"/>
              </a:ext>
            </a:extLst>
          </p:cNvPr>
          <p:cNvSpPr>
            <a:spLocks noGrp="1"/>
          </p:cNvSpPr>
          <p:nvPr>
            <p:ph type="body" idx="1"/>
          </p:nvPr>
        </p:nvSpPr>
        <p:spPr/>
        <p:txBody>
          <a:bodyPr/>
          <a:lstStyle/>
          <a:p>
            <a:endParaRPr lang="en-XK"/>
          </a:p>
        </p:txBody>
      </p:sp>
      <p:grpSp>
        <p:nvGrpSpPr>
          <p:cNvPr id="6" name="Google Shape;318;p26">
            <a:extLst>
              <a:ext uri="{FF2B5EF4-FFF2-40B4-BE49-F238E27FC236}">
                <a16:creationId xmlns:a16="http://schemas.microsoft.com/office/drawing/2014/main" id="{47D5683B-7DF2-F6AB-473B-9B52CFBE96F9}"/>
              </a:ext>
            </a:extLst>
          </p:cNvPr>
          <p:cNvGrpSpPr/>
          <p:nvPr/>
        </p:nvGrpSpPr>
        <p:grpSpPr>
          <a:xfrm>
            <a:off x="1124900" y="1316455"/>
            <a:ext cx="7316081" cy="2585411"/>
            <a:chOff x="-1642813" y="-219062"/>
            <a:chExt cx="8962073" cy="4262074"/>
          </a:xfrm>
          <a:solidFill>
            <a:srgbClr val="DEE6F7"/>
          </a:solidFill>
        </p:grpSpPr>
        <p:sp>
          <p:nvSpPr>
            <p:cNvPr id="7" name="Google Shape;319;p26">
              <a:extLst>
                <a:ext uri="{FF2B5EF4-FFF2-40B4-BE49-F238E27FC236}">
                  <a16:creationId xmlns:a16="http://schemas.microsoft.com/office/drawing/2014/main" id="{9B699C0F-A62C-FA54-5518-584E1B13F188}"/>
                </a:ext>
              </a:extLst>
            </p:cNvPr>
            <p:cNvSpPr/>
            <p:nvPr/>
          </p:nvSpPr>
          <p:spPr>
            <a:xfrm>
              <a:off x="-1642812" y="-219062"/>
              <a:ext cx="8951611" cy="1162542"/>
            </a:xfrm>
            <a:prstGeom prst="roundRect">
              <a:avLst>
                <a:gd name="adj" fmla="val 10000"/>
              </a:avLst>
            </a:prstGeom>
            <a:grpFill/>
            <a:ln w="12700">
              <a:solidFill>
                <a:schemeClr val="bg1"/>
              </a:solidFill>
              <a:miter lim="800000"/>
            </a:ln>
          </p:spPr>
          <p:txBody>
            <a:bodyPr lIns="91425" tIns="91425" rIns="91425" bIns="91425" anchor="ctr" anchorCtr="0">
              <a:noAutofit/>
            </a:bodyPr>
            <a:lstStyle>
              <a:lvl1pPr marL="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1pPr>
              <a:lvl2pPr marL="45720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2pPr>
              <a:lvl3pPr marL="91440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3pPr>
              <a:lvl4pPr marL="137160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4pPr>
              <a:lvl5pPr marL="182880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5pPr>
            </a:lstStyle>
            <a:p>
              <a:pPr marL="0" lvl="0" indent="0" algn="ctr" eaLnBrk="1" hangingPunct="1"/>
              <a:endParaRPr sz="1600" dirty="0">
                <a:latin typeface="Avenir Light" panose="020B0402020203020204" pitchFamily="34" charset="77"/>
              </a:endParaRPr>
            </a:p>
          </p:txBody>
        </p:sp>
        <p:sp>
          <p:nvSpPr>
            <p:cNvPr id="8" name="Google Shape;320;p26">
              <a:extLst>
                <a:ext uri="{FF2B5EF4-FFF2-40B4-BE49-F238E27FC236}">
                  <a16:creationId xmlns:a16="http://schemas.microsoft.com/office/drawing/2014/main" id="{7B506B98-8C02-D8FA-F166-01DEA8A08BC7}"/>
                </a:ext>
              </a:extLst>
            </p:cNvPr>
            <p:cNvSpPr/>
            <p:nvPr/>
          </p:nvSpPr>
          <p:spPr>
            <a:xfrm>
              <a:off x="-1412090" y="-172360"/>
              <a:ext cx="8581312" cy="1094442"/>
            </a:xfrm>
            <a:prstGeom prst="rect">
              <a:avLst/>
            </a:prstGeom>
            <a:grpFill/>
            <a:ln>
              <a:noFill/>
              <a:miter lim="800000"/>
            </a:ln>
          </p:spPr>
          <p:txBody>
            <a:bodyPr lIns="160000" tIns="160000" rIns="160000" bIns="160000" anchor="ctr" anchorCtr="0">
              <a:noAutofit/>
            </a:bodyPr>
            <a:lstStyle>
              <a:lvl1pPr marL="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1pPr>
              <a:lvl2pPr marL="45720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2pPr>
              <a:lvl3pPr marL="91440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3pPr>
              <a:lvl4pPr marL="137160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4pPr>
              <a:lvl5pPr marL="182880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5pPr>
            </a:lstStyle>
            <a:p>
              <a:pPr marL="0" lvl="0" indent="0" algn="ctr" eaLnBrk="1" hangingPunct="1">
                <a:lnSpc>
                  <a:spcPct val="90000"/>
                </a:lnSpc>
              </a:pPr>
              <a:r>
                <a:rPr lang="sq-AL" sz="1600" dirty="0">
                  <a:solidFill>
                    <a:schemeClr val="bg1">
                      <a:lumMod val="10000"/>
                    </a:schemeClr>
                  </a:solidFill>
                  <a:latin typeface="Avenir Light" panose="020B0402020203020204" pitchFamily="34" charset="77"/>
                  <a:ea typeface="Calibri" pitchFamily="34" charset="0"/>
                  <a:sym typeface="Calibri" pitchFamily="34" charset="0"/>
                </a:rPr>
                <a:t>Self- Assesed</a:t>
              </a:r>
            </a:p>
          </p:txBody>
        </p:sp>
        <p:sp>
          <p:nvSpPr>
            <p:cNvPr id="9" name="Google Shape;321;p26">
              <a:extLst>
                <a:ext uri="{FF2B5EF4-FFF2-40B4-BE49-F238E27FC236}">
                  <a16:creationId xmlns:a16="http://schemas.microsoft.com/office/drawing/2014/main" id="{3CCC38A3-502D-51F3-A11F-091AF23315C9}"/>
                </a:ext>
              </a:extLst>
            </p:cNvPr>
            <p:cNvSpPr/>
            <p:nvPr/>
          </p:nvSpPr>
          <p:spPr>
            <a:xfrm>
              <a:off x="-1632351" y="1335594"/>
              <a:ext cx="8951611" cy="1162543"/>
            </a:xfrm>
            <a:prstGeom prst="roundRect">
              <a:avLst>
                <a:gd name="adj" fmla="val 10000"/>
              </a:avLst>
            </a:prstGeom>
            <a:grpFill/>
            <a:ln w="12700">
              <a:solidFill>
                <a:schemeClr val="bg1"/>
              </a:solidFill>
              <a:miter lim="800000"/>
            </a:ln>
          </p:spPr>
          <p:txBody>
            <a:bodyPr lIns="91425" tIns="91425" rIns="91425" bIns="91425" anchor="ctr" anchorCtr="0">
              <a:noAutofit/>
            </a:bodyPr>
            <a:lstStyle>
              <a:lvl1pPr marL="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1pPr>
              <a:lvl2pPr marL="45720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2pPr>
              <a:lvl3pPr marL="91440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3pPr>
              <a:lvl4pPr marL="137160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4pPr>
              <a:lvl5pPr marL="182880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5pPr>
            </a:lstStyle>
            <a:p>
              <a:pPr marL="0" lvl="0" indent="0" algn="ctr" eaLnBrk="1" hangingPunct="1"/>
              <a:endParaRPr sz="1600" dirty="0">
                <a:latin typeface="Avenir Light" panose="020B0402020203020204" pitchFamily="34" charset="77"/>
              </a:endParaRPr>
            </a:p>
          </p:txBody>
        </p:sp>
        <p:sp>
          <p:nvSpPr>
            <p:cNvPr id="10" name="Google Shape;322;p26">
              <a:extLst>
                <a:ext uri="{FF2B5EF4-FFF2-40B4-BE49-F238E27FC236}">
                  <a16:creationId xmlns:a16="http://schemas.microsoft.com/office/drawing/2014/main" id="{751B4D62-18FD-1C37-E79E-609EB5879968}"/>
                </a:ext>
              </a:extLst>
            </p:cNvPr>
            <p:cNvSpPr/>
            <p:nvPr/>
          </p:nvSpPr>
          <p:spPr>
            <a:xfrm>
              <a:off x="-1585648" y="1382298"/>
              <a:ext cx="8754870" cy="1094444"/>
            </a:xfrm>
            <a:prstGeom prst="rect">
              <a:avLst/>
            </a:prstGeom>
            <a:grpFill/>
            <a:ln>
              <a:noFill/>
              <a:miter lim="800000"/>
            </a:ln>
          </p:spPr>
          <p:txBody>
            <a:bodyPr lIns="160000" tIns="160000" rIns="160000" bIns="160000" anchor="ctr" anchorCtr="0">
              <a:noAutofit/>
            </a:bodyPr>
            <a:lstStyle>
              <a:lvl1pPr marL="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1pPr>
              <a:lvl2pPr marL="45720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2pPr>
              <a:lvl3pPr marL="91440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3pPr>
              <a:lvl4pPr marL="137160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4pPr>
              <a:lvl5pPr marL="182880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5pPr>
            </a:lstStyle>
            <a:p>
              <a:pPr marL="0" lvl="0" indent="0" algn="ctr" eaLnBrk="1" hangingPunct="1">
                <a:lnSpc>
                  <a:spcPct val="90000"/>
                </a:lnSpc>
              </a:pPr>
              <a:r>
                <a:rPr lang="sq-AL" sz="1600" dirty="0">
                  <a:solidFill>
                    <a:schemeClr val="bg1">
                      <a:lumMod val="10000"/>
                    </a:schemeClr>
                  </a:solidFill>
                  <a:latin typeface="Avenir Light" panose="020B0402020203020204" pitchFamily="34" charset="77"/>
                  <a:ea typeface="Calibri" pitchFamily="34" charset="0"/>
                  <a:sym typeface="Calibri" pitchFamily="34" charset="0"/>
                </a:rPr>
                <a:t>Peer - Assessed</a:t>
              </a:r>
            </a:p>
          </p:txBody>
        </p:sp>
        <p:sp>
          <p:nvSpPr>
            <p:cNvPr id="11" name="Google Shape;323;p26">
              <a:extLst>
                <a:ext uri="{FF2B5EF4-FFF2-40B4-BE49-F238E27FC236}">
                  <a16:creationId xmlns:a16="http://schemas.microsoft.com/office/drawing/2014/main" id="{19C3C753-433D-5DA8-D008-DFF59BD4B02B}"/>
                </a:ext>
              </a:extLst>
            </p:cNvPr>
            <p:cNvSpPr/>
            <p:nvPr/>
          </p:nvSpPr>
          <p:spPr>
            <a:xfrm>
              <a:off x="-1642813" y="2880470"/>
              <a:ext cx="8962073" cy="1162542"/>
            </a:xfrm>
            <a:prstGeom prst="roundRect">
              <a:avLst>
                <a:gd name="adj" fmla="val 10000"/>
              </a:avLst>
            </a:prstGeom>
            <a:grpFill/>
            <a:ln w="12700">
              <a:solidFill>
                <a:schemeClr val="bg1"/>
              </a:solidFill>
              <a:miter lim="800000"/>
            </a:ln>
          </p:spPr>
          <p:txBody>
            <a:bodyPr lIns="91425" tIns="91425" rIns="91425" bIns="91425" anchor="ctr" anchorCtr="0">
              <a:noAutofit/>
            </a:bodyPr>
            <a:lstStyle>
              <a:lvl1pPr marL="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1pPr>
              <a:lvl2pPr marL="45720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2pPr>
              <a:lvl3pPr marL="91440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3pPr>
              <a:lvl4pPr marL="137160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4pPr>
              <a:lvl5pPr marL="182880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5pPr>
            </a:lstStyle>
            <a:p>
              <a:pPr marL="0" lvl="0" indent="0" eaLnBrk="1" hangingPunct="1"/>
              <a:endParaRPr sz="1600">
                <a:latin typeface="Avenir Light" panose="020B0402020203020204" pitchFamily="34" charset="77"/>
              </a:endParaRPr>
            </a:p>
          </p:txBody>
        </p:sp>
        <p:sp>
          <p:nvSpPr>
            <p:cNvPr id="12" name="Google Shape;324;p26">
              <a:extLst>
                <a:ext uri="{FF2B5EF4-FFF2-40B4-BE49-F238E27FC236}">
                  <a16:creationId xmlns:a16="http://schemas.microsoft.com/office/drawing/2014/main" id="{90C693F4-FEE1-9CCB-0B93-FA65E9ADF24A}"/>
                </a:ext>
              </a:extLst>
            </p:cNvPr>
            <p:cNvSpPr/>
            <p:nvPr/>
          </p:nvSpPr>
          <p:spPr>
            <a:xfrm>
              <a:off x="-1474772" y="2929373"/>
              <a:ext cx="8773108" cy="1094442"/>
            </a:xfrm>
            <a:prstGeom prst="rect">
              <a:avLst/>
            </a:prstGeom>
            <a:grpFill/>
            <a:ln>
              <a:noFill/>
              <a:miter lim="800000"/>
            </a:ln>
          </p:spPr>
          <p:txBody>
            <a:bodyPr lIns="160000" tIns="160000" rIns="160000" bIns="160000" anchor="ctr" anchorCtr="0">
              <a:noAutofit/>
            </a:bodyPr>
            <a:lstStyle>
              <a:lvl1pPr marL="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1pPr>
              <a:lvl2pPr marL="45720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2pPr>
              <a:lvl3pPr marL="91440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3pPr>
              <a:lvl4pPr marL="137160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4pPr>
              <a:lvl5pPr marL="1828800" indent="0" algn="l" defTabSz="914400" rtl="0" eaLnBrk="0" fontAlgn="base" hangingPunct="0">
                <a:lnSpc>
                  <a:spcPct val="100000"/>
                </a:lnSpc>
                <a:spcBef>
                  <a:spcPct val="0"/>
                </a:spcBef>
                <a:spcAft>
                  <a:spcPct val="0"/>
                </a:spcAft>
                <a:buClr>
                  <a:srgbClr val="000000"/>
                </a:buClr>
                <a:buSzTx/>
                <a:buFont typeface="arial" pitchFamily="34" charset="0"/>
                <a:buNone/>
                <a:defRPr kumimoji="0" lang="en-US" altLang="en-US" sz="1400" b="0" i="0" u="none" baseline="0">
                  <a:solidFill>
                    <a:srgbClr val="000000"/>
                  </a:solidFill>
                  <a:effectLst/>
                  <a:latin typeface="arial" pitchFamily="34" charset="0"/>
                  <a:ea typeface="arial" pitchFamily="34" charset="0"/>
                  <a:sym typeface="arial" pitchFamily="34" charset="0"/>
                </a:defRPr>
              </a:lvl5pPr>
            </a:lstStyle>
            <a:p>
              <a:pPr marL="0" lvl="0" indent="0" algn="ctr" eaLnBrk="1" hangingPunct="1">
                <a:lnSpc>
                  <a:spcPct val="90000"/>
                </a:lnSpc>
              </a:pPr>
              <a:r>
                <a:rPr lang="sq-AL" sz="1600" dirty="0">
                  <a:solidFill>
                    <a:schemeClr val="bg1">
                      <a:lumMod val="10000"/>
                    </a:schemeClr>
                  </a:solidFill>
                  <a:latin typeface="Avenir Light" panose="020B0402020203020204" pitchFamily="34" charset="77"/>
                  <a:ea typeface="Calibri" pitchFamily="34" charset="0"/>
                  <a:sym typeface="Calibri" pitchFamily="34" charset="0"/>
                </a:rPr>
                <a:t>Teacher Assessed</a:t>
              </a:r>
            </a:p>
          </p:txBody>
        </p:sp>
      </p:grpSp>
    </p:spTree>
    <p:extLst>
      <p:ext uri="{BB962C8B-B14F-4D97-AF65-F5344CB8AC3E}">
        <p14:creationId xmlns:p14="http://schemas.microsoft.com/office/powerpoint/2010/main" val="18409966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a:xfrm>
            <a:off x="720000" y="460015"/>
            <a:ext cx="7704000" cy="572700"/>
          </a:xfrm>
        </p:spPr>
        <p:txBody>
          <a:bodyPr/>
          <a:lstStyle/>
          <a:p>
            <a:r>
              <a:rPr lang="sq-AL" dirty="0">
                <a:solidFill>
                  <a:schemeClr val="bg1"/>
                </a:solidFill>
                <a:ea typeface="Calibri" pitchFamily="34" charset="0"/>
                <a:sym typeface="Calibri" pitchFamily="34" charset="0"/>
              </a:rPr>
              <a:t>Lesson plan</a:t>
            </a:r>
            <a:br>
              <a:rPr lang="sq-AL" dirty="0">
                <a:solidFill>
                  <a:schemeClr val="bg1"/>
                </a:solidFill>
                <a:ea typeface="Calibri" pitchFamily="34" charset="0"/>
                <a:sym typeface="Calibri" pitchFamily="34" charset="0"/>
              </a:rPr>
            </a:br>
            <a:r>
              <a:rPr lang="sq-AL" sz="2000" dirty="0">
                <a:solidFill>
                  <a:schemeClr val="bg1"/>
                </a:solidFill>
                <a:ea typeface="Calibri" pitchFamily="34" charset="0"/>
                <a:sym typeface="Calibri" pitchFamily="34" charset="0"/>
              </a:rPr>
              <a:t>Task-based activity</a:t>
            </a:r>
            <a:endParaRPr lang="en-XK" sz="2000"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152400" indent="0">
              <a:buNone/>
            </a:pPr>
            <a:endParaRPr lang="en-GB" sz="1400" dirty="0">
              <a:solidFill>
                <a:schemeClr val="bg1"/>
              </a:solidFill>
            </a:endParaRPr>
          </a:p>
          <a:p>
            <a:pPr marL="152400" indent="0">
              <a:buNone/>
            </a:pPr>
            <a:r>
              <a:rPr lang="en-GB" sz="1400" dirty="0">
                <a:solidFill>
                  <a:schemeClr val="bg1"/>
                </a:solidFill>
              </a:rPr>
              <a:t>Analyse the lesson plan in the following slide/handout.</a:t>
            </a:r>
          </a:p>
          <a:p>
            <a:pPr marL="152400" indent="0">
              <a:buNone/>
            </a:pPr>
            <a:endParaRPr lang="en-GB" sz="1400" dirty="0">
              <a:solidFill>
                <a:schemeClr val="bg1"/>
              </a:solidFill>
            </a:endParaRPr>
          </a:p>
          <a:p>
            <a:pPr marL="152400" indent="0">
              <a:buNone/>
            </a:pPr>
            <a:r>
              <a:rPr lang="en-GB" sz="1400" dirty="0">
                <a:solidFill>
                  <a:schemeClr val="bg1"/>
                </a:solidFill>
              </a:rPr>
              <a:t>1. In pairs try to make this lesson more student centred.</a:t>
            </a:r>
          </a:p>
          <a:p>
            <a:pPr marL="152400" indent="0">
              <a:buNone/>
            </a:pPr>
            <a:endParaRPr lang="en-GB" sz="1400" dirty="0">
              <a:solidFill>
                <a:schemeClr val="bg1"/>
              </a:solidFill>
            </a:endParaRPr>
          </a:p>
          <a:p>
            <a:pPr marL="152400" indent="0">
              <a:buNone/>
            </a:pPr>
            <a:r>
              <a:rPr lang="en-GB" sz="1400" dirty="0">
                <a:solidFill>
                  <a:schemeClr val="bg1"/>
                </a:solidFill>
              </a:rPr>
              <a:t>2. Repeat the activity in pairs, with lesson plans that have been brought to the workshop.</a:t>
            </a:r>
            <a:endParaRPr lang="en-XK"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7652275" y="3058754"/>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3840570093"/>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87D2495-5267-2197-B257-B46C2A013F22}"/>
              </a:ext>
            </a:extLst>
          </p:cNvPr>
          <p:cNvGraphicFramePr>
            <a:graphicFrameLocks noGrp="1"/>
          </p:cNvGraphicFramePr>
          <p:nvPr>
            <p:extLst>
              <p:ext uri="{D42A27DB-BD31-4B8C-83A1-F6EECF244321}">
                <p14:modId xmlns:p14="http://schemas.microsoft.com/office/powerpoint/2010/main" val="3376855375"/>
              </p:ext>
            </p:extLst>
          </p:nvPr>
        </p:nvGraphicFramePr>
        <p:xfrm>
          <a:off x="165100" y="209550"/>
          <a:ext cx="8775700" cy="4743450"/>
        </p:xfrm>
        <a:graphic>
          <a:graphicData uri="http://schemas.openxmlformats.org/drawingml/2006/table">
            <a:tbl>
              <a:tblPr firstRow="1" bandRow="1">
                <a:tableStyleId>{5125D04F-9EB8-46EC-B540-F5C6E4D42CA6}</a:tableStyleId>
              </a:tblPr>
              <a:tblGrid>
                <a:gridCol w="1231900">
                  <a:extLst>
                    <a:ext uri="{9D8B030D-6E8A-4147-A177-3AD203B41FA5}">
                      <a16:colId xmlns:a16="http://schemas.microsoft.com/office/drawing/2014/main" val="127753200"/>
                    </a:ext>
                  </a:extLst>
                </a:gridCol>
                <a:gridCol w="3848100">
                  <a:extLst>
                    <a:ext uri="{9D8B030D-6E8A-4147-A177-3AD203B41FA5}">
                      <a16:colId xmlns:a16="http://schemas.microsoft.com/office/drawing/2014/main" val="1966304651"/>
                    </a:ext>
                  </a:extLst>
                </a:gridCol>
                <a:gridCol w="1993900">
                  <a:extLst>
                    <a:ext uri="{9D8B030D-6E8A-4147-A177-3AD203B41FA5}">
                      <a16:colId xmlns:a16="http://schemas.microsoft.com/office/drawing/2014/main" val="3670234794"/>
                    </a:ext>
                  </a:extLst>
                </a:gridCol>
                <a:gridCol w="1701800">
                  <a:extLst>
                    <a:ext uri="{9D8B030D-6E8A-4147-A177-3AD203B41FA5}">
                      <a16:colId xmlns:a16="http://schemas.microsoft.com/office/drawing/2014/main" val="250986913"/>
                    </a:ext>
                  </a:extLst>
                </a:gridCol>
              </a:tblGrid>
              <a:tr h="443370">
                <a:tc gridSpan="4">
                  <a:txBody>
                    <a:bodyPr/>
                    <a:lstStyle/>
                    <a:p>
                      <a:r>
                        <a:rPr lang="en-GB" sz="700" b="1" i="0" dirty="0">
                          <a:latin typeface="Avenir Light" panose="020B0402020203020204" pitchFamily="34" charset="77"/>
                        </a:rPr>
                        <a:t>Lesson Plan: Science, grades 5 – 8 (lesson plan should be adapted according to the age of the students)</a:t>
                      </a:r>
                    </a:p>
                  </a:txBody>
                  <a:tcPr anchor="ctr">
                    <a:solidFill>
                      <a:srgbClr val="DEE6F7"/>
                    </a:solidFill>
                  </a:tcPr>
                </a:tc>
                <a:tc hMerge="1">
                  <a:txBody>
                    <a:bodyPr/>
                    <a:lstStyle/>
                    <a:p>
                      <a:endParaRPr lang="en-XK"/>
                    </a:p>
                  </a:txBody>
                  <a:tcPr/>
                </a:tc>
                <a:tc hMerge="1">
                  <a:txBody>
                    <a:bodyPr/>
                    <a:lstStyle/>
                    <a:p>
                      <a:endParaRPr lang="en-XK"/>
                    </a:p>
                  </a:txBody>
                  <a:tcPr/>
                </a:tc>
                <a:tc hMerge="1">
                  <a:txBody>
                    <a:bodyPr/>
                    <a:lstStyle/>
                    <a:p>
                      <a:endParaRPr lang="en-XK"/>
                    </a:p>
                  </a:txBody>
                  <a:tcPr/>
                </a:tc>
                <a:extLst>
                  <a:ext uri="{0D108BD9-81ED-4DB2-BD59-A6C34878D82A}">
                    <a16:rowId xmlns:a16="http://schemas.microsoft.com/office/drawing/2014/main" val="2794597587"/>
                  </a:ext>
                </a:extLst>
              </a:tr>
              <a:tr h="1129682">
                <a:tc>
                  <a:txBody>
                    <a:bodyPr/>
                    <a:lstStyle/>
                    <a:p>
                      <a:r>
                        <a:rPr lang="en-GB" sz="700" b="1" i="0" dirty="0">
                          <a:latin typeface="Avenir Light" panose="020B0402020203020204" pitchFamily="34" charset="77"/>
                        </a:rPr>
                        <a:t>Learning objectives</a:t>
                      </a:r>
                    </a:p>
                  </a:txBody>
                  <a:tcPr anchor="ctr"/>
                </a:tc>
                <a:tc>
                  <a:txBody>
                    <a:bodyPr/>
                    <a:lstStyle/>
                    <a:p>
                      <a:r>
                        <a:rPr lang="en-GB" sz="700" b="0" i="0">
                          <a:latin typeface="Avenir Light" panose="020B0402020203020204" pitchFamily="34" charset="77"/>
                        </a:rPr>
                        <a:t>Aktivitetet e mundshme të mësimdhënies dhe mësim-nxënies  Aktivitetet duhet të përshtaten duke u bazuar në vlerësimin formativ të njësive mësimore. Mësimdhënësit duhet të reagojnë ndaj të dhënave të vlerësimit formativ dhe ta përshtatin orën e tyre mësimore për t’i përmbushur nevojat e nxënësve     </a:t>
                      </a:r>
                    </a:p>
                  </a:txBody>
                  <a:tcPr anchor="ctr"/>
                </a:tc>
                <a:tc>
                  <a:txBody>
                    <a:bodyPr/>
                    <a:lstStyle/>
                    <a:p>
                      <a:r>
                        <a:rPr lang="en-GB" sz="700" b="0" i="0" dirty="0">
                          <a:latin typeface="Avenir Light" panose="020B0402020203020204" pitchFamily="34" charset="77"/>
                        </a:rPr>
                        <a:t>Success criteria (How will students know what they have achieved?... rubrics, etc.)</a:t>
                      </a:r>
                    </a:p>
                  </a:txBody>
                  <a:tcPr anchor="ctr"/>
                </a:tc>
                <a:tc>
                  <a:txBody>
                    <a:bodyPr/>
                    <a:lstStyle/>
                    <a:p>
                      <a:r>
                        <a:rPr lang="en-GB" sz="700" b="0" i="0" dirty="0">
                          <a:latin typeface="Avenir Light" panose="020B0402020203020204" pitchFamily="34" charset="77"/>
                        </a:rPr>
                        <a:t>Assessment/Feedback Opportunities (Student Self-Assessment/Class Check Assessment/Teacher Verbal Feedback as needed)</a:t>
                      </a:r>
                    </a:p>
                  </a:txBody>
                  <a:tcPr anchor="ctr"/>
                </a:tc>
                <a:extLst>
                  <a:ext uri="{0D108BD9-81ED-4DB2-BD59-A6C34878D82A}">
                    <a16:rowId xmlns:a16="http://schemas.microsoft.com/office/drawing/2014/main" val="3876932274"/>
                  </a:ext>
                </a:extLst>
              </a:tr>
              <a:tr h="3170398">
                <a:tc>
                  <a:txBody>
                    <a:bodyPr/>
                    <a:lstStyle/>
                    <a:p>
                      <a:r>
                        <a:rPr lang="en-GB" sz="700" b="1" i="0" dirty="0">
                          <a:latin typeface="Avenir Light" panose="020B0402020203020204" pitchFamily="34" charset="77"/>
                        </a:rPr>
                        <a:t>Students will be able to understand how water is filtered to make it safe to drink</a:t>
                      </a:r>
                    </a:p>
                  </a:txBody>
                  <a:tcPr anchor="ctr"/>
                </a:tc>
                <a:tc>
                  <a:txBody>
                    <a:bodyPr/>
                    <a:lstStyle/>
                    <a:p>
                      <a:r>
                        <a:rPr lang="en-GB" sz="700" b="1" i="0" dirty="0" err="1">
                          <a:solidFill>
                            <a:srgbClr val="518BCB"/>
                          </a:solidFill>
                          <a:latin typeface="Avenir Light" panose="020B0402020203020204" pitchFamily="34" charset="77"/>
                        </a:rPr>
                        <a:t>Fillimi</a:t>
                      </a:r>
                      <a:r>
                        <a:rPr lang="en-GB" sz="700" b="1" i="0" dirty="0">
                          <a:solidFill>
                            <a:srgbClr val="518BCB"/>
                          </a:solidFill>
                          <a:latin typeface="Avenir Light" panose="020B0402020203020204" pitchFamily="34" charset="77"/>
                        </a:rPr>
                        <a:t> </a:t>
                      </a:r>
                      <a:r>
                        <a:rPr lang="en-GB" sz="700" b="1" i="0" dirty="0" err="1">
                          <a:solidFill>
                            <a:srgbClr val="518BCB"/>
                          </a:solidFill>
                          <a:latin typeface="Avenir Light" panose="020B0402020203020204" pitchFamily="34" charset="77"/>
                        </a:rPr>
                        <a:t>i</a:t>
                      </a:r>
                      <a:r>
                        <a:rPr lang="en-GB" sz="700" b="1" i="0" dirty="0">
                          <a:solidFill>
                            <a:srgbClr val="518BCB"/>
                          </a:solidFill>
                          <a:latin typeface="Avenir Light" panose="020B0402020203020204" pitchFamily="34" charset="77"/>
                        </a:rPr>
                        <a:t> </a:t>
                      </a:r>
                      <a:r>
                        <a:rPr lang="en-GB" sz="700" b="1" i="0" dirty="0" err="1">
                          <a:solidFill>
                            <a:srgbClr val="518BCB"/>
                          </a:solidFill>
                          <a:latin typeface="Avenir Light" panose="020B0402020203020204" pitchFamily="34" charset="77"/>
                        </a:rPr>
                        <a:t>orës</a:t>
                      </a:r>
                      <a:r>
                        <a:rPr lang="en-GB" sz="700" b="1" i="0" dirty="0">
                          <a:solidFill>
                            <a:srgbClr val="518BCB"/>
                          </a:solidFill>
                          <a:latin typeface="Avenir Light" panose="020B0402020203020204" pitchFamily="34" charset="77"/>
                        </a:rPr>
                        <a:t> </a:t>
                      </a:r>
                      <a:r>
                        <a:rPr lang="en-GB" sz="700" b="1" i="0" dirty="0" err="1">
                          <a:solidFill>
                            <a:srgbClr val="518BCB"/>
                          </a:solidFill>
                          <a:latin typeface="Avenir Light" panose="020B0402020203020204" pitchFamily="34" charset="77"/>
                        </a:rPr>
                        <a:t>mësimore</a:t>
                      </a:r>
                      <a:r>
                        <a:rPr lang="en-GB" sz="700" b="1" i="0" dirty="0">
                          <a:solidFill>
                            <a:srgbClr val="518BCB"/>
                          </a:solidFill>
                          <a:latin typeface="Avenir Light" panose="020B0402020203020204" pitchFamily="34" charset="77"/>
                        </a:rPr>
                        <a:t> (</a:t>
                      </a:r>
                      <a:r>
                        <a:rPr lang="en-GB" sz="700" b="1" i="0" dirty="0" err="1">
                          <a:solidFill>
                            <a:srgbClr val="518BCB"/>
                          </a:solidFill>
                          <a:latin typeface="Avenir Light" panose="020B0402020203020204" pitchFamily="34" charset="77"/>
                        </a:rPr>
                        <a:t>aktivitet</a:t>
                      </a:r>
                      <a:r>
                        <a:rPr lang="en-GB" sz="700" b="1" i="0" dirty="0">
                          <a:solidFill>
                            <a:srgbClr val="518BCB"/>
                          </a:solidFill>
                          <a:latin typeface="Avenir Light" panose="020B0402020203020204" pitchFamily="34" charset="77"/>
                        </a:rPr>
                        <a:t> </a:t>
                      </a:r>
                      <a:r>
                        <a:rPr lang="en-GB" sz="700" b="1" i="0" dirty="0" err="1">
                          <a:solidFill>
                            <a:srgbClr val="518BCB"/>
                          </a:solidFill>
                          <a:latin typeface="Avenir Light" panose="020B0402020203020204" pitchFamily="34" charset="77"/>
                        </a:rPr>
                        <a:t>i</a:t>
                      </a:r>
                      <a:r>
                        <a:rPr lang="en-GB" sz="700" b="1" i="0" dirty="0">
                          <a:solidFill>
                            <a:srgbClr val="518BCB"/>
                          </a:solidFill>
                          <a:latin typeface="Avenir Light" panose="020B0402020203020204" pitchFamily="34" charset="77"/>
                        </a:rPr>
                        <a:t> </a:t>
                      </a:r>
                      <a:r>
                        <a:rPr lang="en-GB" sz="700" b="1" i="0" dirty="0" err="1">
                          <a:solidFill>
                            <a:srgbClr val="518BCB"/>
                          </a:solidFill>
                          <a:latin typeface="Avenir Light" panose="020B0402020203020204" pitchFamily="34" charset="77"/>
                        </a:rPr>
                        <a:t>ngrohjes</a:t>
                      </a:r>
                      <a:r>
                        <a:rPr lang="en-GB" sz="700" b="1" i="0" dirty="0">
                          <a:solidFill>
                            <a:srgbClr val="518BCB"/>
                          </a:solidFill>
                          <a:latin typeface="Avenir Light" panose="020B0402020203020204" pitchFamily="34" charset="77"/>
                        </a:rPr>
                        <a:t> – jo </a:t>
                      </a:r>
                      <a:r>
                        <a:rPr lang="en-GB" sz="700" b="1" i="0" dirty="0" err="1">
                          <a:solidFill>
                            <a:srgbClr val="518BCB"/>
                          </a:solidFill>
                          <a:latin typeface="Avenir Light" panose="020B0402020203020204" pitchFamily="34" charset="77"/>
                        </a:rPr>
                        <a:t>vetëm</a:t>
                      </a:r>
                      <a:r>
                        <a:rPr lang="en-GB" sz="700" b="1" i="0" dirty="0">
                          <a:solidFill>
                            <a:srgbClr val="518BCB"/>
                          </a:solidFill>
                          <a:latin typeface="Avenir Light" panose="020B0402020203020204" pitchFamily="34" charset="77"/>
                        </a:rPr>
                        <a:t> </a:t>
                      </a:r>
                      <a:r>
                        <a:rPr lang="en-GB" sz="700" b="1" i="0" dirty="0" err="1">
                          <a:solidFill>
                            <a:srgbClr val="518BCB"/>
                          </a:solidFill>
                          <a:latin typeface="Avenir Light" panose="020B0402020203020204" pitchFamily="34" charset="77"/>
                        </a:rPr>
                        <a:t>detyrat</a:t>
                      </a:r>
                      <a:r>
                        <a:rPr lang="en-GB" sz="700" b="1" i="0" dirty="0">
                          <a:solidFill>
                            <a:srgbClr val="518BCB"/>
                          </a:solidFill>
                          <a:latin typeface="Avenir Light" panose="020B0402020203020204" pitchFamily="34" charset="77"/>
                        </a:rPr>
                        <a:t> e </a:t>
                      </a:r>
                      <a:r>
                        <a:rPr lang="en-GB" sz="700" b="1" i="0" dirty="0" err="1">
                          <a:solidFill>
                            <a:srgbClr val="518BCB"/>
                          </a:solidFill>
                          <a:latin typeface="Avenir Light" panose="020B0402020203020204" pitchFamily="34" charset="77"/>
                        </a:rPr>
                        <a:t>shtëpisë</a:t>
                      </a:r>
                      <a:r>
                        <a:rPr lang="en-GB" sz="700" b="1" i="0" dirty="0">
                          <a:solidFill>
                            <a:srgbClr val="518BCB"/>
                          </a:solidFill>
                          <a:latin typeface="Avenir Light" panose="020B0402020203020204" pitchFamily="34" charset="77"/>
                        </a:rPr>
                        <a:t>) </a:t>
                      </a:r>
                      <a:r>
                        <a:rPr lang="en-GB" sz="700" b="1" i="0" dirty="0" err="1">
                          <a:solidFill>
                            <a:srgbClr val="518BCB"/>
                          </a:solidFill>
                          <a:latin typeface="Avenir Light" panose="020B0402020203020204" pitchFamily="34" charset="77"/>
                        </a:rPr>
                        <a:t>Luani</a:t>
                      </a:r>
                      <a:r>
                        <a:rPr lang="en-GB" sz="700" b="1" i="0" dirty="0">
                          <a:solidFill>
                            <a:srgbClr val="518BCB"/>
                          </a:solidFill>
                          <a:latin typeface="Avenir Light" panose="020B0402020203020204" pitchFamily="34" charset="77"/>
                        </a:rPr>
                        <a:t> </a:t>
                      </a:r>
                      <a:r>
                        <a:rPr lang="en-GB" sz="700" b="1" i="0" dirty="0" err="1">
                          <a:solidFill>
                            <a:srgbClr val="518BCB"/>
                          </a:solidFill>
                          <a:latin typeface="Avenir Light" panose="020B0402020203020204" pitchFamily="34" charset="77"/>
                        </a:rPr>
                        <a:t>lojën</a:t>
                      </a:r>
                      <a:r>
                        <a:rPr lang="en-GB" sz="700" b="1" i="0" dirty="0">
                          <a:solidFill>
                            <a:srgbClr val="518BCB"/>
                          </a:solidFill>
                          <a:latin typeface="Avenir Light" panose="020B0402020203020204" pitchFamily="34" charset="77"/>
                        </a:rPr>
                        <a:t> e </a:t>
                      </a:r>
                      <a:r>
                        <a:rPr lang="en-GB" sz="700" b="1" i="0" dirty="0" err="1">
                          <a:solidFill>
                            <a:srgbClr val="518BCB"/>
                          </a:solidFill>
                          <a:latin typeface="Avenir Light" panose="020B0402020203020204" pitchFamily="34" charset="77"/>
                        </a:rPr>
                        <a:t>xhelatit</a:t>
                      </a:r>
                      <a:r>
                        <a:rPr lang="en-GB" sz="700" b="1" i="0" dirty="0">
                          <a:solidFill>
                            <a:srgbClr val="518BCB"/>
                          </a:solidFill>
                          <a:latin typeface="Avenir Light" panose="020B0402020203020204" pitchFamily="34" charset="77"/>
                        </a:rPr>
                        <a:t> (hangman) duke e </a:t>
                      </a:r>
                      <a:r>
                        <a:rPr lang="en-GB" sz="700" b="1" i="0" dirty="0" err="1">
                          <a:solidFill>
                            <a:srgbClr val="518BCB"/>
                          </a:solidFill>
                          <a:latin typeface="Avenir Light" panose="020B0402020203020204" pitchFamily="34" charset="77"/>
                        </a:rPr>
                        <a:t>përdorur</a:t>
                      </a:r>
                      <a:r>
                        <a:rPr lang="en-GB" sz="700" b="1" i="0" dirty="0">
                          <a:solidFill>
                            <a:srgbClr val="518BCB"/>
                          </a:solidFill>
                          <a:latin typeface="Avenir Light" panose="020B0402020203020204" pitchFamily="34" charset="77"/>
                        </a:rPr>
                        <a:t> </a:t>
                      </a:r>
                      <a:r>
                        <a:rPr lang="en-GB" sz="700" b="1" i="0" dirty="0" err="1">
                          <a:solidFill>
                            <a:srgbClr val="518BCB"/>
                          </a:solidFill>
                          <a:latin typeface="Avenir Light" panose="020B0402020203020204" pitchFamily="34" charset="77"/>
                        </a:rPr>
                        <a:t>tabelën</a:t>
                      </a:r>
                      <a:r>
                        <a:rPr lang="en-GB" sz="700" b="1" i="0" dirty="0">
                          <a:solidFill>
                            <a:srgbClr val="518BCB"/>
                          </a:solidFill>
                          <a:latin typeface="Avenir Light" panose="020B0402020203020204" pitchFamily="34" charset="77"/>
                        </a:rPr>
                        <a:t> </a:t>
                      </a:r>
                      <a:r>
                        <a:rPr lang="en-GB" sz="700" b="1" i="0" dirty="0" err="1">
                          <a:solidFill>
                            <a:srgbClr val="518BCB"/>
                          </a:solidFill>
                          <a:latin typeface="Avenir Light" panose="020B0402020203020204" pitchFamily="34" charset="77"/>
                        </a:rPr>
                        <a:t>periodike</a:t>
                      </a:r>
                      <a:r>
                        <a:rPr lang="en-GB" sz="700" b="1" i="0" dirty="0">
                          <a:solidFill>
                            <a:srgbClr val="518BCB"/>
                          </a:solidFill>
                          <a:latin typeface="Avenir Light" panose="020B0402020203020204" pitchFamily="34" charset="77"/>
                        </a:rPr>
                        <a:t>. </a:t>
                      </a:r>
                    </a:p>
                    <a:p>
                      <a:r>
                        <a:rPr lang="en-GB" sz="700" b="0" i="0" dirty="0">
                          <a:latin typeface="Avenir Light" panose="020B0402020203020204" pitchFamily="34" charset="77"/>
                        </a:rPr>
                        <a:t>All answers contain gases, </a:t>
                      </a:r>
                      <a:r>
                        <a:rPr lang="en-GB" sz="700" b="0" i="0" dirty="0" err="1">
                          <a:latin typeface="Avenir Light" panose="020B0402020203020204" pitchFamily="34" charset="77"/>
                        </a:rPr>
                        <a:t>eg</a:t>
                      </a:r>
                      <a:r>
                        <a:rPr lang="en-GB" sz="700" b="0" i="0" dirty="0">
                          <a:latin typeface="Avenir Light" panose="020B0402020203020204" pitchFamily="34" charset="77"/>
                        </a:rPr>
                        <a:t> H2O, CO2.</a:t>
                      </a:r>
                    </a:p>
                    <a:p>
                      <a:r>
                        <a:rPr lang="en-GB" sz="700" b="1" i="0" dirty="0">
                          <a:solidFill>
                            <a:srgbClr val="518BCB"/>
                          </a:solidFill>
                          <a:latin typeface="Avenir Light" panose="020B0402020203020204" pitchFamily="34" charset="77"/>
                        </a:rPr>
                        <a:t>Activity (Various activities led by students and the teacher)</a:t>
                      </a:r>
                    </a:p>
                    <a:p>
                      <a:r>
                        <a:rPr lang="en-GB" sz="700" b="0" i="0" dirty="0">
                          <a:latin typeface="Avenir Light" panose="020B0402020203020204" pitchFamily="34" charset="77"/>
                        </a:rPr>
                        <a:t>Present a diagram of a water filter to the class. Explain the function of each layer of the water filter.</a:t>
                      </a:r>
                    </a:p>
                    <a:p>
                      <a:pPr marL="228600" indent="-228600">
                        <a:buAutoNum type="arabicPeriod"/>
                      </a:pPr>
                      <a:endParaRPr lang="en-GB" sz="700" b="0" i="0" dirty="0">
                        <a:latin typeface="Avenir Light" panose="020B0402020203020204" pitchFamily="34" charset="77"/>
                      </a:endParaRPr>
                    </a:p>
                    <a:p>
                      <a:pPr marL="228600" indent="-228600">
                        <a:buAutoNum type="arabicPeriod"/>
                      </a:pPr>
                      <a:endParaRPr lang="en-GB" sz="700" b="0" i="0" dirty="0">
                        <a:latin typeface="Avenir Light" panose="020B0402020203020204" pitchFamily="34" charset="77"/>
                      </a:endParaRPr>
                    </a:p>
                    <a:p>
                      <a:pPr marL="228600" indent="-228600">
                        <a:buAutoNum type="arabicPeriod"/>
                      </a:pPr>
                      <a:endParaRPr lang="en-GB" sz="700" b="0" i="0" dirty="0">
                        <a:latin typeface="Avenir Light" panose="020B0402020203020204" pitchFamily="34" charset="77"/>
                      </a:endParaRPr>
                    </a:p>
                    <a:p>
                      <a:pPr marL="228600" indent="-228600">
                        <a:buAutoNum type="arabicPeriod"/>
                      </a:pPr>
                      <a:endParaRPr lang="en-GB" sz="700" b="0" i="0" dirty="0">
                        <a:latin typeface="Avenir Light" panose="020B0402020203020204" pitchFamily="34" charset="77"/>
                      </a:endParaRPr>
                    </a:p>
                    <a:p>
                      <a:pPr marL="228600" indent="-228600">
                        <a:buAutoNum type="arabicPeriod"/>
                      </a:pPr>
                      <a:endParaRPr lang="en-GB" sz="700" b="0" i="0" dirty="0">
                        <a:latin typeface="Avenir Light" panose="020B0402020203020204" pitchFamily="34" charset="77"/>
                      </a:endParaRPr>
                    </a:p>
                    <a:p>
                      <a:pPr marL="228600" indent="-228600">
                        <a:buAutoNum type="arabicPeriod"/>
                      </a:pPr>
                      <a:r>
                        <a:rPr lang="en-GB" sz="700" b="0" i="0" dirty="0">
                          <a:latin typeface="Avenir Light" panose="020B0402020203020204" pitchFamily="34" charset="77"/>
                        </a:rPr>
                        <a:t>Students draw the filter in their books.</a:t>
                      </a:r>
                    </a:p>
                    <a:p>
                      <a:pPr marL="228600" indent="-228600">
                        <a:buAutoNum type="arabicPeriod"/>
                      </a:pPr>
                      <a:r>
                        <a:rPr lang="en-GB" sz="700" b="0" i="0" dirty="0">
                          <a:latin typeface="Avenir Light" panose="020B0402020203020204" pitchFamily="34" charset="77"/>
                        </a:rPr>
                        <a:t>Students design their own water filter and explain the process.</a:t>
                      </a:r>
                    </a:p>
                    <a:p>
                      <a:pPr marL="228600" indent="-228600">
                        <a:buAutoNum type="arabicPeriod"/>
                      </a:pPr>
                      <a:endParaRPr lang="en-GB" sz="700" b="0" i="0" dirty="0">
                        <a:latin typeface="Avenir Light" panose="020B0402020203020204" pitchFamily="34" charset="77"/>
                      </a:endParaRPr>
                    </a:p>
                    <a:p>
                      <a:pPr marL="0" indent="0">
                        <a:buNone/>
                      </a:pPr>
                      <a:r>
                        <a:rPr lang="en-GB" sz="700" b="1" i="0" dirty="0">
                          <a:solidFill>
                            <a:srgbClr val="518BCB"/>
                          </a:solidFill>
                          <a:latin typeface="Avenir Light" panose="020B0402020203020204" pitchFamily="34" charset="77"/>
                        </a:rPr>
                        <a:t>Differentiation according to content, process, product and learning environment</a:t>
                      </a:r>
                    </a:p>
                    <a:p>
                      <a:pPr marL="0" indent="0">
                        <a:buNone/>
                      </a:pPr>
                      <a:r>
                        <a:rPr lang="en-GB" sz="700" b="0" i="0" dirty="0">
                          <a:latin typeface="Avenir Light" panose="020B0402020203020204" pitchFamily="34" charset="77"/>
                        </a:rPr>
                        <a:t>Differentiation by product.</a:t>
                      </a:r>
                    </a:p>
                    <a:p>
                      <a:pPr marL="0" indent="0">
                        <a:buNone/>
                      </a:pPr>
                      <a:r>
                        <a:rPr lang="en-GB" sz="700" b="1" i="0" dirty="0">
                          <a:solidFill>
                            <a:srgbClr val="518BCB"/>
                          </a:solidFill>
                          <a:latin typeface="Avenir Light" panose="020B0402020203020204" pitchFamily="34" charset="77"/>
                        </a:rPr>
                        <a:t>Additional challenges for students</a:t>
                      </a:r>
                    </a:p>
                    <a:p>
                      <a:pPr marL="0" indent="0">
                        <a:buNone/>
                      </a:pPr>
                      <a:r>
                        <a:rPr lang="en-GB" sz="700" b="0" i="0" dirty="0">
                          <a:latin typeface="Avenir Light" panose="020B0402020203020204" pitchFamily="34" charset="77"/>
                        </a:rPr>
                        <a:t>Name some possible water filter materials using the periodic table, </a:t>
                      </a:r>
                      <a:r>
                        <a:rPr lang="en-GB" sz="700" b="0" i="0" dirty="0" err="1">
                          <a:latin typeface="Avenir Light" panose="020B0402020203020204" pitchFamily="34" charset="77"/>
                        </a:rPr>
                        <a:t>eg</a:t>
                      </a:r>
                      <a:r>
                        <a:rPr lang="en-GB" sz="700" b="0" i="0" dirty="0">
                          <a:latin typeface="Avenir Light" panose="020B0402020203020204" pitchFamily="34" charset="77"/>
                        </a:rPr>
                        <a:t>, Silica = SiO2.</a:t>
                      </a:r>
                    </a:p>
                    <a:p>
                      <a:pPr marL="0" indent="0">
                        <a:buNone/>
                      </a:pPr>
                      <a:r>
                        <a:rPr lang="en-GB" sz="700" b="1" i="0" dirty="0">
                          <a:solidFill>
                            <a:srgbClr val="518BCB"/>
                          </a:solidFill>
                          <a:latin typeface="Avenir Light" panose="020B0402020203020204" pitchFamily="34" charset="77"/>
                        </a:rPr>
                        <a:t>Learning check (formative assessment questions (reinforcing questions)? ..formative assessment strategies)</a:t>
                      </a:r>
                    </a:p>
                    <a:p>
                      <a:pPr marL="0" indent="0">
                        <a:buNone/>
                      </a:pPr>
                      <a:r>
                        <a:rPr lang="en-GB" sz="700" b="0" i="0" dirty="0">
                          <a:latin typeface="Avenir Light" panose="020B0402020203020204" pitchFamily="34" charset="77"/>
                        </a:rPr>
                        <a:t>How does carbon remove contaminants from water?</a:t>
                      </a:r>
                    </a:p>
                    <a:p>
                      <a:pPr marL="0" indent="0">
                        <a:buNone/>
                      </a:pPr>
                      <a:r>
                        <a:rPr lang="en-GB" sz="700" b="0" i="0" dirty="0">
                          <a:latin typeface="Avenir Light" panose="020B0402020203020204" pitchFamily="34" charset="77"/>
                        </a:rPr>
                        <a:t>Why did you use silica in the water filter?</a:t>
                      </a:r>
                    </a:p>
                  </a:txBody>
                  <a:tcPr anchor="ctr"/>
                </a:tc>
                <a:tc>
                  <a:txBody>
                    <a:bodyPr/>
                    <a:lstStyle/>
                    <a:p>
                      <a:r>
                        <a:rPr lang="en-GB" sz="700" b="0" i="0" dirty="0">
                          <a:latin typeface="Avenir Light" panose="020B0402020203020204" pitchFamily="34" charset="77"/>
                        </a:rPr>
                        <a:t>Water filters have layers with distinct functions and features. Diagrams are clearly drawn and </a:t>
                      </a:r>
                      <a:r>
                        <a:rPr lang="en-GB" sz="700" b="0" i="0" dirty="0" err="1">
                          <a:latin typeface="Avenir Light" panose="020B0402020203020204" pitchFamily="34" charset="77"/>
                        </a:rPr>
                        <a:t>labeled</a:t>
                      </a:r>
                      <a:r>
                        <a:rPr lang="en-GB" sz="700" b="0" i="0" dirty="0">
                          <a:latin typeface="Avenir Light" panose="020B0402020203020204" pitchFamily="34" charset="77"/>
                        </a:rPr>
                        <a:t>. The water filtration process is clearly described and numbered.</a:t>
                      </a:r>
                    </a:p>
                  </a:txBody>
                  <a:tcPr anchor="ctr"/>
                </a:tc>
                <a:tc>
                  <a:txBody>
                    <a:bodyPr/>
                    <a:lstStyle/>
                    <a:p>
                      <a:r>
                        <a:rPr lang="en-GB" sz="700" b="0" i="0" dirty="0">
                          <a:latin typeface="Avenir Light" panose="020B0402020203020204" pitchFamily="34" charset="77"/>
                        </a:rPr>
                        <a:t>Students self-assess their water filter designs based on success criteria. Students evaluate each other's water filter designs and propose improvements.</a:t>
                      </a:r>
                    </a:p>
                  </a:txBody>
                  <a:tcPr anchor="ctr"/>
                </a:tc>
                <a:extLst>
                  <a:ext uri="{0D108BD9-81ED-4DB2-BD59-A6C34878D82A}">
                    <a16:rowId xmlns:a16="http://schemas.microsoft.com/office/drawing/2014/main" val="2629297320"/>
                  </a:ext>
                </a:extLst>
              </a:tr>
            </a:tbl>
          </a:graphicData>
        </a:graphic>
      </p:graphicFrame>
      <p:pic>
        <p:nvPicPr>
          <p:cNvPr id="5" name="Picture 4">
            <a:extLst>
              <a:ext uri="{FF2B5EF4-FFF2-40B4-BE49-F238E27FC236}">
                <a16:creationId xmlns:a16="http://schemas.microsoft.com/office/drawing/2014/main" id="{AC8C03AB-5755-64CD-C1CD-1697AC92A10B}"/>
              </a:ext>
            </a:extLst>
          </p:cNvPr>
          <p:cNvPicPr>
            <a:picLocks noChangeAspect="1"/>
          </p:cNvPicPr>
          <p:nvPr/>
        </p:nvPicPr>
        <p:blipFill>
          <a:blip r:embed="rId2"/>
          <a:stretch>
            <a:fillRect/>
          </a:stretch>
        </p:blipFill>
        <p:spPr>
          <a:xfrm>
            <a:off x="2273300" y="2717800"/>
            <a:ext cx="819765" cy="584200"/>
          </a:xfrm>
          <a:prstGeom prst="rect">
            <a:avLst/>
          </a:prstGeom>
        </p:spPr>
      </p:pic>
    </p:spTree>
    <p:extLst>
      <p:ext uri="{BB962C8B-B14F-4D97-AF65-F5344CB8AC3E}">
        <p14:creationId xmlns:p14="http://schemas.microsoft.com/office/powerpoint/2010/main" val="937848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pPr marL="0" lvl="0" indent="0" eaLnBrk="1" hangingPunct="1">
              <a:lnSpc>
                <a:spcPct val="90000"/>
              </a:lnSpc>
            </a:pPr>
            <a:r>
              <a:rPr lang="sq-AL" dirty="0">
                <a:solidFill>
                  <a:schemeClr val="bg1">
                    <a:lumMod val="10000"/>
                  </a:schemeClr>
                </a:solidFill>
                <a:ea typeface="Calibri" pitchFamily="34" charset="0"/>
                <a:sym typeface="Calibri" pitchFamily="34" charset="0"/>
              </a:rPr>
              <a:t>Lesson plan suggestions</a:t>
            </a:r>
          </a:p>
        </p:txBody>
      </p:sp>
      <p:sp>
        <p:nvSpPr>
          <p:cNvPr id="5" name="Text Placeholder 4">
            <a:extLst>
              <a:ext uri="{FF2B5EF4-FFF2-40B4-BE49-F238E27FC236}">
                <a16:creationId xmlns:a16="http://schemas.microsoft.com/office/drawing/2014/main" id="{23DD8EE2-FC1B-5D75-7C21-0189A5DFC750}"/>
              </a:ext>
            </a:extLst>
          </p:cNvPr>
          <p:cNvSpPr>
            <a:spLocks noGrp="1"/>
          </p:cNvSpPr>
          <p:nvPr>
            <p:ph type="body" idx="1"/>
          </p:nvPr>
        </p:nvSpPr>
        <p:spPr/>
        <p:txBody>
          <a:bodyPr/>
          <a:lstStyle/>
          <a:p>
            <a:pPr marL="152400" indent="0">
              <a:buNone/>
            </a:pPr>
            <a:r>
              <a:rPr lang="en-GB" sz="1400" dirty="0">
                <a:solidFill>
                  <a:schemeClr val="bg1">
                    <a:lumMod val="10000"/>
                  </a:schemeClr>
                </a:solidFill>
              </a:rPr>
              <a:t>The answers to this task are subjective. There are many ways to make this lesson more student-centred. Here are some suggestions:</a:t>
            </a:r>
          </a:p>
          <a:p>
            <a:pPr marL="152400" indent="0">
              <a:buNone/>
            </a:pPr>
            <a:endParaRPr lang="en-GB" sz="1400" dirty="0">
              <a:solidFill>
                <a:schemeClr val="bg1">
                  <a:lumMod val="10000"/>
                </a:schemeClr>
              </a:solidFill>
            </a:endParaRPr>
          </a:p>
          <a:p>
            <a:pPr marL="152400" indent="0">
              <a:buNone/>
            </a:pPr>
            <a:r>
              <a:rPr lang="en-GB" sz="1400" dirty="0">
                <a:solidFill>
                  <a:schemeClr val="bg1">
                    <a:lumMod val="10000"/>
                  </a:schemeClr>
                </a:solidFill>
              </a:rPr>
              <a:t>Instead of presenting a diagram of a water filter to the students. List a variety of materials (some appropriate for a water filter and some not.) Then ask the students to design a water filter before intervention from a teacher. The students could choose whether to work alone, in pairs or in a group.</a:t>
            </a:r>
          </a:p>
          <a:p>
            <a:pPr marL="152400" indent="0">
              <a:buNone/>
            </a:pPr>
            <a:endParaRPr lang="en-GB" sz="1400" dirty="0">
              <a:solidFill>
                <a:schemeClr val="bg1">
                  <a:lumMod val="10000"/>
                </a:schemeClr>
              </a:solidFill>
            </a:endParaRPr>
          </a:p>
          <a:p>
            <a:pPr marL="152400" indent="0">
              <a:buNone/>
            </a:pPr>
            <a:r>
              <a:rPr lang="en-GB" sz="1400" dirty="0">
                <a:solidFill>
                  <a:schemeClr val="bg1">
                    <a:lumMod val="10000"/>
                  </a:schemeClr>
                </a:solidFill>
              </a:rPr>
              <a:t>If resources are easy to find the students could be asked to make a water filter using whatever materials are available. Once again, they could work in pairs or in small groups and discuss the best method.  Students could test their hypothesis before a more formal explanation from the teacher.</a:t>
            </a:r>
          </a:p>
          <a:p>
            <a:pPr marL="152400" indent="0">
              <a:buNone/>
            </a:pPr>
            <a:endParaRPr lang="en-GB" sz="1400" dirty="0">
              <a:solidFill>
                <a:schemeClr val="bg1">
                  <a:lumMod val="10000"/>
                </a:schemeClr>
              </a:solidFill>
            </a:endParaRPr>
          </a:p>
          <a:p>
            <a:pPr marL="152400" indent="0">
              <a:buNone/>
            </a:pPr>
            <a:endParaRPr lang="en-XK" dirty="0">
              <a:solidFill>
                <a:schemeClr val="bg1">
                  <a:lumMod val="10000"/>
                </a:schemeClr>
              </a:solidFill>
            </a:endParaRPr>
          </a:p>
        </p:txBody>
      </p:sp>
    </p:spTree>
    <p:extLst>
      <p:ext uri="{BB962C8B-B14F-4D97-AF65-F5344CB8AC3E}">
        <p14:creationId xmlns:p14="http://schemas.microsoft.com/office/powerpoint/2010/main" val="513881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8" name="Google Shape;368;p43"/>
          <p:cNvSpPr txBox="1">
            <a:spLocks noGrp="1"/>
          </p:cNvSpPr>
          <p:nvPr>
            <p:ph type="subTitle" idx="1"/>
          </p:nvPr>
        </p:nvSpPr>
        <p:spPr>
          <a:xfrm>
            <a:off x="746151" y="2264674"/>
            <a:ext cx="6932275" cy="865200"/>
          </a:xfrm>
          <a:prstGeom prst="rect">
            <a:avLst/>
          </a:prstGeom>
        </p:spPr>
        <p:txBody>
          <a:bodyPr spcFirstLastPara="1" wrap="square" lIns="91425" tIns="91425" rIns="91425" bIns="91425" anchor="t" anchorCtr="0">
            <a:noAutofit/>
          </a:bodyPr>
          <a:lstStyle/>
          <a:p>
            <a:pPr marL="0" indent="0"/>
            <a:r>
              <a:rPr lang="sq-AL" sz="1400" dirty="0">
                <a:solidFill>
                  <a:srgbClr val="8393AE"/>
                </a:solidFill>
                <a:latin typeface="Avenir Light" panose="020B0402020203020204" pitchFamily="34" charset="77"/>
                <a:ea typeface="Calibri" pitchFamily="34" charset="0"/>
                <a:sym typeface="Calibri" pitchFamily="34" charset="0"/>
              </a:rPr>
              <a:t>Workshop participants will list  effective student centred learning strategies.</a:t>
            </a:r>
            <a:br>
              <a:rPr lang="sq-AL" sz="1400" dirty="0">
                <a:solidFill>
                  <a:srgbClr val="8393AE"/>
                </a:solidFill>
                <a:latin typeface="Avenir Light" panose="020B0402020203020204" pitchFamily="34" charset="77"/>
                <a:ea typeface="Calibri" pitchFamily="34" charset="0"/>
                <a:sym typeface="Calibri" pitchFamily="34" charset="0"/>
              </a:rPr>
            </a:br>
            <a:br>
              <a:rPr lang="sq-AL" sz="1400" dirty="0">
                <a:solidFill>
                  <a:srgbClr val="8393AE"/>
                </a:solidFill>
                <a:latin typeface="Avenir Light" panose="020B0402020203020204" pitchFamily="34" charset="77"/>
                <a:ea typeface="Calibri" pitchFamily="34" charset="0"/>
                <a:sym typeface="Calibri" pitchFamily="34" charset="0"/>
              </a:rPr>
            </a:br>
            <a:r>
              <a:rPr lang="sq-AL" sz="1400" dirty="0">
                <a:solidFill>
                  <a:srgbClr val="8393AE"/>
                </a:solidFill>
                <a:latin typeface="Avenir Light" panose="020B0402020203020204" pitchFamily="34" charset="77"/>
                <a:ea typeface="Calibri" pitchFamily="34" charset="0"/>
                <a:sym typeface="Calibri" pitchFamily="34" charset="0"/>
              </a:rPr>
              <a:t>Workshop participants will be able to assess how student centred the teaching is at their school.</a:t>
            </a:r>
            <a:endParaRPr dirty="0">
              <a:solidFill>
                <a:srgbClr val="8393AE"/>
              </a:solidFill>
              <a:latin typeface="Avenir Light" panose="020B0402020203020204" pitchFamily="34" charset="77"/>
            </a:endParaRPr>
          </a:p>
        </p:txBody>
      </p:sp>
      <p:sp>
        <p:nvSpPr>
          <p:cNvPr id="369" name="Google Shape;369;p43"/>
          <p:cNvSpPr txBox="1">
            <a:spLocks noGrp="1"/>
          </p:cNvSpPr>
          <p:nvPr>
            <p:ph type="subTitle" idx="3"/>
          </p:nvPr>
        </p:nvSpPr>
        <p:spPr>
          <a:xfrm>
            <a:off x="746152" y="929898"/>
            <a:ext cx="6510054" cy="86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q-AL" sz="1400" dirty="0">
                <a:solidFill>
                  <a:srgbClr val="8393AE"/>
                </a:solidFill>
                <a:latin typeface="Avenir Light" panose="020B0402020203020204" pitchFamily="34" charset="77"/>
              </a:rPr>
              <a:t>Understand how to implement effective student-centred learning in schools.</a:t>
            </a:r>
            <a:br>
              <a:rPr lang="sq-AL" sz="1400" dirty="0">
                <a:solidFill>
                  <a:srgbClr val="8393AE"/>
                </a:solidFill>
                <a:latin typeface="Avenir Light" panose="020B0402020203020204" pitchFamily="34" charset="77"/>
              </a:rPr>
            </a:br>
            <a:endParaRPr lang="en-GB" dirty="0">
              <a:solidFill>
                <a:srgbClr val="8393AE"/>
              </a:solidFill>
              <a:latin typeface="Avenir Light" panose="020B0402020203020204" pitchFamily="34" charset="77"/>
              <a:cs typeface="Calibri" panose="020F0502020204030204" pitchFamily="34" charset="0"/>
            </a:endParaRPr>
          </a:p>
        </p:txBody>
      </p:sp>
      <p:sp>
        <p:nvSpPr>
          <p:cNvPr id="370" name="Google Shape;370;p43"/>
          <p:cNvSpPr txBox="1">
            <a:spLocks noGrp="1"/>
          </p:cNvSpPr>
          <p:nvPr>
            <p:ph type="subTitle" idx="4"/>
          </p:nvPr>
        </p:nvSpPr>
        <p:spPr>
          <a:xfrm>
            <a:off x="746152" y="1795098"/>
            <a:ext cx="4686886" cy="469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latin typeface="Avenir Black" panose="02000503020000020003" pitchFamily="2" charset="0"/>
                <a:cs typeface="Calibri" panose="020F0502020204030204" pitchFamily="34" charset="0"/>
              </a:rPr>
              <a:t>Workshop Success criteria:</a:t>
            </a:r>
            <a:endParaRPr dirty="0">
              <a:latin typeface="Avenir Black" panose="02000503020000020003" pitchFamily="2" charset="0"/>
              <a:cs typeface="Calibri" panose="020F0502020204030204" pitchFamily="34" charset="0"/>
            </a:endParaRPr>
          </a:p>
        </p:txBody>
      </p:sp>
      <p:sp>
        <p:nvSpPr>
          <p:cNvPr id="371" name="Google Shape;371;p43"/>
          <p:cNvSpPr txBox="1">
            <a:spLocks noGrp="1"/>
          </p:cNvSpPr>
          <p:nvPr>
            <p:ph type="subTitle" idx="5"/>
          </p:nvPr>
        </p:nvSpPr>
        <p:spPr>
          <a:xfrm>
            <a:off x="746151" y="564549"/>
            <a:ext cx="4686887" cy="469200"/>
          </a:xfrm>
          <a:prstGeom prst="rect">
            <a:avLst/>
          </a:prstGeom>
        </p:spPr>
        <p:txBody>
          <a:bodyPr spcFirstLastPara="1" wrap="square" lIns="91425" tIns="91425" rIns="91425" bIns="91425" anchor="b" anchorCtr="0">
            <a:noAutofit/>
          </a:bodyPr>
          <a:lstStyle/>
          <a:p>
            <a:pPr marL="0" indent="0"/>
            <a:r>
              <a:rPr lang="en-GB" dirty="0">
                <a:latin typeface="Avenir Black" panose="02000503020000020003" pitchFamily="2" charset="0"/>
                <a:cs typeface="Calibri" panose="020F0502020204030204" pitchFamily="34" charset="0"/>
              </a:rPr>
              <a:t>Workshop Learning objective:</a:t>
            </a:r>
          </a:p>
        </p:txBody>
      </p:sp>
      <p:sp>
        <p:nvSpPr>
          <p:cNvPr id="373" name="Google Shape;373;p43"/>
          <p:cNvSpPr/>
          <p:nvPr/>
        </p:nvSpPr>
        <p:spPr>
          <a:xfrm rot="-5400000" flipH="1">
            <a:off x="7652275" y="3058754"/>
            <a:ext cx="1943700" cy="1943700"/>
          </a:xfrm>
          <a:prstGeom prst="blockArc">
            <a:avLst>
              <a:gd name="adj1" fmla="val 10800000"/>
              <a:gd name="adj2" fmla="val 5383843"/>
              <a:gd name="adj3" fmla="val 10700"/>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2E5E3D6-57E3-F26D-D03F-0A4A9ADC165E}"/>
              </a:ext>
            </a:extLst>
          </p:cNvPr>
          <p:cNvSpPr>
            <a:spLocks noGrp="1"/>
          </p:cNvSpPr>
          <p:nvPr>
            <p:ph type="pic" idx="2"/>
          </p:nvPr>
        </p:nvSpPr>
        <p:spPr/>
      </p:sp>
      <p:sp>
        <p:nvSpPr>
          <p:cNvPr id="3" name="Title 2">
            <a:extLst>
              <a:ext uri="{FF2B5EF4-FFF2-40B4-BE49-F238E27FC236}">
                <a16:creationId xmlns:a16="http://schemas.microsoft.com/office/drawing/2014/main" id="{E0E6E875-C067-CF2A-F4BE-64C4F56C9EFC}"/>
              </a:ext>
            </a:extLst>
          </p:cNvPr>
          <p:cNvSpPr>
            <a:spLocks noGrp="1"/>
          </p:cNvSpPr>
          <p:nvPr>
            <p:ph type="title"/>
          </p:nvPr>
        </p:nvSpPr>
        <p:spPr/>
        <p:txBody>
          <a:bodyPr/>
          <a:lstStyle/>
          <a:p>
            <a:r>
              <a:rPr lang="en-GB" dirty="0"/>
              <a:t>Rubrics</a:t>
            </a:r>
            <a:endParaRPr lang="en-XK" dirty="0"/>
          </a:p>
        </p:txBody>
      </p:sp>
      <p:sp>
        <p:nvSpPr>
          <p:cNvPr id="4" name="Subtitle 3">
            <a:extLst>
              <a:ext uri="{FF2B5EF4-FFF2-40B4-BE49-F238E27FC236}">
                <a16:creationId xmlns:a16="http://schemas.microsoft.com/office/drawing/2014/main" id="{F2E91ADF-48F1-2D69-E7F6-6B9EC0977817}"/>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1420847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What is </a:t>
            </a:r>
            <a:r>
              <a:rPr lang="en-US" sz="3200" dirty="0">
                <a:solidFill>
                  <a:schemeClr val="bg1">
                    <a:lumMod val="10000"/>
                  </a:schemeClr>
                </a:solidFill>
              </a:rPr>
              <a:t>a Rubric?</a:t>
            </a:r>
            <a:br>
              <a:rPr lang="en-US" sz="3200" dirty="0">
                <a:solidFill>
                  <a:schemeClr val="bg1">
                    <a:lumMod val="10000"/>
                  </a:schemeClr>
                </a:solidFill>
                <a:ea typeface="Calibri"/>
                <a:cs typeface="Calibri"/>
                <a:sym typeface="Calibri"/>
              </a:rPr>
            </a:b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r>
              <a:rPr lang="sq-AL" sz="1400" dirty="0">
                <a:solidFill>
                  <a:schemeClr val="tx1"/>
                </a:solidFill>
              </a:rPr>
              <a:t>A rubric is an assessment tool that clearly indicates achievement criteria across all the components of any kind of student work, from written to oral to visual. </a:t>
            </a:r>
          </a:p>
          <a:p>
            <a:pPr marL="152400" indent="0" algn="l">
              <a:buNone/>
            </a:pPr>
            <a:endParaRPr lang="sq-AL" sz="1400" dirty="0">
              <a:solidFill>
                <a:schemeClr val="tx1"/>
              </a:solidFill>
            </a:endParaRPr>
          </a:p>
          <a:p>
            <a:pPr marL="152400" indent="0" algn="l">
              <a:buNone/>
            </a:pPr>
            <a:r>
              <a:rPr lang="sq-AL" sz="1400" dirty="0">
                <a:solidFill>
                  <a:schemeClr val="tx1"/>
                </a:solidFill>
              </a:rPr>
              <a:t>It can be used for marking assignments, class participation, or overall grades. </a:t>
            </a:r>
          </a:p>
          <a:p>
            <a:pPr marL="152400" indent="0" algn="l">
              <a:buNone/>
            </a:pPr>
            <a:endParaRPr lang="sq-AL" sz="1400" dirty="0">
              <a:solidFill>
                <a:schemeClr val="tx1"/>
              </a:solidFill>
            </a:endParaRPr>
          </a:p>
          <a:p>
            <a:pPr marL="152400" indent="0" algn="l">
              <a:buNone/>
            </a:pPr>
            <a:r>
              <a:rPr lang="sq-AL" sz="1400" dirty="0">
                <a:solidFill>
                  <a:schemeClr val="tx1"/>
                </a:solidFill>
              </a:rPr>
              <a:t>There are two types of rubrics: </a:t>
            </a:r>
            <a:r>
              <a:rPr lang="sq-AL" sz="1400" b="1" dirty="0">
                <a:solidFill>
                  <a:schemeClr val="tx1"/>
                </a:solidFill>
              </a:rPr>
              <a:t>holistic</a:t>
            </a:r>
            <a:r>
              <a:rPr lang="sq-AL" sz="1400" dirty="0">
                <a:solidFill>
                  <a:schemeClr val="tx1"/>
                </a:solidFill>
              </a:rPr>
              <a:t> and </a:t>
            </a:r>
            <a:r>
              <a:rPr lang="sq-AL" sz="1400" b="1" dirty="0">
                <a:solidFill>
                  <a:schemeClr val="tx1"/>
                </a:solidFill>
              </a:rPr>
              <a:t>analytical</a:t>
            </a:r>
            <a:r>
              <a:rPr lang="sq-AL" sz="1400" dirty="0">
                <a:solidFill>
                  <a:schemeClr val="tx1"/>
                </a:solidFill>
              </a:rPr>
              <a:t>.</a:t>
            </a:r>
          </a:p>
          <a:p>
            <a:pPr marL="152400" indent="0" algn="l">
              <a:buNone/>
            </a:pPr>
            <a:endParaRPr lang="sq-AL" sz="1400" dirty="0">
              <a:solidFill>
                <a:schemeClr val="tx1"/>
              </a:solidFill>
            </a:endParaRPr>
          </a:p>
          <a:p>
            <a:pPr marL="152400" indent="0" algn="l">
              <a:buNone/>
            </a:pPr>
            <a:r>
              <a:rPr lang="sq-AL" sz="1400" b="1" dirty="0">
                <a:solidFill>
                  <a:schemeClr val="tx1"/>
                </a:solidFill>
              </a:rPr>
              <a:t>Holistic rubrics</a:t>
            </a:r>
            <a:r>
              <a:rPr lang="sq-AL" sz="1400" dirty="0">
                <a:solidFill>
                  <a:schemeClr val="tx1"/>
                </a:solidFill>
              </a:rPr>
              <a:t> group several different assessment criteria and classify them together.</a:t>
            </a:r>
          </a:p>
          <a:p>
            <a:pPr marL="152400" indent="0" algn="l">
              <a:buNone/>
            </a:pPr>
            <a:endParaRPr lang="sq-AL" sz="1400" dirty="0">
              <a:solidFill>
                <a:schemeClr val="tx1"/>
              </a:solidFill>
            </a:endParaRPr>
          </a:p>
          <a:p>
            <a:pPr marL="152400" indent="0" algn="l">
              <a:buNone/>
            </a:pPr>
            <a:r>
              <a:rPr lang="sq-AL" sz="1400" b="1" dirty="0">
                <a:solidFill>
                  <a:schemeClr val="tx1"/>
                </a:solidFill>
              </a:rPr>
              <a:t>Analytic rubrics</a:t>
            </a:r>
            <a:r>
              <a:rPr lang="sq-AL" sz="1400" dirty="0">
                <a:solidFill>
                  <a:schemeClr val="tx1"/>
                </a:solidFill>
              </a:rPr>
              <a:t> separate different assessment criteria and address them comprehensively</a:t>
            </a:r>
          </a:p>
          <a:p>
            <a:pPr marL="152400" indent="0" fontAlgn="base">
              <a:buNone/>
            </a:pPr>
            <a:endParaRPr lang="sq-AL" sz="1000" b="1" u="none" strike="noStrike" dirty="0">
              <a:solidFill>
                <a:schemeClr val="tx1"/>
              </a:solidFill>
            </a:endParaRPr>
          </a:p>
          <a:p>
            <a:pPr marL="152400" indent="0" fontAlgn="base">
              <a:buNone/>
            </a:pPr>
            <a:r>
              <a:rPr lang="sq-AL" sz="1000" b="1" u="none" strike="noStrike" dirty="0">
                <a:solidFill>
                  <a:schemeClr val="tx1"/>
                </a:solidFill>
              </a:rPr>
              <a:t>Rubrics Useful Assessment tools University of waterloo</a:t>
            </a:r>
          </a:p>
          <a:p>
            <a:pPr marL="152400" indent="0" fontAlgn="base">
              <a:buNone/>
            </a:pPr>
            <a:r>
              <a:rPr lang="sq-AL" sz="1000" b="1" u="none" strike="noStrike" dirty="0">
                <a:solidFill>
                  <a:schemeClr val="tx1"/>
                </a:solidFill>
              </a:rPr>
              <a:t>http://askdata.rks-gov.net/PXWeb/pxweb/sq/askdata/askdata__07%20National%20and%20government%20accounts__National%20accounts__Annual%20national%20accounts/gdp09.px/table/tableViewLayout1/?rxid=ad787284-363a-44a5-bb3d-0f067afa36b7 [accessed 25 May 2022]</a:t>
            </a:r>
          </a:p>
          <a:p>
            <a:pPr marL="152400" indent="0" fontAlgn="base">
              <a:buNone/>
            </a:pPr>
            <a:endParaRPr lang="sq-AL" sz="1000" b="1" u="none" strike="noStrike" dirty="0">
              <a:solidFill>
                <a:schemeClr val="tx1"/>
              </a:solidFill>
            </a:endParaRPr>
          </a:p>
        </p:txBody>
      </p:sp>
    </p:spTree>
    <p:extLst>
      <p:ext uri="{BB962C8B-B14F-4D97-AF65-F5344CB8AC3E}">
        <p14:creationId xmlns:p14="http://schemas.microsoft.com/office/powerpoint/2010/main" val="35962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What is </a:t>
            </a:r>
            <a:r>
              <a:rPr lang="en-US" sz="3200" dirty="0">
                <a:solidFill>
                  <a:schemeClr val="bg1">
                    <a:lumMod val="10000"/>
                  </a:schemeClr>
                </a:solidFill>
              </a:rPr>
              <a:t>a Rubric?</a:t>
            </a:r>
            <a:br>
              <a:rPr lang="en-US" sz="3200" dirty="0">
                <a:solidFill>
                  <a:schemeClr val="bg1">
                    <a:lumMod val="10000"/>
                  </a:schemeClr>
                </a:solidFill>
                <a:ea typeface="Calibri"/>
                <a:cs typeface="Calibri"/>
                <a:sym typeface="Calibri"/>
              </a:rPr>
            </a:b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marR="0" lvl="0" indent="0" algn="l" rtl="0">
              <a:spcBef>
                <a:spcPts val="0"/>
              </a:spcBef>
              <a:spcAft>
                <a:spcPts val="0"/>
              </a:spcAft>
              <a:buNone/>
            </a:pPr>
            <a:r>
              <a:rPr lang="en-US" sz="1400" dirty="0">
                <a:solidFill>
                  <a:srgbClr val="1D1D1D"/>
                </a:solidFill>
                <a:ea typeface="Open Sans"/>
                <a:cs typeface="Open Sans"/>
                <a:sym typeface="Open Sans"/>
              </a:rPr>
              <a:t>A rubric is an assessment tool, which describes levels of achievement in a specific area of performance, understanding, or behavior. </a:t>
            </a:r>
            <a:endParaRPr lang="en-US" sz="1400" dirty="0"/>
          </a:p>
          <a:p>
            <a:pPr marL="0" marR="0" lvl="0" indent="0" algn="l" rtl="0">
              <a:spcBef>
                <a:spcPts val="0"/>
              </a:spcBef>
              <a:spcAft>
                <a:spcPts val="0"/>
              </a:spcAft>
              <a:buNone/>
            </a:pPr>
            <a:endParaRPr lang="en-US" sz="1400" dirty="0">
              <a:solidFill>
                <a:srgbClr val="1D1D1D"/>
              </a:solidFill>
              <a:ea typeface="Open Sans"/>
              <a:cs typeface="Open Sans"/>
              <a:sym typeface="Open Sans"/>
            </a:endParaRPr>
          </a:p>
          <a:p>
            <a:pPr marL="0" marR="0" lvl="0" indent="0" algn="l" rtl="0">
              <a:spcBef>
                <a:spcPts val="0"/>
              </a:spcBef>
              <a:spcAft>
                <a:spcPts val="0"/>
              </a:spcAft>
              <a:buNone/>
            </a:pPr>
            <a:r>
              <a:rPr lang="en-US" sz="1400" dirty="0">
                <a:solidFill>
                  <a:srgbClr val="1D1D1D"/>
                </a:solidFill>
                <a:ea typeface="Open Sans"/>
                <a:cs typeface="Open Sans"/>
                <a:sym typeface="Open Sans"/>
              </a:rPr>
              <a:t>Rubrics are composed of four basic parts. In its simplest form, the rubric includes:</a:t>
            </a:r>
            <a:endParaRPr lang="sq-AL" sz="1400" u="none" strike="noStrike" dirty="0">
              <a:solidFill>
                <a:schemeClr val="tx1"/>
              </a:solidFill>
            </a:endParaRPr>
          </a:p>
        </p:txBody>
      </p:sp>
    </p:spTree>
    <p:extLst>
      <p:ext uri="{BB962C8B-B14F-4D97-AF65-F5344CB8AC3E}">
        <p14:creationId xmlns:p14="http://schemas.microsoft.com/office/powerpoint/2010/main" val="3482750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What is </a:t>
            </a:r>
            <a:r>
              <a:rPr lang="en-US" sz="3200" dirty="0">
                <a:solidFill>
                  <a:schemeClr val="bg1">
                    <a:lumMod val="10000"/>
                  </a:schemeClr>
                </a:solidFill>
              </a:rPr>
              <a:t>a Rubric?</a:t>
            </a:r>
            <a:br>
              <a:rPr lang="en-US" sz="3200" dirty="0">
                <a:solidFill>
                  <a:schemeClr val="bg1">
                    <a:lumMod val="10000"/>
                  </a:schemeClr>
                </a:solidFill>
                <a:ea typeface="Calibri"/>
                <a:cs typeface="Calibri"/>
                <a:sym typeface="Calibri"/>
              </a:rPr>
            </a:b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495300" indent="-342900">
              <a:buFont typeface="+mj-lt"/>
              <a:buAutoNum type="arabicPeriod"/>
            </a:pPr>
            <a:r>
              <a:rPr lang="sq-AL" sz="1400" b="1" dirty="0">
                <a:solidFill>
                  <a:srgbClr val="518BCB"/>
                </a:solidFill>
              </a:rPr>
              <a:t>A task description</a:t>
            </a:r>
            <a:r>
              <a:rPr lang="sq-AL" sz="1400" b="1" dirty="0">
                <a:solidFill>
                  <a:schemeClr val="tx1"/>
                </a:solidFill>
              </a:rPr>
              <a:t>. </a:t>
            </a:r>
            <a:r>
              <a:rPr lang="sq-AL" sz="1400" dirty="0">
                <a:solidFill>
                  <a:schemeClr val="tx1"/>
                </a:solidFill>
              </a:rPr>
              <a:t>The outcome being assessed or instructions students received for an assignment.</a:t>
            </a:r>
          </a:p>
          <a:p>
            <a:pPr marL="495300" indent="-342900" algn="l">
              <a:buFont typeface="+mj-lt"/>
              <a:buAutoNum type="arabicPeriod"/>
            </a:pPr>
            <a:endParaRPr lang="sq-AL" sz="1400" b="1" dirty="0">
              <a:solidFill>
                <a:schemeClr val="tx1"/>
              </a:solidFill>
            </a:endParaRPr>
          </a:p>
          <a:p>
            <a:pPr marL="495300" indent="-342900">
              <a:buFont typeface="+mj-lt"/>
              <a:buAutoNum type="arabicPeriod"/>
            </a:pPr>
            <a:r>
              <a:rPr lang="sq-AL" sz="1400" b="1" dirty="0">
                <a:solidFill>
                  <a:srgbClr val="518BCB"/>
                </a:solidFill>
              </a:rPr>
              <a:t>The characteristics to be rated (rows)</a:t>
            </a:r>
            <a:r>
              <a:rPr lang="sq-AL" sz="1400" b="1" dirty="0">
                <a:solidFill>
                  <a:schemeClr val="tx1"/>
                </a:solidFill>
              </a:rPr>
              <a:t>. </a:t>
            </a:r>
            <a:r>
              <a:rPr lang="sq-AL" sz="1400" dirty="0">
                <a:solidFill>
                  <a:schemeClr val="tx1"/>
                </a:solidFill>
              </a:rPr>
              <a:t>The skills, knowledge, and/or behavior to be demonstrated.</a:t>
            </a:r>
          </a:p>
          <a:p>
            <a:pPr marL="495300" indent="-342900" algn="l">
              <a:buFont typeface="+mj-lt"/>
              <a:buAutoNum type="arabicPeriod"/>
            </a:pPr>
            <a:endParaRPr lang="sq-AL" sz="1400" b="1" dirty="0">
              <a:solidFill>
                <a:schemeClr val="tx1"/>
              </a:solidFill>
            </a:endParaRPr>
          </a:p>
          <a:p>
            <a:pPr marL="495300" indent="-342900">
              <a:buFont typeface="+mj-lt"/>
              <a:buAutoNum type="arabicPeriod"/>
            </a:pPr>
            <a:r>
              <a:rPr lang="sq-AL" sz="1400" b="1" dirty="0">
                <a:solidFill>
                  <a:srgbClr val="518BCB"/>
                </a:solidFill>
              </a:rPr>
              <a:t>Levels of mastery/scale (columns)</a:t>
            </a:r>
            <a:r>
              <a:rPr lang="sq-AL" sz="1400" b="1" dirty="0">
                <a:solidFill>
                  <a:schemeClr val="tx1"/>
                </a:solidFill>
              </a:rPr>
              <a:t>. </a:t>
            </a:r>
            <a:r>
              <a:rPr lang="sq-AL" sz="1400" dirty="0">
                <a:solidFill>
                  <a:schemeClr val="tx1"/>
                </a:solidFill>
              </a:rPr>
              <a:t>Labels used to describe the levels of mastery should be tactful and clear. Commonly used labels include:</a:t>
            </a:r>
            <a:endParaRPr lang="sq-AL" sz="1400" dirty="0">
              <a:solidFill>
                <a:schemeClr val="tx1"/>
              </a:solidFill>
              <a:latin typeface="Avenir Book" panose="02000503020000020003" pitchFamily="2" charset="0"/>
            </a:endParaRPr>
          </a:p>
          <a:p>
            <a:pPr marL="457200" marR="0" lvl="1" indent="0" algn="l" rtl="0">
              <a:spcBef>
                <a:spcPts val="0"/>
              </a:spcBef>
              <a:spcAft>
                <a:spcPts val="0"/>
              </a:spcAft>
              <a:buClr>
                <a:srgbClr val="1D1D1D"/>
              </a:buClr>
              <a:buSzPts val="2400"/>
              <a:buNone/>
            </a:pPr>
            <a:r>
              <a:rPr lang="en-US" sz="1400" b="0" i="0" u="none" strike="noStrike" cap="none" dirty="0">
                <a:solidFill>
                  <a:srgbClr val="1D1D1D"/>
                </a:solidFill>
                <a:latin typeface="Avenir Book" panose="02000503020000020003" pitchFamily="2" charset="0"/>
                <a:ea typeface="Open Sans"/>
                <a:cs typeface="Open Sans"/>
                <a:sym typeface="Open Sans"/>
              </a:rPr>
              <a:t>1. Not meeting, approaching, meeting, exceeding</a:t>
            </a:r>
            <a:endParaRPr lang="en-US" dirty="0">
              <a:latin typeface="Avenir Book" panose="02000503020000020003" pitchFamily="2" charset="0"/>
              <a:ea typeface="Open Sans"/>
            </a:endParaRPr>
          </a:p>
          <a:p>
            <a:pPr marL="457200" marR="0" lvl="1" indent="0" algn="l" rtl="0">
              <a:spcBef>
                <a:spcPts val="0"/>
              </a:spcBef>
              <a:spcAft>
                <a:spcPts val="0"/>
              </a:spcAft>
              <a:buClr>
                <a:srgbClr val="1D1D1D"/>
              </a:buClr>
              <a:buSzPts val="2400"/>
              <a:buNone/>
            </a:pPr>
            <a:r>
              <a:rPr lang="en-US" sz="1400" b="0" i="0" u="none" strike="noStrike" cap="none" dirty="0">
                <a:solidFill>
                  <a:srgbClr val="1D1D1D"/>
                </a:solidFill>
                <a:latin typeface="Avenir Book" panose="02000503020000020003" pitchFamily="2" charset="0"/>
                <a:ea typeface="Open Sans"/>
                <a:cs typeface="Open Sans"/>
                <a:sym typeface="Open Sans"/>
              </a:rPr>
              <a:t>2. Exemplary, proficient, marginal, unacceptable</a:t>
            </a:r>
            <a:endParaRPr lang="en-US" dirty="0">
              <a:latin typeface="Avenir Book" panose="02000503020000020003" pitchFamily="2" charset="0"/>
            </a:endParaRPr>
          </a:p>
          <a:p>
            <a:pPr marL="457200" marR="0" lvl="1" indent="0" algn="l" rtl="0">
              <a:spcBef>
                <a:spcPts val="0"/>
              </a:spcBef>
              <a:spcAft>
                <a:spcPts val="0"/>
              </a:spcAft>
              <a:buClr>
                <a:srgbClr val="1D1D1D"/>
              </a:buClr>
              <a:buSzPts val="2400"/>
              <a:buNone/>
            </a:pPr>
            <a:r>
              <a:rPr lang="en-US" sz="1400" b="0" i="0" u="none" strike="noStrike" cap="none" dirty="0">
                <a:solidFill>
                  <a:srgbClr val="1D1D1D"/>
                </a:solidFill>
                <a:latin typeface="Avenir Book" panose="02000503020000020003" pitchFamily="2" charset="0"/>
                <a:ea typeface="Open Sans"/>
                <a:cs typeface="Open Sans"/>
                <a:sym typeface="Open Sans"/>
              </a:rPr>
              <a:t>3. Advanced, intermediate high, intermediate, novice</a:t>
            </a:r>
            <a:endParaRPr lang="en-US" dirty="0">
              <a:latin typeface="Avenir Book" panose="02000503020000020003" pitchFamily="2" charset="0"/>
            </a:endParaRPr>
          </a:p>
          <a:p>
            <a:pPr marL="457200" marR="0" lvl="1" indent="0" algn="l" rtl="0">
              <a:spcBef>
                <a:spcPts val="0"/>
              </a:spcBef>
              <a:spcAft>
                <a:spcPts val="0"/>
              </a:spcAft>
              <a:buClr>
                <a:srgbClr val="1D1D1D"/>
              </a:buClr>
              <a:buSzPts val="2400"/>
              <a:buNone/>
            </a:pPr>
            <a:r>
              <a:rPr lang="en-US" sz="1400" b="0" i="0" u="none" strike="noStrike" cap="none" dirty="0">
                <a:solidFill>
                  <a:srgbClr val="1D1D1D"/>
                </a:solidFill>
                <a:latin typeface="Avenir Book" panose="02000503020000020003" pitchFamily="2" charset="0"/>
                <a:ea typeface="Open Sans"/>
                <a:cs typeface="Open Sans"/>
                <a:sym typeface="Open Sans"/>
              </a:rPr>
              <a:t>4. 1, 2, 3, 4</a:t>
            </a:r>
            <a:endParaRPr lang="sq-AL" sz="1000" dirty="0">
              <a:solidFill>
                <a:schemeClr val="tx1"/>
              </a:solidFill>
              <a:latin typeface="Avenir Book" panose="02000503020000020003" pitchFamily="2" charset="0"/>
              <a:ea typeface="Open Sans"/>
              <a:cs typeface="Open Sans"/>
              <a:sym typeface="Open Sans"/>
            </a:endParaRPr>
          </a:p>
          <a:p>
            <a:pPr marL="457200" marR="0" lvl="1" indent="0" algn="l" rtl="0">
              <a:spcBef>
                <a:spcPts val="0"/>
              </a:spcBef>
              <a:spcAft>
                <a:spcPts val="0"/>
              </a:spcAft>
              <a:buClr>
                <a:srgbClr val="1D1D1D"/>
              </a:buClr>
              <a:buSzPts val="2400"/>
              <a:buNone/>
            </a:pPr>
            <a:endParaRPr lang="sq-AL" sz="1000" u="none" strike="noStrike" dirty="0">
              <a:solidFill>
                <a:schemeClr val="tx1"/>
              </a:solidFill>
              <a:latin typeface="Avenir Book" panose="02000503020000020003" pitchFamily="2" charset="0"/>
              <a:ea typeface="Open Sans"/>
              <a:cs typeface="Open Sans"/>
              <a:sym typeface="Open Sans"/>
            </a:endParaRPr>
          </a:p>
          <a:p>
            <a:pPr marL="457200" marR="0" lvl="1" indent="0" algn="l" rtl="0">
              <a:spcBef>
                <a:spcPts val="0"/>
              </a:spcBef>
              <a:spcAft>
                <a:spcPts val="0"/>
              </a:spcAft>
              <a:buClr>
                <a:srgbClr val="1D1D1D"/>
              </a:buClr>
              <a:buSzPts val="2400"/>
              <a:buNone/>
            </a:pPr>
            <a:r>
              <a:rPr lang="sq-AL" b="1" u="none" strike="noStrike" dirty="0">
                <a:solidFill>
                  <a:srgbClr val="518BCB"/>
                </a:solidFill>
                <a:latin typeface="Avenir Book" panose="02000503020000020003" pitchFamily="2" charset="0"/>
                <a:ea typeface="Open Sans"/>
                <a:cs typeface="Open Sans"/>
                <a:sym typeface="Open Sans"/>
              </a:rPr>
              <a:t>A description of each characteristic at each level of mastery/scale (cells).</a:t>
            </a:r>
          </a:p>
          <a:p>
            <a:pPr marL="457200" marR="0" lvl="1" indent="0" algn="l" rtl="0">
              <a:spcBef>
                <a:spcPts val="0"/>
              </a:spcBef>
              <a:spcAft>
                <a:spcPts val="0"/>
              </a:spcAft>
              <a:buClr>
                <a:srgbClr val="1D1D1D"/>
              </a:buClr>
              <a:buSzPts val="2400"/>
              <a:buNone/>
            </a:pPr>
            <a:endParaRPr lang="sq-AL" sz="1000" u="none" strike="noStrike" dirty="0">
              <a:solidFill>
                <a:schemeClr val="tx1"/>
              </a:solidFill>
              <a:latin typeface="Avenir Book" panose="02000503020000020003" pitchFamily="2" charset="0"/>
              <a:ea typeface="Open Sans"/>
              <a:cs typeface="Open Sans"/>
              <a:sym typeface="Open Sans"/>
            </a:endParaRPr>
          </a:p>
        </p:txBody>
      </p:sp>
    </p:spTree>
    <p:extLst>
      <p:ext uri="{BB962C8B-B14F-4D97-AF65-F5344CB8AC3E}">
        <p14:creationId xmlns:p14="http://schemas.microsoft.com/office/powerpoint/2010/main" val="3164352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8B31A-E4D4-73D5-8030-67E0C38BB61A}"/>
              </a:ext>
            </a:extLst>
          </p:cNvPr>
          <p:cNvSpPr>
            <a:spLocks noGrp="1"/>
          </p:cNvSpPr>
          <p:nvPr>
            <p:ph type="title"/>
          </p:nvPr>
        </p:nvSpPr>
        <p:spPr/>
        <p:txBody>
          <a:bodyPr/>
          <a:lstStyle/>
          <a:p>
            <a:r>
              <a:rPr lang="en-US" sz="2800" dirty="0">
                <a:solidFill>
                  <a:schemeClr val="bg1">
                    <a:lumMod val="10000"/>
                  </a:schemeClr>
                </a:solidFill>
              </a:rPr>
              <a:t>Cooperative learning rubric</a:t>
            </a:r>
            <a:br>
              <a:rPr lang="en-US" sz="2800" dirty="0">
                <a:solidFill>
                  <a:schemeClr val="bg1">
                    <a:lumMod val="10000"/>
                  </a:schemeClr>
                </a:solidFill>
              </a:rPr>
            </a:br>
            <a:r>
              <a:rPr lang="en-US" sz="2800" dirty="0">
                <a:solidFill>
                  <a:schemeClr val="bg1">
                    <a:lumMod val="10000"/>
                  </a:schemeClr>
                </a:solidFill>
                <a:ea typeface="Calibri"/>
                <a:cs typeface="Calibri"/>
                <a:sym typeface="Calibri"/>
              </a:rPr>
              <a:t>Grade </a:t>
            </a:r>
            <a:r>
              <a:rPr lang="en-US" sz="2800" dirty="0">
                <a:solidFill>
                  <a:schemeClr val="bg1">
                    <a:lumMod val="10000"/>
                  </a:schemeClr>
                </a:solidFill>
              </a:rPr>
              <a:t>4</a:t>
            </a:r>
            <a:br>
              <a:rPr lang="en-US" sz="2800" dirty="0">
                <a:solidFill>
                  <a:schemeClr val="bg1">
                    <a:lumMod val="10000"/>
                  </a:schemeClr>
                </a:solidFill>
                <a:ea typeface="Calibri"/>
                <a:cs typeface="Calibri"/>
                <a:sym typeface="Calibri"/>
              </a:rPr>
            </a:b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31953-132E-FE84-D088-F854E162D462}"/>
              </a:ext>
            </a:extLst>
          </p:cNvPr>
          <p:cNvSpPr>
            <a:spLocks noGrp="1"/>
          </p:cNvSpPr>
          <p:nvPr>
            <p:ph type="body" idx="1"/>
          </p:nvPr>
        </p:nvSpPr>
        <p:spPr/>
        <p:txBody>
          <a:bodyPr/>
          <a:lstStyle/>
          <a:p>
            <a:endParaRPr lang="en-XK"/>
          </a:p>
        </p:txBody>
      </p:sp>
      <p:graphicFrame>
        <p:nvGraphicFramePr>
          <p:cNvPr id="6" name="Table 6">
            <a:extLst>
              <a:ext uri="{FF2B5EF4-FFF2-40B4-BE49-F238E27FC236}">
                <a16:creationId xmlns:a16="http://schemas.microsoft.com/office/drawing/2014/main" id="{D80FDFCB-C264-59C0-1D4A-CBB13B97D3A1}"/>
              </a:ext>
            </a:extLst>
          </p:cNvPr>
          <p:cNvGraphicFramePr>
            <a:graphicFrameLocks noGrp="1"/>
          </p:cNvGraphicFramePr>
          <p:nvPr/>
        </p:nvGraphicFramePr>
        <p:xfrm>
          <a:off x="1411965" y="1563830"/>
          <a:ext cx="6724870" cy="2651760"/>
        </p:xfrm>
        <a:graphic>
          <a:graphicData uri="http://schemas.openxmlformats.org/drawingml/2006/table">
            <a:tbl>
              <a:tblPr firstRow="1" bandRow="1">
                <a:tableStyleId>{5125D04F-9EB8-46EC-B540-F5C6E4D42CA6}</a:tableStyleId>
              </a:tblPr>
              <a:tblGrid>
                <a:gridCol w="1344974">
                  <a:extLst>
                    <a:ext uri="{9D8B030D-6E8A-4147-A177-3AD203B41FA5}">
                      <a16:colId xmlns:a16="http://schemas.microsoft.com/office/drawing/2014/main" val="1771990969"/>
                    </a:ext>
                  </a:extLst>
                </a:gridCol>
                <a:gridCol w="1344974">
                  <a:extLst>
                    <a:ext uri="{9D8B030D-6E8A-4147-A177-3AD203B41FA5}">
                      <a16:colId xmlns:a16="http://schemas.microsoft.com/office/drawing/2014/main" val="3640567125"/>
                    </a:ext>
                  </a:extLst>
                </a:gridCol>
                <a:gridCol w="1344974">
                  <a:extLst>
                    <a:ext uri="{9D8B030D-6E8A-4147-A177-3AD203B41FA5}">
                      <a16:colId xmlns:a16="http://schemas.microsoft.com/office/drawing/2014/main" val="1638574470"/>
                    </a:ext>
                  </a:extLst>
                </a:gridCol>
                <a:gridCol w="1344974">
                  <a:extLst>
                    <a:ext uri="{9D8B030D-6E8A-4147-A177-3AD203B41FA5}">
                      <a16:colId xmlns:a16="http://schemas.microsoft.com/office/drawing/2014/main" val="1096598272"/>
                    </a:ext>
                  </a:extLst>
                </a:gridCol>
                <a:gridCol w="1344974">
                  <a:extLst>
                    <a:ext uri="{9D8B030D-6E8A-4147-A177-3AD203B41FA5}">
                      <a16:colId xmlns:a16="http://schemas.microsoft.com/office/drawing/2014/main" val="1524861599"/>
                    </a:ext>
                  </a:extLst>
                </a:gridCol>
              </a:tblGrid>
              <a:tr h="195697">
                <a:tc>
                  <a:txBody>
                    <a:bodyPr/>
                    <a:lstStyle/>
                    <a:p>
                      <a:pPr algn="ctr"/>
                      <a:r>
                        <a:rPr lang="en-GB" sz="900" b="1" i="0" dirty="0">
                          <a:latin typeface="Avenir Light" panose="020B0402020203020204" pitchFamily="34" charset="77"/>
                        </a:rPr>
                        <a:t>Category</a:t>
                      </a:r>
                    </a:p>
                  </a:txBody>
                  <a:tcPr anchor="ctr">
                    <a:solidFill>
                      <a:srgbClr val="DEE6F7"/>
                    </a:solidFill>
                  </a:tcPr>
                </a:tc>
                <a:tc>
                  <a:txBody>
                    <a:bodyPr/>
                    <a:lstStyle/>
                    <a:p>
                      <a:pPr algn="ctr"/>
                      <a:r>
                        <a:rPr lang="en-XK" sz="900" b="1" i="0">
                          <a:latin typeface="Avenir Light" panose="020B0402020203020204" pitchFamily="34" charset="77"/>
                        </a:rPr>
                        <a:t>4</a:t>
                      </a:r>
                    </a:p>
                  </a:txBody>
                  <a:tcPr anchor="ctr">
                    <a:solidFill>
                      <a:srgbClr val="DEE6F7"/>
                    </a:solidFill>
                  </a:tcPr>
                </a:tc>
                <a:tc>
                  <a:txBody>
                    <a:bodyPr/>
                    <a:lstStyle/>
                    <a:p>
                      <a:pPr algn="ctr"/>
                      <a:r>
                        <a:rPr lang="en-XK" sz="900" b="1" i="0">
                          <a:latin typeface="Avenir Light" panose="020B0402020203020204" pitchFamily="34" charset="77"/>
                        </a:rPr>
                        <a:t>3</a:t>
                      </a:r>
                    </a:p>
                  </a:txBody>
                  <a:tcPr anchor="ctr">
                    <a:solidFill>
                      <a:srgbClr val="DEE6F7"/>
                    </a:solidFill>
                  </a:tcPr>
                </a:tc>
                <a:tc>
                  <a:txBody>
                    <a:bodyPr/>
                    <a:lstStyle/>
                    <a:p>
                      <a:pPr algn="ctr"/>
                      <a:r>
                        <a:rPr lang="en-XK" sz="900" b="1" i="0">
                          <a:latin typeface="Avenir Light" panose="020B0402020203020204" pitchFamily="34" charset="77"/>
                        </a:rPr>
                        <a:t>2</a:t>
                      </a:r>
                    </a:p>
                  </a:txBody>
                  <a:tcPr anchor="ctr">
                    <a:solidFill>
                      <a:srgbClr val="DEE6F7"/>
                    </a:solidFill>
                  </a:tcPr>
                </a:tc>
                <a:tc>
                  <a:txBody>
                    <a:bodyPr/>
                    <a:lstStyle/>
                    <a:p>
                      <a:pPr algn="ctr"/>
                      <a:r>
                        <a:rPr lang="en-XK" sz="900" b="1" i="0" dirty="0">
                          <a:latin typeface="Avenir Light" panose="020B0402020203020204" pitchFamily="34" charset="77"/>
                        </a:rPr>
                        <a:t>1</a:t>
                      </a:r>
                    </a:p>
                  </a:txBody>
                  <a:tcPr anchor="ctr">
                    <a:solidFill>
                      <a:srgbClr val="DEE6F7"/>
                    </a:solidFill>
                  </a:tcPr>
                </a:tc>
                <a:extLst>
                  <a:ext uri="{0D108BD9-81ED-4DB2-BD59-A6C34878D82A}">
                    <a16:rowId xmlns:a16="http://schemas.microsoft.com/office/drawing/2014/main" val="638304984"/>
                  </a:ext>
                </a:extLst>
              </a:tr>
              <a:tr h="370840">
                <a:tc>
                  <a:txBody>
                    <a:bodyPr/>
                    <a:lstStyle/>
                    <a:p>
                      <a:pPr algn="ctr"/>
                      <a:r>
                        <a:rPr lang="en-GB" sz="900" b="1" i="0" dirty="0">
                          <a:latin typeface="Avenir Light" panose="020B0402020203020204" pitchFamily="34" charset="77"/>
                        </a:rPr>
                        <a:t>Contribution to Group</a:t>
                      </a:r>
                    </a:p>
                  </a:txBody>
                  <a:tcPr anchor="ctr"/>
                </a:tc>
                <a:tc>
                  <a:txBody>
                    <a:bodyPr/>
                    <a:lstStyle/>
                    <a:p>
                      <a:pPr algn="ctr"/>
                      <a:r>
                        <a:rPr lang="en-GB" sz="900" b="0" i="0" dirty="0">
                          <a:latin typeface="Avenir Light" panose="020B0402020203020204" pitchFamily="34" charset="77"/>
                        </a:rPr>
                        <a:t>Consistently and actively helps all group members in the completion of the project.</a:t>
                      </a:r>
                    </a:p>
                  </a:txBody>
                  <a:tcPr anchor="ctr"/>
                </a:tc>
                <a:tc>
                  <a:txBody>
                    <a:bodyPr/>
                    <a:lstStyle/>
                    <a:p>
                      <a:pPr algn="ctr"/>
                      <a:r>
                        <a:rPr lang="en-GB" sz="900" b="0" i="0" dirty="0">
                          <a:latin typeface="Avenir Light" panose="020B0402020203020204" pitchFamily="34" charset="77"/>
                        </a:rPr>
                        <a:t>Works toward group project with occasional prompting. 3+ times</a:t>
                      </a:r>
                    </a:p>
                  </a:txBody>
                  <a:tcPr anchor="ctr"/>
                </a:tc>
                <a:tc>
                  <a:txBody>
                    <a:bodyPr/>
                    <a:lstStyle/>
                    <a:p>
                      <a:pPr algn="ctr"/>
                      <a:r>
                        <a:rPr lang="en-GB" sz="900" b="0" i="0" dirty="0">
                          <a:latin typeface="Avenir Light" panose="020B0402020203020204" pitchFamily="34" charset="77"/>
                        </a:rPr>
                        <a:t>Works toward group project with frequent prompting. 5+ times</a:t>
                      </a:r>
                    </a:p>
                  </a:txBody>
                  <a:tcPr anchor="ctr"/>
                </a:tc>
                <a:tc>
                  <a:txBody>
                    <a:bodyPr/>
                    <a:lstStyle/>
                    <a:p>
                      <a:pPr algn="ctr"/>
                      <a:r>
                        <a:rPr lang="en-GB" sz="900" b="0" i="0" dirty="0">
                          <a:latin typeface="Avenir Light" panose="020B0402020203020204" pitchFamily="34" charset="77"/>
                        </a:rPr>
                        <a:t>Works toward group project only when prompted.</a:t>
                      </a:r>
                    </a:p>
                  </a:txBody>
                  <a:tcPr anchor="ctr"/>
                </a:tc>
                <a:extLst>
                  <a:ext uri="{0D108BD9-81ED-4DB2-BD59-A6C34878D82A}">
                    <a16:rowId xmlns:a16="http://schemas.microsoft.com/office/drawing/2014/main" val="1791671640"/>
                  </a:ext>
                </a:extLst>
              </a:tr>
              <a:tr h="370840">
                <a:tc>
                  <a:txBody>
                    <a:bodyPr/>
                    <a:lstStyle/>
                    <a:p>
                      <a:pPr algn="ctr"/>
                      <a:r>
                        <a:rPr lang="en-GB" sz="900" b="1" i="0" dirty="0">
                          <a:latin typeface="Avenir Light" panose="020B0402020203020204" pitchFamily="34" charset="77"/>
                        </a:rPr>
                        <a:t>Working and Sharing with Others</a:t>
                      </a:r>
                    </a:p>
                  </a:txBody>
                  <a:tcPr anchor="ctr"/>
                </a:tc>
                <a:tc>
                  <a:txBody>
                    <a:bodyPr/>
                    <a:lstStyle/>
                    <a:p>
                      <a:pPr algn="ctr"/>
                      <a:r>
                        <a:rPr lang="en-GB" sz="900" b="0" i="0" dirty="0">
                          <a:latin typeface="Avenir Light" panose="020B0402020203020204" pitchFamily="34" charset="77"/>
                        </a:rPr>
                        <a:t>Cooperates with all group members and willingly accepts the ideas of others.</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900" b="0" i="0" dirty="0">
                          <a:latin typeface="Avenir Light" panose="020B0402020203020204" pitchFamily="34" charset="77"/>
                        </a:rPr>
                        <a:t>Cooperates with most group members and accepts most of the ideas of others.</a:t>
                      </a:r>
                    </a:p>
                  </a:txBody>
                  <a:tcPr anchor="ctr"/>
                </a:tc>
                <a:tc>
                  <a:txBody>
                    <a:bodyPr/>
                    <a:lstStyle/>
                    <a:p>
                      <a:pPr algn="ctr"/>
                      <a:r>
                        <a:rPr lang="en-GB" sz="900" b="0" i="0" dirty="0">
                          <a:latin typeface="Avenir Light" panose="020B0402020203020204" pitchFamily="34" charset="77"/>
                        </a:rPr>
                        <a:t>Does not cooperate with most group members and accepts few ideas from others.</a:t>
                      </a:r>
                    </a:p>
                  </a:txBody>
                  <a:tcPr anchor="ctr"/>
                </a:tc>
                <a:tc>
                  <a:txBody>
                    <a:bodyPr/>
                    <a:lstStyle/>
                    <a:p>
                      <a:pPr algn="ctr"/>
                      <a:r>
                        <a:rPr lang="en-GB" sz="900" b="0" i="0" dirty="0">
                          <a:latin typeface="Avenir Light" panose="020B0402020203020204" pitchFamily="34" charset="77"/>
                        </a:rPr>
                        <a:t>Does not cooperate well with all group members or accept any ideas from others.</a:t>
                      </a:r>
                    </a:p>
                  </a:txBody>
                  <a:tcPr anchor="ctr"/>
                </a:tc>
                <a:extLst>
                  <a:ext uri="{0D108BD9-81ED-4DB2-BD59-A6C34878D82A}">
                    <a16:rowId xmlns:a16="http://schemas.microsoft.com/office/drawing/2014/main" val="3172579167"/>
                  </a:ext>
                </a:extLst>
              </a:tr>
              <a:tr h="370840">
                <a:tc>
                  <a:txBody>
                    <a:bodyPr/>
                    <a:lstStyle/>
                    <a:p>
                      <a:pPr algn="ctr"/>
                      <a:r>
                        <a:rPr lang="en-GB" sz="900" b="1" i="0" dirty="0">
                          <a:latin typeface="Avenir Light" panose="020B0402020203020204" pitchFamily="34" charset="77"/>
                        </a:rPr>
                        <a:t>Focus on the Task</a:t>
                      </a:r>
                    </a:p>
                  </a:txBody>
                  <a:tcPr anchor="ctr"/>
                </a:tc>
                <a:tc>
                  <a:txBody>
                    <a:bodyPr/>
                    <a:lstStyle/>
                    <a:p>
                      <a:pPr algn="ctr"/>
                      <a:r>
                        <a:rPr lang="en-GB" sz="900" b="0" i="0" dirty="0">
                          <a:latin typeface="Avenir Light" panose="020B0402020203020204" pitchFamily="34" charset="77"/>
                        </a:rPr>
                        <a:t>Stays on task throughout the project.</a:t>
                      </a:r>
                    </a:p>
                  </a:txBody>
                  <a:tcPr anchor="ctr"/>
                </a:tc>
                <a:tc>
                  <a:txBody>
                    <a:bodyPr/>
                    <a:lstStyle/>
                    <a:p>
                      <a:pPr algn="ctr"/>
                      <a:r>
                        <a:rPr lang="en-GB" sz="900" b="0" i="0" dirty="0">
                          <a:latin typeface="Avenir Light" panose="020B0402020203020204" pitchFamily="34" charset="77"/>
                        </a:rPr>
                        <a:t>Stays on task throughout most of the project.</a:t>
                      </a:r>
                    </a:p>
                  </a:txBody>
                  <a:tcPr anchor="ctr"/>
                </a:tc>
                <a:tc>
                  <a:txBody>
                    <a:bodyPr/>
                    <a:lstStyle/>
                    <a:p>
                      <a:pPr algn="ctr"/>
                      <a:r>
                        <a:rPr lang="en-GB" sz="900" b="0" i="0" dirty="0">
                          <a:latin typeface="Avenir Light" panose="020B0402020203020204" pitchFamily="34" charset="77"/>
                        </a:rPr>
                        <a:t>Stays on task throughout only a portion of the project.</a:t>
                      </a:r>
                    </a:p>
                  </a:txBody>
                  <a:tcPr anchor="ctr"/>
                </a:tc>
                <a:tc>
                  <a:txBody>
                    <a:bodyPr/>
                    <a:lstStyle/>
                    <a:p>
                      <a:pPr algn="ctr"/>
                      <a:r>
                        <a:rPr lang="en-GB" sz="900" b="0" i="0" dirty="0">
                          <a:latin typeface="Avenir Light" panose="020B0402020203020204" pitchFamily="34" charset="77"/>
                        </a:rPr>
                        <a:t>Does not stay on task throughout the project.</a:t>
                      </a:r>
                    </a:p>
                  </a:txBody>
                  <a:tcPr anchor="ctr"/>
                </a:tc>
                <a:extLst>
                  <a:ext uri="{0D108BD9-81ED-4DB2-BD59-A6C34878D82A}">
                    <a16:rowId xmlns:a16="http://schemas.microsoft.com/office/drawing/2014/main" val="992827145"/>
                  </a:ext>
                </a:extLst>
              </a:tr>
              <a:tr h="370840">
                <a:tc>
                  <a:txBody>
                    <a:bodyPr/>
                    <a:lstStyle/>
                    <a:p>
                      <a:pPr algn="ctr"/>
                      <a:r>
                        <a:rPr lang="en-GB" sz="900" b="1" i="0" dirty="0">
                          <a:latin typeface="Avenir Light" panose="020B0402020203020204" pitchFamily="34" charset="77"/>
                        </a:rPr>
                        <a:t>Presentation</a:t>
                      </a:r>
                    </a:p>
                  </a:txBody>
                  <a:tcPr anchor="ctr"/>
                </a:tc>
                <a:tc>
                  <a:txBody>
                    <a:bodyPr/>
                    <a:lstStyle/>
                    <a:p>
                      <a:pPr algn="ctr"/>
                      <a:r>
                        <a:rPr lang="en-GB" sz="900" b="0" i="0" dirty="0">
                          <a:latin typeface="Avenir Light" panose="020B0402020203020204" pitchFamily="34" charset="77"/>
                        </a:rPr>
                        <a:t>Active participation in presentation of results from activity.</a:t>
                      </a:r>
                    </a:p>
                  </a:txBody>
                  <a:tcPr anchor="ctr"/>
                </a:tc>
                <a:tc>
                  <a:txBody>
                    <a:bodyPr/>
                    <a:lstStyle/>
                    <a:p>
                      <a:pPr algn="ctr"/>
                      <a:r>
                        <a:rPr lang="en-GB" sz="900" b="0" i="0" dirty="0">
                          <a:latin typeface="Avenir Light" panose="020B0402020203020204" pitchFamily="34" charset="77"/>
                        </a:rPr>
                        <a:t>Participation in presentation of results from activity.</a:t>
                      </a:r>
                    </a:p>
                  </a:txBody>
                  <a:tcPr anchor="ctr"/>
                </a:tc>
                <a:tc>
                  <a:txBody>
                    <a:bodyPr/>
                    <a:lstStyle/>
                    <a:p>
                      <a:pPr algn="ctr"/>
                      <a:r>
                        <a:rPr lang="en-GB" sz="900" b="0" i="0" dirty="0">
                          <a:latin typeface="Avenir Light" panose="020B0402020203020204" pitchFamily="34" charset="77"/>
                        </a:rPr>
                        <a:t>Little participation in presentation of results from activity.</a:t>
                      </a:r>
                    </a:p>
                  </a:txBody>
                  <a:tcPr anchor="ctr"/>
                </a:tc>
                <a:tc>
                  <a:txBody>
                    <a:bodyPr/>
                    <a:lstStyle/>
                    <a:p>
                      <a:pPr algn="ctr"/>
                      <a:r>
                        <a:rPr lang="en-GB" sz="900" b="0" i="0" dirty="0">
                          <a:latin typeface="Avenir Light" panose="020B0402020203020204" pitchFamily="34" charset="77"/>
                        </a:rPr>
                        <a:t>Does not participate in presentation of results from activity.</a:t>
                      </a:r>
                    </a:p>
                  </a:txBody>
                  <a:tcPr anchor="ctr"/>
                </a:tc>
                <a:extLst>
                  <a:ext uri="{0D108BD9-81ED-4DB2-BD59-A6C34878D82A}">
                    <a16:rowId xmlns:a16="http://schemas.microsoft.com/office/drawing/2014/main" val="2666235042"/>
                  </a:ext>
                </a:extLst>
              </a:tr>
            </a:tbl>
          </a:graphicData>
        </a:graphic>
      </p:graphicFrame>
    </p:spTree>
    <p:extLst>
      <p:ext uri="{BB962C8B-B14F-4D97-AF65-F5344CB8AC3E}">
        <p14:creationId xmlns:p14="http://schemas.microsoft.com/office/powerpoint/2010/main" val="3897982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Why should teachers use</a:t>
            </a:r>
            <a:r>
              <a:rPr lang="en-US" sz="3200" dirty="0">
                <a:solidFill>
                  <a:schemeClr val="bg1">
                    <a:lumMod val="10000"/>
                  </a:schemeClr>
                </a:solidFill>
              </a:rPr>
              <a:t> rubrics?</a:t>
            </a:r>
            <a:br>
              <a:rPr lang="en-US" sz="3200" dirty="0">
                <a:solidFill>
                  <a:schemeClr val="bg1">
                    <a:lumMod val="10000"/>
                  </a:schemeClr>
                </a:solidFill>
                <a:ea typeface="Calibri"/>
                <a:cs typeface="Calibri"/>
                <a:sym typeface="Calibri"/>
              </a:rPr>
            </a:b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endParaRPr lang="sq-AL" sz="1400" b="1" i="0" dirty="0">
              <a:solidFill>
                <a:schemeClr val="tx1"/>
              </a:solidFill>
              <a:latin typeface="Avenir Book" panose="02000503020000020003" pitchFamily="2" charset="0"/>
            </a:endParaRPr>
          </a:p>
          <a:p>
            <a:pPr marL="152400" indent="0" algn="l">
              <a:buNone/>
            </a:pPr>
            <a:r>
              <a:rPr lang="sq-AL" sz="1400" b="1" i="0" dirty="0">
                <a:solidFill>
                  <a:srgbClr val="518BCB"/>
                </a:solidFill>
                <a:latin typeface="Avenir Book" panose="02000503020000020003" pitchFamily="2" charset="0"/>
              </a:rPr>
              <a:t>Rubrics help teachers:</a:t>
            </a:r>
          </a:p>
          <a:p>
            <a:pPr marL="152400" indent="0" algn="l">
              <a:buNone/>
            </a:pPr>
            <a:r>
              <a:rPr lang="sq-AL" sz="1400" i="0" dirty="0">
                <a:solidFill>
                  <a:schemeClr val="tx1"/>
                </a:solidFill>
                <a:latin typeface="Avenir Book" panose="02000503020000020003" pitchFamily="2" charset="0"/>
              </a:rPr>
              <a:t> </a:t>
            </a:r>
          </a:p>
          <a:p>
            <a:pPr marL="0" indent="0">
              <a:buNone/>
            </a:pPr>
            <a:r>
              <a:rPr lang="sq-AL" sz="1400" i="0" dirty="0">
                <a:solidFill>
                  <a:schemeClr val="tx1"/>
                </a:solidFill>
                <a:latin typeface="Avenir Book" panose="02000503020000020003" pitchFamily="2" charset="0"/>
              </a:rPr>
              <a:t>1. Assess assignments consistently from student-to-student. </a:t>
            </a:r>
          </a:p>
          <a:p>
            <a:pPr marL="0" indent="0">
              <a:buNone/>
            </a:pPr>
            <a:endParaRPr lang="en-US" sz="1400" i="0" dirty="0">
              <a:solidFill>
                <a:schemeClr val="tx1"/>
              </a:solidFill>
              <a:effectLst/>
              <a:latin typeface="Avenir Book" panose="02000503020000020003" pitchFamily="2" charset="0"/>
            </a:endParaRPr>
          </a:p>
          <a:p>
            <a:pPr marL="0" indent="0">
              <a:buNone/>
            </a:pPr>
            <a:r>
              <a:rPr lang="sq-AL" sz="1400" i="0" dirty="0">
                <a:solidFill>
                  <a:schemeClr val="tx1"/>
                </a:solidFill>
                <a:latin typeface="Avenir Book" panose="02000503020000020003" pitchFamily="2" charset="0"/>
              </a:rPr>
              <a:t>2. Give effective high-quality feedback that help students make progress. </a:t>
            </a:r>
          </a:p>
          <a:p>
            <a:pPr marL="0" indent="0">
              <a:buNone/>
            </a:pPr>
            <a:endParaRPr lang="en-US" sz="1400" i="0" dirty="0">
              <a:solidFill>
                <a:schemeClr val="tx1"/>
              </a:solidFill>
              <a:effectLst/>
              <a:latin typeface="Avenir Book" panose="02000503020000020003" pitchFamily="2" charset="0"/>
            </a:endParaRPr>
          </a:p>
          <a:p>
            <a:pPr marL="152400" indent="0" algn="l">
              <a:buNone/>
            </a:pPr>
            <a:r>
              <a:rPr lang="sq-AL" sz="1000" b="1" u="none" strike="noStrike" dirty="0">
                <a:solidFill>
                  <a:schemeClr val="tx1"/>
                </a:solidFill>
                <a:latin typeface="Avenir Book" panose="02000503020000020003" pitchFamily="2" charset="0"/>
              </a:rPr>
              <a:t>Using Rubrics Cornell University https://teaching.cornell.edu/teaching-resources/assessment-evaluation/using-rubrics (Last accessed on 25 May 2022)</a:t>
            </a:r>
          </a:p>
          <a:p>
            <a:pPr marL="152400" indent="0" algn="l">
              <a:buNone/>
            </a:pPr>
            <a:endParaRPr lang="sq-AL" sz="1000" u="none" strike="noStrike" dirty="0">
              <a:solidFill>
                <a:schemeClr val="tx1"/>
              </a:solidFill>
            </a:endParaRPr>
          </a:p>
        </p:txBody>
      </p:sp>
    </p:spTree>
    <p:extLst>
      <p:ext uri="{BB962C8B-B14F-4D97-AF65-F5344CB8AC3E}">
        <p14:creationId xmlns:p14="http://schemas.microsoft.com/office/powerpoint/2010/main" val="39183245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Why should teachers use</a:t>
            </a:r>
            <a:r>
              <a:rPr lang="en-US" sz="3200" dirty="0">
                <a:solidFill>
                  <a:schemeClr val="bg1">
                    <a:lumMod val="10000"/>
                  </a:schemeClr>
                </a:solidFill>
              </a:rPr>
              <a:t> rubrics?</a:t>
            </a:r>
            <a:br>
              <a:rPr lang="en-US" sz="3200" dirty="0">
                <a:solidFill>
                  <a:schemeClr val="bg1">
                    <a:lumMod val="10000"/>
                  </a:schemeClr>
                </a:solidFill>
                <a:ea typeface="Calibri"/>
                <a:cs typeface="Calibri"/>
                <a:sym typeface="Calibri"/>
              </a:rPr>
            </a:br>
            <a:endParaRPr lang="en-XK" sz="3200"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endParaRPr lang="sq-AL" sz="1400" b="1" i="0" dirty="0">
              <a:solidFill>
                <a:srgbClr val="8393AE"/>
              </a:solidFill>
              <a:latin typeface="Avenir Book" panose="02000503020000020003" pitchFamily="2" charset="0"/>
            </a:endParaRPr>
          </a:p>
          <a:p>
            <a:pPr marL="152400" indent="0" algn="l">
              <a:buNone/>
            </a:pPr>
            <a:r>
              <a:rPr lang="sq-AL" sz="1400" b="1" i="0" dirty="0">
                <a:solidFill>
                  <a:srgbClr val="518BCB"/>
                </a:solidFill>
                <a:latin typeface="Avenir Book" panose="02000503020000020003" pitchFamily="2" charset="0"/>
              </a:rPr>
              <a:t>Rubrics help teachers:</a:t>
            </a:r>
          </a:p>
          <a:p>
            <a:pPr marL="152400" indent="0" algn="l">
              <a:buNone/>
            </a:pPr>
            <a:r>
              <a:rPr lang="sq-AL" sz="1400" b="1" i="0" dirty="0">
                <a:solidFill>
                  <a:schemeClr val="bg1">
                    <a:lumMod val="10000"/>
                  </a:schemeClr>
                </a:solidFill>
                <a:latin typeface="Avenir Book" panose="02000503020000020003" pitchFamily="2" charset="0"/>
              </a:rPr>
              <a:t> </a:t>
            </a:r>
          </a:p>
          <a:p>
            <a:pPr marL="0" indent="0">
              <a:buNone/>
            </a:pPr>
            <a:r>
              <a:rPr lang="sq-AL" sz="1400" i="0" dirty="0">
                <a:solidFill>
                  <a:schemeClr val="bg1">
                    <a:lumMod val="10000"/>
                  </a:schemeClr>
                </a:solidFill>
                <a:latin typeface="Avenir Book" panose="02000503020000020003" pitchFamily="2" charset="0"/>
              </a:rPr>
              <a:t>3. Clarify teacher expectations for an assignment and the components of an assignment that are being assessed.</a:t>
            </a:r>
          </a:p>
          <a:p>
            <a:pPr marL="342900" indent="-342900">
              <a:buFont typeface="+mj-lt"/>
              <a:buAutoNum type="arabicPeriod"/>
            </a:pPr>
            <a:endParaRPr lang="sq-AL" sz="1400" i="0" dirty="0">
              <a:solidFill>
                <a:schemeClr val="bg1">
                  <a:lumMod val="10000"/>
                </a:schemeClr>
              </a:solidFill>
              <a:latin typeface="Avenir Book" panose="02000503020000020003" pitchFamily="2" charset="0"/>
            </a:endParaRPr>
          </a:p>
          <a:p>
            <a:pPr marL="0" indent="0">
              <a:buNone/>
            </a:pPr>
            <a:r>
              <a:rPr lang="sq-AL" sz="1400" i="0" dirty="0">
                <a:solidFill>
                  <a:schemeClr val="bg1">
                    <a:lumMod val="10000"/>
                  </a:schemeClr>
                </a:solidFill>
                <a:latin typeface="Avenir Book" panose="02000503020000020003" pitchFamily="2" charset="0"/>
              </a:rPr>
              <a:t>4. Assess and improve their own teaching methods by evaluating rubric results. </a:t>
            </a:r>
            <a:endParaRPr lang="en-US" sz="1400" i="0" dirty="0">
              <a:solidFill>
                <a:schemeClr val="bg1">
                  <a:lumMod val="10000"/>
                </a:schemeClr>
              </a:solidFill>
              <a:effectLst/>
              <a:latin typeface="Avenir Book" panose="02000503020000020003" pitchFamily="2" charset="0"/>
            </a:endParaRPr>
          </a:p>
          <a:p>
            <a:pPr marL="152400" indent="0" algn="l">
              <a:buNone/>
            </a:pPr>
            <a:endParaRPr lang="sq-AL" sz="1000" b="1" u="none" strike="noStrike" dirty="0">
              <a:solidFill>
                <a:schemeClr val="bg1">
                  <a:lumMod val="10000"/>
                </a:schemeClr>
              </a:solidFill>
              <a:latin typeface="Avenir Book" panose="02000503020000020003" pitchFamily="2" charset="0"/>
            </a:endParaRPr>
          </a:p>
          <a:p>
            <a:pPr marL="152400" indent="0" algn="l">
              <a:buNone/>
            </a:pPr>
            <a:r>
              <a:rPr lang="sq-AL" sz="1000" b="1" u="none" strike="noStrike" dirty="0">
                <a:solidFill>
                  <a:schemeClr val="bg1">
                    <a:lumMod val="10000"/>
                  </a:schemeClr>
                </a:solidFill>
                <a:latin typeface="Avenir Book" panose="02000503020000020003" pitchFamily="2" charset="0"/>
              </a:rPr>
              <a:t>Using Rubrics Cornell University https://teaching.cornell.edu/teaching-resources/assessment-evaluation/using-rubrics (Last accessed on 25 May 2022)</a:t>
            </a:r>
          </a:p>
          <a:p>
            <a:pPr marL="152400" indent="0" algn="l">
              <a:buNone/>
            </a:pPr>
            <a:endParaRPr lang="sq-AL" sz="1000" u="none" strike="noStrike" dirty="0">
              <a:solidFill>
                <a:srgbClr val="8393AE"/>
              </a:solidFill>
            </a:endParaRPr>
          </a:p>
        </p:txBody>
      </p:sp>
    </p:spTree>
    <p:extLst>
      <p:ext uri="{BB962C8B-B14F-4D97-AF65-F5344CB8AC3E}">
        <p14:creationId xmlns:p14="http://schemas.microsoft.com/office/powerpoint/2010/main" val="245153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Why should teachers use</a:t>
            </a:r>
            <a:r>
              <a:rPr lang="en-US" sz="3200" dirty="0">
                <a:solidFill>
                  <a:schemeClr val="bg1">
                    <a:lumMod val="10000"/>
                  </a:schemeClr>
                </a:solidFill>
              </a:rPr>
              <a:t> rubrics?</a:t>
            </a:r>
            <a:br>
              <a:rPr lang="en-US" sz="3200" dirty="0">
                <a:solidFill>
                  <a:schemeClr val="bg1">
                    <a:lumMod val="10000"/>
                  </a:schemeClr>
                </a:solidFill>
                <a:ea typeface="Calibri"/>
                <a:cs typeface="Calibri"/>
                <a:sym typeface="Calibri"/>
              </a:rPr>
            </a:br>
            <a:endParaRPr lang="en-XK" sz="3200"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marR="0" lvl="0" indent="0" algn="l" rtl="0">
              <a:spcBef>
                <a:spcPts val="0"/>
              </a:spcBef>
              <a:spcAft>
                <a:spcPts val="0"/>
              </a:spcAft>
              <a:buClr>
                <a:schemeClr val="dk1"/>
              </a:buClr>
              <a:buSzPts val="2400"/>
              <a:buNone/>
            </a:pPr>
            <a:r>
              <a:rPr lang="sq-AL" sz="1400" dirty="0">
                <a:solidFill>
                  <a:schemeClr val="bg1">
                    <a:lumMod val="10000"/>
                  </a:schemeClr>
                </a:solidFill>
              </a:rPr>
              <a:t>5. </a:t>
            </a:r>
            <a:r>
              <a:rPr lang="en-US" sz="1400" dirty="0">
                <a:solidFill>
                  <a:schemeClr val="dk1"/>
                </a:solidFill>
                <a:ea typeface="Calibri"/>
                <a:cs typeface="Calibri"/>
                <a:sym typeface="Calibri"/>
              </a:rPr>
              <a:t>Rubrics help teachers formatively assess skills acquisition when students are working on projects or problem solving tasks. </a:t>
            </a:r>
          </a:p>
          <a:p>
            <a:pPr marL="0" marR="0" lvl="0" indent="0" algn="l" rtl="0">
              <a:spcBef>
                <a:spcPts val="0"/>
              </a:spcBef>
              <a:spcAft>
                <a:spcPts val="0"/>
              </a:spcAft>
              <a:buClr>
                <a:schemeClr val="dk1"/>
              </a:buClr>
              <a:buSzPts val="2400"/>
              <a:buNone/>
            </a:pPr>
            <a:endParaRPr lang="en-US" sz="1400" dirty="0">
              <a:ea typeface="Calibri"/>
            </a:endParaRPr>
          </a:p>
          <a:p>
            <a:pPr marL="0" marR="0" lvl="0" indent="0" algn="l" rtl="0">
              <a:spcBef>
                <a:spcPts val="0"/>
              </a:spcBef>
              <a:spcAft>
                <a:spcPts val="0"/>
              </a:spcAft>
              <a:buClr>
                <a:schemeClr val="dk1"/>
              </a:buClr>
              <a:buSzPts val="2400"/>
              <a:buNone/>
            </a:pPr>
            <a:r>
              <a:rPr lang="en-US" sz="1400" u="none" strike="noStrike" cap="none" dirty="0">
                <a:solidFill>
                  <a:schemeClr val="dk1"/>
                </a:solidFill>
                <a:ea typeface="Calibri"/>
                <a:cs typeface="Calibri"/>
                <a:sym typeface="Calibri"/>
              </a:rPr>
              <a:t>For example: If a group is not working well together, reference to a rubric can focus students on collaborative skills.</a:t>
            </a:r>
          </a:p>
          <a:p>
            <a:pPr marL="0" marR="0" lvl="0" indent="0" algn="l" rtl="0">
              <a:spcBef>
                <a:spcPts val="0"/>
              </a:spcBef>
              <a:spcAft>
                <a:spcPts val="0"/>
              </a:spcAft>
              <a:buClr>
                <a:schemeClr val="dk1"/>
              </a:buClr>
              <a:buSzPts val="2400"/>
              <a:buNone/>
            </a:pPr>
            <a:endParaRPr lang="en-US" sz="1400" dirty="0">
              <a:ea typeface="Calibri"/>
            </a:endParaRPr>
          </a:p>
          <a:p>
            <a:pPr marL="0" marR="0" lvl="0" indent="0" algn="l" rtl="0">
              <a:spcBef>
                <a:spcPts val="0"/>
              </a:spcBef>
              <a:spcAft>
                <a:spcPts val="0"/>
              </a:spcAft>
              <a:buClr>
                <a:schemeClr val="dk1"/>
              </a:buClr>
              <a:buSzPts val="2400"/>
              <a:buNone/>
            </a:pPr>
            <a:r>
              <a:rPr lang="en-US" sz="1400" u="none" strike="noStrike" cap="none" dirty="0">
                <a:solidFill>
                  <a:schemeClr val="dk1"/>
                </a:solidFill>
                <a:ea typeface="Calibri"/>
                <a:cs typeface="Calibri"/>
                <a:sym typeface="Calibri"/>
              </a:rPr>
              <a:t>The teacher can intervene add teach these skills to the students.</a:t>
            </a:r>
            <a:endParaRPr lang="sq-AL" sz="1400" dirty="0">
              <a:solidFill>
                <a:schemeClr val="bg1">
                  <a:lumMod val="10000"/>
                </a:schemeClr>
              </a:solidFill>
            </a:endParaRPr>
          </a:p>
          <a:p>
            <a:pPr marL="152400" indent="0" algn="l">
              <a:buNone/>
            </a:pPr>
            <a:endParaRPr lang="sq-AL" sz="1400" u="none" strike="noStrike" dirty="0">
              <a:solidFill>
                <a:schemeClr val="bg1">
                  <a:lumMod val="10000"/>
                </a:schemeClr>
              </a:solidFill>
            </a:endParaRPr>
          </a:p>
        </p:txBody>
      </p:sp>
    </p:spTree>
    <p:extLst>
      <p:ext uri="{BB962C8B-B14F-4D97-AF65-F5344CB8AC3E}">
        <p14:creationId xmlns:p14="http://schemas.microsoft.com/office/powerpoint/2010/main" val="4051246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82C8E-93B1-E179-A9FD-04838FFCC788}"/>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Why should teachers use</a:t>
            </a:r>
            <a:r>
              <a:rPr lang="en-US" sz="3200" dirty="0">
                <a:solidFill>
                  <a:schemeClr val="bg1">
                    <a:lumMod val="10000"/>
                  </a:schemeClr>
                </a:solidFill>
              </a:rPr>
              <a:t> rubrics?</a:t>
            </a:r>
            <a:br>
              <a:rPr lang="en-US" sz="3200" dirty="0">
                <a:solidFill>
                  <a:schemeClr val="bg1">
                    <a:lumMod val="10000"/>
                  </a:schemeClr>
                </a:solidFill>
                <a:ea typeface="Calibri"/>
                <a:cs typeface="Calibri"/>
                <a:sym typeface="Calibri"/>
              </a:rPr>
            </a:br>
            <a:endParaRPr lang="en-XK" dirty="0">
              <a:solidFill>
                <a:schemeClr val="bg1">
                  <a:lumMod val="10000"/>
                </a:schemeClr>
              </a:solidFill>
            </a:endParaRPr>
          </a:p>
        </p:txBody>
      </p:sp>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endParaRPr lang="sq-AL" sz="1400" i="0" dirty="0">
              <a:solidFill>
                <a:srgbClr val="8393AE"/>
              </a:solidFill>
              <a:latin typeface="Avenir Book" panose="02000503020000020003" pitchFamily="2" charset="0"/>
            </a:endParaRPr>
          </a:p>
          <a:p>
            <a:pPr marL="152400" indent="0" algn="l">
              <a:buNone/>
            </a:pPr>
            <a:r>
              <a:rPr lang="sq-AL" sz="1400" b="1" i="0" dirty="0">
                <a:solidFill>
                  <a:srgbClr val="518BCB"/>
                </a:solidFill>
                <a:latin typeface="Avenir Book" panose="02000503020000020003" pitchFamily="2" charset="0"/>
              </a:rPr>
              <a:t>Rubrics help teachers:</a:t>
            </a:r>
          </a:p>
          <a:p>
            <a:pPr marL="152400" indent="0" algn="l">
              <a:buNone/>
            </a:pPr>
            <a:endParaRPr lang="en-US" sz="1400" i="0" dirty="0">
              <a:solidFill>
                <a:schemeClr val="bg1">
                  <a:lumMod val="10000"/>
                </a:schemeClr>
              </a:solidFill>
              <a:effectLst/>
              <a:latin typeface="Avenir Book" panose="02000503020000020003" pitchFamily="2" charset="0"/>
            </a:endParaRPr>
          </a:p>
          <a:p>
            <a:pPr marL="0" indent="0">
              <a:buNone/>
            </a:pPr>
            <a:r>
              <a:rPr lang="sq-AL" sz="1400" i="0" dirty="0">
                <a:solidFill>
                  <a:schemeClr val="bg1">
                    <a:lumMod val="10000"/>
                  </a:schemeClr>
                </a:solidFill>
                <a:latin typeface="Avenir Book" panose="02000503020000020003" pitchFamily="2" charset="0"/>
              </a:rPr>
              <a:t>1. Understand expectations and components of an assignment. </a:t>
            </a:r>
          </a:p>
          <a:p>
            <a:pPr marL="342900" indent="-342900">
              <a:buFont typeface="+mj-lt"/>
              <a:buAutoNum type="arabicPeriod"/>
            </a:pPr>
            <a:endParaRPr lang="en-US" sz="1400" i="0" dirty="0">
              <a:solidFill>
                <a:schemeClr val="bg1">
                  <a:lumMod val="10000"/>
                </a:schemeClr>
              </a:solidFill>
              <a:effectLst/>
              <a:latin typeface="Avenir Book" panose="02000503020000020003" pitchFamily="2" charset="0"/>
            </a:endParaRPr>
          </a:p>
          <a:p>
            <a:pPr marL="0" indent="0">
              <a:buNone/>
            </a:pPr>
            <a:r>
              <a:rPr lang="sq-AL" sz="1400" i="0" dirty="0">
                <a:solidFill>
                  <a:schemeClr val="bg1">
                    <a:lumMod val="10000"/>
                  </a:schemeClr>
                </a:solidFill>
                <a:latin typeface="Avenir Book" panose="02000503020000020003" pitchFamily="2" charset="0"/>
              </a:rPr>
              <a:t>2. Become self-regulated learners. </a:t>
            </a:r>
          </a:p>
          <a:p>
            <a:pPr marL="0" indent="0">
              <a:buNone/>
            </a:pPr>
            <a:r>
              <a:rPr lang="sq-AL" sz="1400" i="0" dirty="0">
                <a:solidFill>
                  <a:schemeClr val="bg1">
                    <a:lumMod val="10000"/>
                  </a:schemeClr>
                </a:solidFill>
                <a:latin typeface="Avenir Book" panose="02000503020000020003" pitchFamily="2" charset="0"/>
              </a:rPr>
              <a:t>They become more aware of how they learn and how they can improve. </a:t>
            </a:r>
          </a:p>
          <a:p>
            <a:pPr marL="0" indent="0">
              <a:buNone/>
            </a:pPr>
            <a:endParaRPr lang="sq-AL" sz="1000" dirty="0">
              <a:solidFill>
                <a:schemeClr val="bg1">
                  <a:lumMod val="10000"/>
                </a:schemeClr>
              </a:solidFill>
              <a:latin typeface="Avenir Book" panose="02000503020000020003" pitchFamily="2" charset="0"/>
            </a:endParaRPr>
          </a:p>
          <a:p>
            <a:pPr marL="0" indent="0">
              <a:buNone/>
            </a:pPr>
            <a:endParaRPr lang="sq-AL" i="0" dirty="0">
              <a:solidFill>
                <a:schemeClr val="bg1">
                  <a:lumMod val="10000"/>
                </a:schemeClr>
              </a:solidFill>
              <a:latin typeface="Avenir Book" panose="02000503020000020003" pitchFamily="2" charset="0"/>
            </a:endParaRPr>
          </a:p>
          <a:p>
            <a:pPr marL="0" indent="0">
              <a:buNone/>
            </a:pPr>
            <a:r>
              <a:rPr lang="sq-AL" sz="1000" b="1" i="0" dirty="0">
                <a:solidFill>
                  <a:schemeClr val="bg1">
                    <a:lumMod val="10000"/>
                  </a:schemeClr>
                </a:solidFill>
                <a:latin typeface="Avenir Book" panose="02000503020000020003" pitchFamily="2" charset="0"/>
              </a:rPr>
              <a:t>Using Rubrics Cornell University https://teaching.cornell.edu/teaching-resources/assessment-evaluation/using-rubrics (Last accessed on 25 May 2022)</a:t>
            </a:r>
          </a:p>
          <a:p>
            <a:pPr marL="0" indent="0">
              <a:buNone/>
            </a:pPr>
            <a:r>
              <a:rPr lang="sq-AL" i="0" dirty="0">
                <a:solidFill>
                  <a:srgbClr val="8393AE"/>
                </a:solidFill>
                <a:latin typeface="Avenir Book" panose="02000503020000020003" pitchFamily="2" charset="0"/>
              </a:rPr>
              <a:t> </a:t>
            </a:r>
          </a:p>
          <a:p>
            <a:pPr marL="0" indent="0">
              <a:buNone/>
            </a:pPr>
            <a:endParaRPr lang="sq-AL" i="0" dirty="0">
              <a:solidFill>
                <a:srgbClr val="8393AE"/>
              </a:solidFill>
              <a:latin typeface="Avenir Book" panose="02000503020000020003" pitchFamily="2" charset="0"/>
            </a:endParaRPr>
          </a:p>
        </p:txBody>
      </p:sp>
    </p:spTree>
    <p:extLst>
      <p:ext uri="{BB962C8B-B14F-4D97-AF65-F5344CB8AC3E}">
        <p14:creationId xmlns:p14="http://schemas.microsoft.com/office/powerpoint/2010/main" val="22135179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gn="l">
              <a:buNone/>
            </a:pPr>
            <a:endParaRPr lang="sq-AL" sz="1400" i="0" dirty="0">
              <a:solidFill>
                <a:srgbClr val="8393AE"/>
              </a:solidFill>
              <a:latin typeface="Avenir Book" panose="02000503020000020003" pitchFamily="2" charset="0"/>
            </a:endParaRPr>
          </a:p>
          <a:p>
            <a:pPr marL="152400" indent="0" algn="l">
              <a:buNone/>
            </a:pPr>
            <a:r>
              <a:rPr lang="sq-AL" sz="1400" b="1" i="0" dirty="0">
                <a:solidFill>
                  <a:srgbClr val="518BCB"/>
                </a:solidFill>
                <a:latin typeface="Avenir Book" panose="02000503020000020003" pitchFamily="2" charset="0"/>
              </a:rPr>
              <a:t>Rubrics help teachers:</a:t>
            </a:r>
          </a:p>
          <a:p>
            <a:pPr marL="152400" indent="0" algn="l">
              <a:buNone/>
            </a:pPr>
            <a:endParaRPr lang="en-US" sz="1400" i="0" dirty="0">
              <a:solidFill>
                <a:schemeClr val="bg1">
                  <a:lumMod val="10000"/>
                </a:schemeClr>
              </a:solidFill>
              <a:effectLst/>
              <a:latin typeface="Avenir Book" panose="02000503020000020003" pitchFamily="2" charset="0"/>
            </a:endParaRPr>
          </a:p>
          <a:p>
            <a:pPr marL="0" indent="0">
              <a:buNone/>
            </a:pPr>
            <a:r>
              <a:rPr lang="sq-AL" sz="1400" i="0" dirty="0">
                <a:solidFill>
                  <a:schemeClr val="bg1">
                    <a:lumMod val="10000"/>
                  </a:schemeClr>
                </a:solidFill>
                <a:latin typeface="Avenir Book" panose="02000503020000020003" pitchFamily="2" charset="0"/>
              </a:rPr>
              <a:t>3. Improve their work through targeted and specific feedback.</a:t>
            </a:r>
          </a:p>
          <a:p>
            <a:pPr marL="342900" indent="-342900">
              <a:buFont typeface="+mj-lt"/>
              <a:buAutoNum type="arabicPeriod"/>
            </a:pPr>
            <a:endParaRPr lang="sq-AL" sz="1400" i="0" dirty="0">
              <a:solidFill>
                <a:schemeClr val="bg1">
                  <a:lumMod val="10000"/>
                </a:schemeClr>
              </a:solidFill>
              <a:latin typeface="Avenir Book" panose="02000503020000020003" pitchFamily="2" charset="0"/>
            </a:endParaRPr>
          </a:p>
          <a:p>
            <a:pPr marL="0" indent="0">
              <a:buNone/>
            </a:pPr>
            <a:r>
              <a:rPr lang="sq-AL" sz="1400" i="0" dirty="0">
                <a:solidFill>
                  <a:schemeClr val="bg1">
                    <a:lumMod val="10000"/>
                  </a:schemeClr>
                </a:solidFill>
                <a:latin typeface="Avenir Book" panose="02000503020000020003" pitchFamily="2" charset="0"/>
              </a:rPr>
              <a:t>4. Help students focus on skills as well as content.</a:t>
            </a:r>
          </a:p>
          <a:p>
            <a:pPr marL="0" indent="0">
              <a:buNone/>
            </a:pPr>
            <a:endParaRPr lang="sq-AL" sz="1000" dirty="0">
              <a:solidFill>
                <a:srgbClr val="8393AE"/>
              </a:solidFill>
              <a:latin typeface="Avenir Book" panose="02000503020000020003" pitchFamily="2" charset="0"/>
            </a:endParaRPr>
          </a:p>
          <a:p>
            <a:pPr marL="0" indent="0">
              <a:buNone/>
            </a:pPr>
            <a:endParaRPr lang="sq-AL" i="0" dirty="0">
              <a:solidFill>
                <a:srgbClr val="8393AE"/>
              </a:solidFill>
              <a:latin typeface="Avenir Book" panose="02000503020000020003" pitchFamily="2" charset="0"/>
            </a:endParaRPr>
          </a:p>
          <a:p>
            <a:pPr marL="0" indent="0">
              <a:buNone/>
            </a:pPr>
            <a:r>
              <a:rPr lang="sq-AL" sz="1000" b="1" i="0" dirty="0">
                <a:solidFill>
                  <a:schemeClr val="bg1">
                    <a:lumMod val="10000"/>
                  </a:schemeClr>
                </a:solidFill>
                <a:latin typeface="Avenir Book" panose="02000503020000020003" pitchFamily="2" charset="0"/>
              </a:rPr>
              <a:t>Using Rubrics Cornell University https://teaching.cornell.edu/teaching-resources/assessment-evaluation/using-rubrics (Last accessed on 25 May 2022)</a:t>
            </a:r>
          </a:p>
          <a:p>
            <a:pPr marL="0" indent="0">
              <a:buNone/>
            </a:pPr>
            <a:r>
              <a:rPr lang="sq-AL" i="0" dirty="0">
                <a:solidFill>
                  <a:srgbClr val="8393AE"/>
                </a:solidFill>
                <a:latin typeface="Avenir Book" panose="02000503020000020003" pitchFamily="2" charset="0"/>
              </a:rPr>
              <a:t> </a:t>
            </a:r>
          </a:p>
          <a:p>
            <a:pPr marL="0" indent="0">
              <a:buNone/>
            </a:pPr>
            <a:endParaRPr lang="sq-AL" i="0" dirty="0">
              <a:solidFill>
                <a:srgbClr val="8393AE"/>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Why should teachers use</a:t>
            </a:r>
            <a:r>
              <a:rPr lang="en-US" sz="3200" dirty="0">
                <a:solidFill>
                  <a:schemeClr val="bg1">
                    <a:lumMod val="10000"/>
                  </a:schemeClr>
                </a:solidFill>
              </a:rPr>
              <a:t> rubrics?</a:t>
            </a:r>
            <a:br>
              <a:rPr lang="en-US" sz="3200" dirty="0">
                <a:solidFill>
                  <a:schemeClr val="bg1">
                    <a:lumMod val="10000"/>
                  </a:schemeClr>
                </a:solidFill>
                <a:ea typeface="Calibri"/>
                <a:cs typeface="Calibri"/>
                <a:sym typeface="Calibri"/>
              </a:rPr>
            </a:br>
            <a:endParaRPr lang="en-XK" sz="3200" dirty="0"/>
          </a:p>
        </p:txBody>
      </p:sp>
    </p:spTree>
    <p:extLst>
      <p:ext uri="{BB962C8B-B14F-4D97-AF65-F5344CB8AC3E}">
        <p14:creationId xmlns:p14="http://schemas.microsoft.com/office/powerpoint/2010/main" val="1997862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a:xfrm>
            <a:off x="720000" y="460015"/>
            <a:ext cx="7704000" cy="572700"/>
          </a:xfrm>
        </p:spPr>
        <p:txBody>
          <a:bodyPr/>
          <a:lstStyle/>
          <a:p>
            <a:r>
              <a:rPr lang="en-US" sz="3200" b="1" dirty="0">
                <a:solidFill>
                  <a:srgbClr val="FFFFFF"/>
                </a:solidFill>
                <a:latin typeface="Calibri"/>
                <a:ea typeface="Calibri"/>
                <a:cs typeface="Calibri"/>
                <a:sym typeface="Calibri"/>
              </a:rPr>
              <a:t>Glossary Activity</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285750" indent="-285750">
              <a:lnSpc>
                <a:spcPct val="90000"/>
              </a:lnSpc>
              <a:buClr>
                <a:schemeClr val="bg1"/>
              </a:buClr>
            </a:pPr>
            <a:r>
              <a:rPr lang="en-US" sz="1400" u="none" strike="noStrike" cap="none" dirty="0">
                <a:solidFill>
                  <a:schemeClr val="bg1"/>
                </a:solidFill>
                <a:ea typeface="Calibri"/>
                <a:cs typeface="Calibri"/>
                <a:sym typeface="Calibri"/>
              </a:rPr>
              <a:t>Read the glossary from the slides or handout and write down any words or educational concepts that you have not seen before.</a:t>
            </a:r>
            <a:endParaRPr lang="en-US" sz="1400" dirty="0">
              <a:solidFill>
                <a:schemeClr val="bg1"/>
              </a:solidFill>
            </a:endParaRPr>
          </a:p>
          <a:p>
            <a:pPr marL="285750" indent="-285750">
              <a:lnSpc>
                <a:spcPct val="90000"/>
              </a:lnSpc>
              <a:spcBef>
                <a:spcPts val="600"/>
              </a:spcBef>
              <a:buClr>
                <a:schemeClr val="bg1"/>
              </a:buClr>
              <a:buSzPts val="2400"/>
            </a:pPr>
            <a:endParaRPr lang="en-US" sz="1400" u="none" strike="noStrike" cap="none" dirty="0">
              <a:solidFill>
                <a:schemeClr val="bg1"/>
              </a:solidFill>
              <a:ea typeface="Calibri"/>
              <a:cs typeface="Calibri"/>
              <a:sym typeface="Calibri"/>
            </a:endParaRPr>
          </a:p>
          <a:p>
            <a:pPr marL="285750" indent="-285750">
              <a:lnSpc>
                <a:spcPct val="90000"/>
              </a:lnSpc>
              <a:spcBef>
                <a:spcPts val="600"/>
              </a:spcBef>
              <a:buClr>
                <a:schemeClr val="bg1"/>
              </a:buClr>
            </a:pPr>
            <a:r>
              <a:rPr lang="en-US" sz="1400" u="none" strike="noStrike" cap="none" dirty="0">
                <a:solidFill>
                  <a:schemeClr val="bg1"/>
                </a:solidFill>
                <a:ea typeface="Calibri"/>
                <a:cs typeface="Calibri"/>
                <a:sym typeface="Calibri"/>
              </a:rPr>
              <a:t>Discuss the whole glossary with your partner.</a:t>
            </a:r>
            <a:endParaRPr lang="en-US" sz="1400" dirty="0">
              <a:solidFill>
                <a:schemeClr val="bg1"/>
              </a:solidFill>
            </a:endParaRPr>
          </a:p>
          <a:p>
            <a:pPr marL="285750" indent="-285750">
              <a:lnSpc>
                <a:spcPct val="90000"/>
              </a:lnSpc>
              <a:spcBef>
                <a:spcPts val="600"/>
              </a:spcBef>
              <a:buClr>
                <a:schemeClr val="bg1"/>
              </a:buClr>
              <a:buSzPts val="2400"/>
            </a:pPr>
            <a:endParaRPr lang="en-US" sz="1400" u="none" strike="noStrike" cap="none" dirty="0">
              <a:solidFill>
                <a:schemeClr val="bg1"/>
              </a:solidFill>
              <a:ea typeface="Calibri"/>
              <a:cs typeface="Calibri"/>
              <a:sym typeface="Calibri"/>
            </a:endParaRPr>
          </a:p>
          <a:p>
            <a:pPr marL="285750" indent="-285750">
              <a:lnSpc>
                <a:spcPct val="90000"/>
              </a:lnSpc>
              <a:spcBef>
                <a:spcPts val="600"/>
              </a:spcBef>
              <a:buClr>
                <a:schemeClr val="bg1"/>
              </a:buClr>
            </a:pPr>
            <a:r>
              <a:rPr lang="en-US" sz="1400" u="none" strike="noStrike" cap="none" dirty="0">
                <a:solidFill>
                  <a:schemeClr val="bg1"/>
                </a:solidFill>
                <a:ea typeface="Calibri"/>
                <a:cs typeface="Calibri"/>
                <a:sym typeface="Calibri"/>
              </a:rPr>
              <a:t>Do any of these terms challenge how you think about teaching and learning?</a:t>
            </a:r>
            <a:endParaRPr lang="en-XK"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7652275" y="3058754"/>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1785908763"/>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marR="0" lvl="0" indent="0" algn="l" rtl="0">
              <a:lnSpc>
                <a:spcPct val="107000"/>
              </a:lnSpc>
              <a:spcBef>
                <a:spcPts val="0"/>
              </a:spcBef>
              <a:spcAft>
                <a:spcPts val="0"/>
              </a:spcAft>
              <a:buNone/>
            </a:pPr>
            <a:r>
              <a:rPr lang="en-US" sz="1400" dirty="0">
                <a:solidFill>
                  <a:schemeClr val="dk1"/>
                </a:solidFill>
                <a:ea typeface="Calibri"/>
                <a:cs typeface="Calibri"/>
                <a:sym typeface="Calibri"/>
              </a:rPr>
              <a:t>Step 1: Identify what you want to assess</a:t>
            </a:r>
          </a:p>
          <a:p>
            <a:pPr marL="0" marR="0" lvl="0" indent="0" algn="l" rtl="0">
              <a:lnSpc>
                <a:spcPct val="107000"/>
              </a:lnSpc>
              <a:spcBef>
                <a:spcPts val="800"/>
              </a:spcBef>
              <a:spcAft>
                <a:spcPts val="0"/>
              </a:spcAft>
              <a:buNone/>
            </a:pPr>
            <a:endParaRPr lang="en-US" sz="1400" dirty="0">
              <a:solidFill>
                <a:schemeClr val="dk1"/>
              </a:solidFill>
              <a:ea typeface="Calibri"/>
              <a:cs typeface="Calibri"/>
              <a:sym typeface="Calibri"/>
            </a:endParaRPr>
          </a:p>
          <a:p>
            <a:pPr marL="0" marR="0" lvl="0" indent="0" algn="l" rtl="0">
              <a:lnSpc>
                <a:spcPct val="107000"/>
              </a:lnSpc>
              <a:spcBef>
                <a:spcPts val="800"/>
              </a:spcBef>
              <a:spcAft>
                <a:spcPts val="0"/>
              </a:spcAft>
              <a:buNone/>
            </a:pPr>
            <a:r>
              <a:rPr lang="en-US" sz="1400" dirty="0">
                <a:solidFill>
                  <a:schemeClr val="dk1"/>
                </a:solidFill>
                <a:ea typeface="Calibri"/>
                <a:cs typeface="Calibri"/>
                <a:sym typeface="Calibri"/>
              </a:rPr>
              <a:t>Step 2: Identify the characteristics to be rated (rows). </a:t>
            </a:r>
            <a:endParaRPr lang="en-US" sz="1400" dirty="0"/>
          </a:p>
          <a:p>
            <a:pPr marL="742950" lvl="1" indent="-285750">
              <a:lnSpc>
                <a:spcPct val="107000"/>
              </a:lnSpc>
              <a:spcBef>
                <a:spcPts val="800"/>
              </a:spcBef>
            </a:pPr>
            <a:r>
              <a:rPr lang="en-US" u="none" strike="noStrike" cap="none" dirty="0">
                <a:solidFill>
                  <a:schemeClr val="dk1"/>
                </a:solidFill>
                <a:latin typeface="Avenir Light" panose="020B0402020203020204" pitchFamily="34" charset="77"/>
                <a:ea typeface="Calibri"/>
                <a:cs typeface="Calibri"/>
                <a:sym typeface="Calibri"/>
              </a:rPr>
              <a:t>Specify the skills, knowledge, and/or </a:t>
            </a:r>
            <a:r>
              <a:rPr lang="en-US" u="none" strike="noStrike" cap="none" dirty="0" err="1">
                <a:solidFill>
                  <a:schemeClr val="dk1"/>
                </a:solidFill>
                <a:latin typeface="Avenir Light" panose="020B0402020203020204" pitchFamily="34" charset="77"/>
                <a:ea typeface="Calibri"/>
                <a:cs typeface="Calibri"/>
                <a:sym typeface="Calibri"/>
              </a:rPr>
              <a:t>behaviours</a:t>
            </a:r>
            <a:r>
              <a:rPr lang="en-US" u="none" strike="noStrike" cap="none" dirty="0">
                <a:solidFill>
                  <a:schemeClr val="dk1"/>
                </a:solidFill>
                <a:latin typeface="Avenir Light" panose="020B0402020203020204" pitchFamily="34" charset="77"/>
                <a:ea typeface="Calibri"/>
                <a:cs typeface="Calibri"/>
                <a:sym typeface="Calibri"/>
              </a:rPr>
              <a:t> that you will be looking for.</a:t>
            </a:r>
            <a:endParaRPr lang="en-US" dirty="0">
              <a:latin typeface="Avenir Light" panose="020B0402020203020204" pitchFamily="34" charset="77"/>
            </a:endParaRPr>
          </a:p>
          <a:p>
            <a:pPr marL="742950" lvl="1" indent="-285750">
              <a:lnSpc>
                <a:spcPct val="107000"/>
              </a:lnSpc>
              <a:spcBef>
                <a:spcPts val="800"/>
              </a:spcBef>
            </a:pPr>
            <a:r>
              <a:rPr lang="en-US" u="none" strike="noStrike" cap="none" dirty="0">
                <a:solidFill>
                  <a:schemeClr val="dk1"/>
                </a:solidFill>
                <a:latin typeface="Avenir Light" panose="020B0402020203020204" pitchFamily="34" charset="77"/>
                <a:ea typeface="Calibri"/>
                <a:cs typeface="Calibri"/>
                <a:sym typeface="Calibri"/>
              </a:rPr>
              <a:t>Limit the characteristics to those that are most important to the assessment.</a:t>
            </a:r>
            <a:endParaRPr lang="sq-AL" dirty="0">
              <a:solidFill>
                <a:schemeClr val="bg1">
                  <a:lumMod val="10000"/>
                </a:schemeClr>
              </a:solidFill>
              <a:latin typeface="Avenir Light" panose="020B0402020203020204" pitchFamily="34" charset="77"/>
              <a:ea typeface="Calibri" panose="020F0502020204030204" pitchFamily="34" charset="0"/>
              <a:cs typeface="Times New Roman" panose="02020603050405020304" pitchFamily="18" charset="0"/>
            </a:endParaRPr>
          </a:p>
          <a:p>
            <a:pPr marL="0" indent="0">
              <a:buNone/>
            </a:pPr>
            <a:endParaRPr lang="sq-AL" sz="1400" dirty="0">
              <a:solidFill>
                <a:srgbClr val="8393AE"/>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US" sz="3200" dirty="0">
                <a:solidFill>
                  <a:schemeClr val="bg1">
                    <a:lumMod val="10000"/>
                  </a:schemeClr>
                </a:solidFill>
              </a:rPr>
              <a:t>Developing a Rubric </a:t>
            </a:r>
            <a:br>
              <a:rPr lang="en-US" sz="3200" dirty="0">
                <a:solidFill>
                  <a:schemeClr val="bg1">
                    <a:lumMod val="10000"/>
                  </a:schemeClr>
                </a:solidFill>
                <a:ea typeface="Calibri"/>
                <a:cs typeface="Calibri"/>
                <a:sym typeface="Calibri"/>
              </a:rPr>
            </a:br>
            <a:endParaRPr lang="en-XK" dirty="0">
              <a:solidFill>
                <a:schemeClr val="bg1">
                  <a:lumMod val="10000"/>
                </a:schemeClr>
              </a:solidFill>
            </a:endParaRPr>
          </a:p>
        </p:txBody>
      </p:sp>
    </p:spTree>
    <p:extLst>
      <p:ext uri="{BB962C8B-B14F-4D97-AF65-F5344CB8AC3E}">
        <p14:creationId xmlns:p14="http://schemas.microsoft.com/office/powerpoint/2010/main" val="15991874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marR="0" lvl="0" indent="0" algn="l" rtl="0">
              <a:lnSpc>
                <a:spcPct val="107000"/>
              </a:lnSpc>
              <a:spcBef>
                <a:spcPts val="0"/>
              </a:spcBef>
              <a:spcAft>
                <a:spcPts val="0"/>
              </a:spcAft>
              <a:buNone/>
            </a:pPr>
            <a:r>
              <a:rPr lang="en-US" sz="1400" dirty="0">
                <a:solidFill>
                  <a:schemeClr val="bg1">
                    <a:lumMod val="10000"/>
                  </a:schemeClr>
                </a:solidFill>
                <a:ea typeface="Calibri"/>
                <a:cs typeface="Calibri"/>
                <a:sym typeface="Calibri"/>
              </a:rPr>
              <a:t>Step 3: Identify and describe the levels of mastery/scale (columns).</a:t>
            </a:r>
            <a:endParaRPr lang="en-US" sz="1400" dirty="0">
              <a:solidFill>
                <a:schemeClr val="bg1">
                  <a:lumMod val="10000"/>
                </a:schemeClr>
              </a:solidFill>
            </a:endParaRPr>
          </a:p>
          <a:p>
            <a:pPr marL="742950" lvl="1" indent="-285750">
              <a:lnSpc>
                <a:spcPct val="107000"/>
              </a:lnSpc>
              <a:spcBef>
                <a:spcPts val="800"/>
              </a:spcBef>
            </a:pPr>
            <a:r>
              <a:rPr lang="en-US" u="none" strike="noStrike" cap="none" dirty="0">
                <a:solidFill>
                  <a:schemeClr val="bg1">
                    <a:lumMod val="10000"/>
                  </a:schemeClr>
                </a:solidFill>
                <a:latin typeface="Avenir Light" panose="020B0402020203020204" pitchFamily="34" charset="77"/>
                <a:ea typeface="Calibri"/>
                <a:cs typeface="Calibri"/>
                <a:sym typeface="Calibri"/>
              </a:rPr>
              <a:t>Describe the best work you could expect using these characteristics. This describes the top category.</a:t>
            </a:r>
            <a:endParaRPr lang="en-US" dirty="0">
              <a:solidFill>
                <a:schemeClr val="bg1">
                  <a:lumMod val="10000"/>
                </a:schemeClr>
              </a:solidFill>
              <a:latin typeface="Avenir Light" panose="020B0402020203020204" pitchFamily="34" charset="77"/>
            </a:endParaRPr>
          </a:p>
          <a:p>
            <a:pPr marL="742950" lvl="1" indent="-285750">
              <a:lnSpc>
                <a:spcPct val="107000"/>
              </a:lnSpc>
              <a:spcBef>
                <a:spcPts val="800"/>
              </a:spcBef>
            </a:pPr>
            <a:r>
              <a:rPr lang="en-US" u="none" strike="noStrike" cap="none" dirty="0">
                <a:solidFill>
                  <a:schemeClr val="bg1">
                    <a:lumMod val="10000"/>
                  </a:schemeClr>
                </a:solidFill>
                <a:latin typeface="Avenir Light" panose="020B0402020203020204" pitchFamily="34" charset="77"/>
                <a:ea typeface="Calibri"/>
                <a:cs typeface="Calibri"/>
                <a:sym typeface="Calibri"/>
              </a:rPr>
              <a:t>Describe an unacceptable product. This describes the lowest category.</a:t>
            </a:r>
            <a:endParaRPr lang="en-US" dirty="0">
              <a:solidFill>
                <a:schemeClr val="bg1">
                  <a:lumMod val="10000"/>
                </a:schemeClr>
              </a:solidFill>
              <a:latin typeface="Avenir Light" panose="020B0402020203020204" pitchFamily="34" charset="77"/>
            </a:endParaRPr>
          </a:p>
          <a:p>
            <a:pPr marL="742950" lvl="1" indent="-285750">
              <a:lnSpc>
                <a:spcPct val="107000"/>
              </a:lnSpc>
              <a:spcBef>
                <a:spcPts val="800"/>
              </a:spcBef>
            </a:pPr>
            <a:r>
              <a:rPr lang="en-US" u="none" strike="noStrike" cap="none" dirty="0">
                <a:solidFill>
                  <a:schemeClr val="bg1">
                    <a:lumMod val="10000"/>
                  </a:schemeClr>
                </a:solidFill>
                <a:latin typeface="Avenir Light" panose="020B0402020203020204" pitchFamily="34" charset="77"/>
                <a:ea typeface="Calibri"/>
                <a:cs typeface="Calibri"/>
                <a:sym typeface="Calibri"/>
              </a:rPr>
              <a:t>Develop descriptions of intermediate-level products for intermediate categories.</a:t>
            </a:r>
          </a:p>
          <a:p>
            <a:pPr marL="457200" marR="0" lvl="1" indent="0" algn="l" rtl="0">
              <a:lnSpc>
                <a:spcPct val="107000"/>
              </a:lnSpc>
              <a:spcBef>
                <a:spcPts val="800"/>
              </a:spcBef>
              <a:spcAft>
                <a:spcPts val="0"/>
              </a:spcAft>
              <a:buNone/>
            </a:pPr>
            <a:endParaRPr lang="en-US" u="none" strike="noStrike" cap="none" dirty="0">
              <a:solidFill>
                <a:schemeClr val="bg1">
                  <a:lumMod val="10000"/>
                </a:schemeClr>
              </a:solidFill>
              <a:latin typeface="Avenir Light" panose="020B0402020203020204" pitchFamily="34" charset="77"/>
              <a:ea typeface="Calibri"/>
              <a:cs typeface="Calibri"/>
              <a:sym typeface="Calibri"/>
            </a:endParaRPr>
          </a:p>
          <a:p>
            <a:pPr marL="0" marR="0" lvl="0" indent="0" algn="l" rtl="0">
              <a:lnSpc>
                <a:spcPct val="107000"/>
              </a:lnSpc>
              <a:spcBef>
                <a:spcPts val="800"/>
              </a:spcBef>
              <a:spcAft>
                <a:spcPts val="0"/>
              </a:spcAft>
              <a:buNone/>
            </a:pPr>
            <a:r>
              <a:rPr lang="en-US" sz="1400" dirty="0">
                <a:solidFill>
                  <a:schemeClr val="bg1">
                    <a:lumMod val="10000"/>
                  </a:schemeClr>
                </a:solidFill>
                <a:ea typeface="Calibri"/>
                <a:cs typeface="Calibri"/>
                <a:sym typeface="Calibri"/>
              </a:rPr>
              <a:t>Step 4: Test rubric and apply the rubric to an assignment.</a:t>
            </a:r>
            <a:endParaRPr lang="sq-AL" sz="1400" dirty="0">
              <a:solidFill>
                <a:schemeClr val="bg1">
                  <a:lumMod val="10000"/>
                </a:schemeClr>
              </a:solidFill>
              <a:ea typeface="Calibri" panose="020F0502020204030204" pitchFamily="34" charset="0"/>
              <a:cs typeface="Times New Roman" panose="02020603050405020304" pitchFamily="18" charset="0"/>
            </a:endParaRPr>
          </a:p>
          <a:p>
            <a:pPr marL="0" indent="0">
              <a:buNone/>
            </a:pPr>
            <a:endParaRPr lang="sq-AL" sz="1400" dirty="0">
              <a:solidFill>
                <a:schemeClr val="bg1">
                  <a:lumMod val="10000"/>
                </a:schemeClr>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US" sz="3200" dirty="0">
                <a:solidFill>
                  <a:schemeClr val="bg1">
                    <a:lumMod val="10000"/>
                  </a:schemeClr>
                </a:solidFill>
              </a:rPr>
              <a:t>Developing a Rubric </a:t>
            </a:r>
            <a:br>
              <a:rPr lang="en-US" sz="3200" dirty="0">
                <a:solidFill>
                  <a:schemeClr val="bg1">
                    <a:lumMod val="10000"/>
                  </a:schemeClr>
                </a:solidFill>
                <a:ea typeface="Calibri"/>
                <a:cs typeface="Calibri"/>
                <a:sym typeface="Calibri"/>
              </a:rPr>
            </a:br>
            <a:endParaRPr lang="en-XK" dirty="0"/>
          </a:p>
        </p:txBody>
      </p:sp>
    </p:spTree>
    <p:extLst>
      <p:ext uri="{BB962C8B-B14F-4D97-AF65-F5344CB8AC3E}">
        <p14:creationId xmlns:p14="http://schemas.microsoft.com/office/powerpoint/2010/main" val="32234770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1955D-6D09-6CED-EF4B-1ECA7CE252FD}"/>
              </a:ext>
            </a:extLst>
          </p:cNvPr>
          <p:cNvSpPr>
            <a:spLocks noGrp="1"/>
          </p:cNvSpPr>
          <p:nvPr>
            <p:ph type="title" idx="4294967295"/>
          </p:nvPr>
        </p:nvSpPr>
        <p:spPr>
          <a:xfrm>
            <a:off x="0" y="-33338"/>
            <a:ext cx="9144000" cy="573088"/>
          </a:xfrm>
        </p:spPr>
        <p:txBody>
          <a:bodyPr/>
          <a:lstStyle/>
          <a:p>
            <a:pPr algn="ctr"/>
            <a:r>
              <a:rPr lang="en-US" sz="2000" dirty="0">
                <a:solidFill>
                  <a:schemeClr val="bg1">
                    <a:lumMod val="10000"/>
                  </a:schemeClr>
                </a:solidFill>
                <a:latin typeface="Avenir Black" panose="02000503020000020003" pitchFamily="2" charset="0"/>
                <a:ea typeface="Calibri"/>
                <a:cs typeface="Calibri"/>
                <a:sym typeface="Calibri"/>
              </a:rPr>
              <a:t>Science project rubric Grade 5</a:t>
            </a:r>
            <a:br>
              <a:rPr lang="en-US" sz="2000" dirty="0">
                <a:solidFill>
                  <a:schemeClr val="bg1">
                    <a:lumMod val="10000"/>
                  </a:schemeClr>
                </a:solidFill>
                <a:latin typeface="Avenir Black" panose="02000503020000020003" pitchFamily="2" charset="0"/>
                <a:ea typeface="Calibri"/>
                <a:cs typeface="Calibri"/>
                <a:sym typeface="Calibri"/>
              </a:rPr>
            </a:br>
            <a:endParaRPr lang="en-XK" sz="2000" dirty="0">
              <a:solidFill>
                <a:schemeClr val="bg1">
                  <a:lumMod val="10000"/>
                </a:schemeClr>
              </a:solidFill>
              <a:latin typeface="Avenir Black" panose="02000503020000020003" pitchFamily="2" charset="0"/>
            </a:endParaRPr>
          </a:p>
        </p:txBody>
      </p:sp>
      <p:graphicFrame>
        <p:nvGraphicFramePr>
          <p:cNvPr id="6" name="Table 5">
            <a:extLst>
              <a:ext uri="{FF2B5EF4-FFF2-40B4-BE49-F238E27FC236}">
                <a16:creationId xmlns:a16="http://schemas.microsoft.com/office/drawing/2014/main" id="{CEF0639A-00BB-3E63-5749-3FE5390CD40B}"/>
              </a:ext>
            </a:extLst>
          </p:cNvPr>
          <p:cNvGraphicFramePr>
            <a:graphicFrameLocks noGrp="1"/>
          </p:cNvGraphicFramePr>
          <p:nvPr/>
        </p:nvGraphicFramePr>
        <p:xfrm>
          <a:off x="737530" y="399036"/>
          <a:ext cx="7631770" cy="4698260"/>
        </p:xfrm>
        <a:graphic>
          <a:graphicData uri="http://schemas.openxmlformats.org/drawingml/2006/table">
            <a:tbl>
              <a:tblPr firstRow="1" bandRow="1">
                <a:tableStyleId>{5125D04F-9EB8-46EC-B540-F5C6E4D42CA6}</a:tableStyleId>
              </a:tblPr>
              <a:tblGrid>
                <a:gridCol w="1526354">
                  <a:extLst>
                    <a:ext uri="{9D8B030D-6E8A-4147-A177-3AD203B41FA5}">
                      <a16:colId xmlns:a16="http://schemas.microsoft.com/office/drawing/2014/main" val="1570284418"/>
                    </a:ext>
                  </a:extLst>
                </a:gridCol>
                <a:gridCol w="1526354">
                  <a:extLst>
                    <a:ext uri="{9D8B030D-6E8A-4147-A177-3AD203B41FA5}">
                      <a16:colId xmlns:a16="http://schemas.microsoft.com/office/drawing/2014/main" val="1155621847"/>
                    </a:ext>
                  </a:extLst>
                </a:gridCol>
                <a:gridCol w="1526354">
                  <a:extLst>
                    <a:ext uri="{9D8B030D-6E8A-4147-A177-3AD203B41FA5}">
                      <a16:colId xmlns:a16="http://schemas.microsoft.com/office/drawing/2014/main" val="2636608466"/>
                    </a:ext>
                  </a:extLst>
                </a:gridCol>
                <a:gridCol w="1526354">
                  <a:extLst>
                    <a:ext uri="{9D8B030D-6E8A-4147-A177-3AD203B41FA5}">
                      <a16:colId xmlns:a16="http://schemas.microsoft.com/office/drawing/2014/main" val="1497340243"/>
                    </a:ext>
                  </a:extLst>
                </a:gridCol>
                <a:gridCol w="1526354">
                  <a:extLst>
                    <a:ext uri="{9D8B030D-6E8A-4147-A177-3AD203B41FA5}">
                      <a16:colId xmlns:a16="http://schemas.microsoft.com/office/drawing/2014/main" val="1248461087"/>
                    </a:ext>
                  </a:extLst>
                </a:gridCol>
              </a:tblGrid>
              <a:tr h="248470">
                <a:tc>
                  <a:txBody>
                    <a:bodyPr/>
                    <a:lstStyle/>
                    <a:p>
                      <a:r>
                        <a:rPr lang="en-GB" sz="700" b="1" i="0" dirty="0">
                          <a:effectLst/>
                          <a:latin typeface="Avenir Light" panose="020B0402020203020204" pitchFamily="34" charset="77"/>
                        </a:rPr>
                        <a:t>Area of Assessment</a:t>
                      </a:r>
                    </a:p>
                  </a:txBody>
                  <a:tcPr marL="47625" marR="47625" marT="9525" marB="9525">
                    <a:solidFill>
                      <a:srgbClr val="DEE6F7"/>
                    </a:solidFill>
                  </a:tcPr>
                </a:tc>
                <a:tc>
                  <a:txBody>
                    <a:bodyPr/>
                    <a:lstStyle/>
                    <a:p>
                      <a:r>
                        <a:rPr lang="en-GB" sz="700" b="1" i="0" dirty="0">
                          <a:effectLst/>
                          <a:latin typeface="Avenir Light" panose="020B0402020203020204" pitchFamily="34" charset="77"/>
                        </a:rPr>
                        <a:t>Advanced Level 4</a:t>
                      </a:r>
                    </a:p>
                  </a:txBody>
                  <a:tcPr marL="47625" marR="47625" marT="9525" marB="9525">
                    <a:solidFill>
                      <a:srgbClr val="DEE6F7"/>
                    </a:solidFill>
                  </a:tcPr>
                </a:tc>
                <a:tc>
                  <a:txBody>
                    <a:bodyPr/>
                    <a:lstStyle/>
                    <a:p>
                      <a:r>
                        <a:rPr lang="en-GB" sz="700" b="1" i="0" dirty="0">
                          <a:effectLst/>
                          <a:latin typeface="Avenir Light" panose="020B0402020203020204" pitchFamily="34" charset="77"/>
                        </a:rPr>
                        <a:t>Advanced Level 3</a:t>
                      </a:r>
                    </a:p>
                  </a:txBody>
                  <a:tcPr marL="47625" marR="47625" marT="9525" marB="9525">
                    <a:solidFill>
                      <a:srgbClr val="DEE6F7"/>
                    </a:solidFill>
                  </a:tcPr>
                </a:tc>
                <a:tc>
                  <a:txBody>
                    <a:bodyPr/>
                    <a:lstStyle/>
                    <a:p>
                      <a:r>
                        <a:rPr lang="en-GB" sz="700" b="1" i="0" dirty="0">
                          <a:effectLst/>
                          <a:latin typeface="Avenir Light" panose="020B0402020203020204" pitchFamily="34" charset="77"/>
                        </a:rPr>
                        <a:t>Advanced Level 2</a:t>
                      </a:r>
                    </a:p>
                  </a:txBody>
                  <a:tcPr marL="47625" marR="47625" marT="9525" marB="9525">
                    <a:solidFill>
                      <a:srgbClr val="DEE6F7"/>
                    </a:solidFill>
                  </a:tcPr>
                </a:tc>
                <a:tc>
                  <a:txBody>
                    <a:bodyPr/>
                    <a:lstStyle/>
                    <a:p>
                      <a:r>
                        <a:rPr lang="en-GB" sz="700" b="1" i="0" dirty="0">
                          <a:effectLst/>
                          <a:latin typeface="Avenir Light" panose="020B0402020203020204" pitchFamily="34" charset="77"/>
                        </a:rPr>
                        <a:t>Advanced Level 1</a:t>
                      </a:r>
                    </a:p>
                  </a:txBody>
                  <a:tcPr marL="47625" marR="47625" marT="9525" marB="9525">
                    <a:solidFill>
                      <a:srgbClr val="DEE6F7"/>
                    </a:solidFill>
                  </a:tcPr>
                </a:tc>
                <a:extLst>
                  <a:ext uri="{0D108BD9-81ED-4DB2-BD59-A6C34878D82A}">
                    <a16:rowId xmlns:a16="http://schemas.microsoft.com/office/drawing/2014/main" val="1900329609"/>
                  </a:ext>
                </a:extLst>
              </a:tr>
              <a:tr h="248470">
                <a:tc>
                  <a:txBody>
                    <a:bodyPr/>
                    <a:lstStyle/>
                    <a:p>
                      <a:r>
                        <a:rPr lang="en-GB" sz="700" b="1" i="0" dirty="0">
                          <a:effectLst/>
                          <a:latin typeface="Avenir Light" panose="020B0402020203020204" pitchFamily="34" charset="77"/>
                        </a:rPr>
                        <a:t>Originality of Question</a:t>
                      </a:r>
                    </a:p>
                  </a:txBody>
                  <a:tcPr marL="47625" marR="47625" marT="9525" marB="9525"/>
                </a:tc>
                <a:tc>
                  <a:txBody>
                    <a:bodyPr/>
                    <a:lstStyle/>
                    <a:p>
                      <a:r>
                        <a:rPr lang="en-GB" sz="700" b="0" i="0" dirty="0">
                          <a:effectLst/>
                          <a:latin typeface="Avenir Light" panose="020B0402020203020204" pitchFamily="34" charset="77"/>
                        </a:rPr>
                        <a:t>Original research</a:t>
                      </a:r>
                    </a:p>
                  </a:txBody>
                  <a:tcPr marL="47625" marR="47625" marT="9525" marB="9525"/>
                </a:tc>
                <a:tc>
                  <a:txBody>
                    <a:bodyPr/>
                    <a:lstStyle/>
                    <a:p>
                      <a:r>
                        <a:rPr lang="en-GB" sz="700" b="0" i="0" dirty="0">
                          <a:effectLst/>
                          <a:latin typeface="Avenir Light" panose="020B0402020203020204" pitchFamily="34" charset="77"/>
                        </a:rPr>
                        <a:t>Unique perspective on a traditional project</a:t>
                      </a:r>
                    </a:p>
                  </a:txBody>
                  <a:tcPr marL="47625" marR="47625" marT="9525" marB="9525"/>
                </a:tc>
                <a:tc>
                  <a:txBody>
                    <a:bodyPr/>
                    <a:lstStyle/>
                    <a:p>
                      <a:r>
                        <a:rPr lang="en-GB" sz="700" b="0" i="0" dirty="0">
                          <a:effectLst/>
                          <a:latin typeface="Avenir Light" panose="020B0402020203020204" pitchFamily="34" charset="77"/>
                        </a:rPr>
                        <a:t>Embellish an existing idea</a:t>
                      </a:r>
                    </a:p>
                  </a:txBody>
                  <a:tcPr marL="47625" marR="47625" marT="9525" marB="9525"/>
                </a:tc>
                <a:tc>
                  <a:txBody>
                    <a:bodyPr/>
                    <a:lstStyle/>
                    <a:p>
                      <a:r>
                        <a:rPr lang="en-GB" sz="700" b="0" i="0" dirty="0">
                          <a:effectLst/>
                          <a:latin typeface="Avenir Light" panose="020B0402020203020204" pitchFamily="34" charset="77"/>
                        </a:rPr>
                        <a:t>No originality (canned project)</a:t>
                      </a:r>
                    </a:p>
                  </a:txBody>
                  <a:tcPr marL="47625" marR="47625" marT="9525" marB="9525"/>
                </a:tc>
                <a:extLst>
                  <a:ext uri="{0D108BD9-81ED-4DB2-BD59-A6C34878D82A}">
                    <a16:rowId xmlns:a16="http://schemas.microsoft.com/office/drawing/2014/main" val="2764435011"/>
                  </a:ext>
                </a:extLst>
              </a:tr>
              <a:tr h="345139">
                <a:tc>
                  <a:txBody>
                    <a:bodyPr/>
                    <a:lstStyle/>
                    <a:p>
                      <a:r>
                        <a:rPr lang="en-GB" sz="700" b="1" i="0" dirty="0">
                          <a:effectLst/>
                          <a:latin typeface="Avenir Light" panose="020B0402020203020204" pitchFamily="34" charset="77"/>
                        </a:rPr>
                        <a:t>Purpose</a:t>
                      </a:r>
                    </a:p>
                  </a:txBody>
                  <a:tcPr marL="47625" marR="47625" marT="9525" marB="9525"/>
                </a:tc>
                <a:tc>
                  <a:txBody>
                    <a:bodyPr/>
                    <a:lstStyle/>
                    <a:p>
                      <a:r>
                        <a:rPr lang="en-GB" sz="700" b="0" i="0" dirty="0">
                          <a:effectLst/>
                          <a:latin typeface="Avenir Light" panose="020B0402020203020204" pitchFamily="34" charset="77"/>
                        </a:rPr>
                        <a:t>There is a definite purpose/benefit for society; timely and relevant; offers solutions to real problems</a:t>
                      </a:r>
                    </a:p>
                  </a:txBody>
                  <a:tcPr marL="47625" marR="47625" marT="9525" marB="9525"/>
                </a:tc>
                <a:tc>
                  <a:txBody>
                    <a:bodyPr/>
                    <a:lstStyle/>
                    <a:p>
                      <a:r>
                        <a:rPr lang="en-GB" sz="700" b="0" i="0" dirty="0">
                          <a:effectLst/>
                          <a:latin typeface="Avenir Light" panose="020B0402020203020204" pitchFamily="34" charset="77"/>
                        </a:rPr>
                        <a:t>The project has a purpose/benefit for society.</a:t>
                      </a:r>
                    </a:p>
                  </a:txBody>
                  <a:tcPr marL="47625" marR="47625" marT="9525" marB="9525"/>
                </a:tc>
                <a:tc>
                  <a:txBody>
                    <a:bodyPr/>
                    <a:lstStyle/>
                    <a:p>
                      <a:r>
                        <a:rPr lang="en-GB" sz="700" b="0" i="0" dirty="0">
                          <a:effectLst/>
                          <a:latin typeface="Avenir Light" panose="020B0402020203020204" pitchFamily="34" charset="77"/>
                        </a:rPr>
                        <a:t>The purpose/benefit is vague</a:t>
                      </a:r>
                    </a:p>
                  </a:txBody>
                  <a:tcPr marL="47625" marR="47625" marT="9525" marB="9525"/>
                </a:tc>
                <a:tc>
                  <a:txBody>
                    <a:bodyPr/>
                    <a:lstStyle/>
                    <a:p>
                      <a:r>
                        <a:rPr lang="en-GB" sz="700" b="0" i="0" dirty="0">
                          <a:effectLst/>
                          <a:latin typeface="Avenir Light" panose="020B0402020203020204" pitchFamily="34" charset="77"/>
                        </a:rPr>
                        <a:t>There is no real world problem-solving connection made</a:t>
                      </a:r>
                    </a:p>
                  </a:txBody>
                  <a:tcPr marL="47625" marR="47625" marT="9525" marB="9525"/>
                </a:tc>
                <a:extLst>
                  <a:ext uri="{0D108BD9-81ED-4DB2-BD59-A6C34878D82A}">
                    <a16:rowId xmlns:a16="http://schemas.microsoft.com/office/drawing/2014/main" val="1915379732"/>
                  </a:ext>
                </a:extLst>
              </a:tr>
              <a:tr h="248470">
                <a:tc>
                  <a:txBody>
                    <a:bodyPr/>
                    <a:lstStyle/>
                    <a:p>
                      <a:r>
                        <a:rPr lang="en-GB" sz="700" b="1" i="0" dirty="0">
                          <a:effectLst/>
                          <a:latin typeface="Avenir Light" panose="020B0402020203020204" pitchFamily="34" charset="77"/>
                        </a:rPr>
                        <a:t>Testable Question</a:t>
                      </a:r>
                    </a:p>
                  </a:txBody>
                  <a:tcPr marL="47625" marR="47625" marT="9525" marB="9525"/>
                </a:tc>
                <a:tc>
                  <a:txBody>
                    <a:bodyPr/>
                    <a:lstStyle/>
                    <a:p>
                      <a:r>
                        <a:rPr lang="en-GB" sz="700" b="0" i="0" dirty="0">
                          <a:effectLst/>
                          <a:latin typeface="Avenir Light" panose="020B0402020203020204" pitchFamily="34" charset="77"/>
                        </a:rPr>
                        <a:t>Sophisticated question can be answered through comprehensive scientific method</a:t>
                      </a:r>
                    </a:p>
                  </a:txBody>
                  <a:tcPr marL="47625" marR="47625" marT="9525" marB="9525"/>
                </a:tc>
                <a:tc>
                  <a:txBody>
                    <a:bodyPr/>
                    <a:lstStyle/>
                    <a:p>
                      <a:r>
                        <a:rPr lang="en-GB" sz="700" b="0" i="0" dirty="0">
                          <a:effectLst/>
                          <a:latin typeface="Avenir Light" panose="020B0402020203020204" pitchFamily="34" charset="77"/>
                        </a:rPr>
                        <a:t>Question can be answered with student’s application of scientific method</a:t>
                      </a:r>
                    </a:p>
                  </a:txBody>
                  <a:tcPr marL="47625" marR="47625" marT="9525" marB="9525"/>
                </a:tc>
                <a:tc>
                  <a:txBody>
                    <a:bodyPr/>
                    <a:lstStyle/>
                    <a:p>
                      <a:r>
                        <a:rPr lang="en-GB" sz="700" b="0" i="0" dirty="0">
                          <a:effectLst/>
                          <a:latin typeface="Avenir Light" panose="020B0402020203020204" pitchFamily="34" charset="77"/>
                        </a:rPr>
                        <a:t>Partially developed; does not address variables</a:t>
                      </a:r>
                    </a:p>
                  </a:txBody>
                  <a:tcPr marL="47625" marR="47625" marT="9525" marB="9525"/>
                </a:tc>
                <a:tc>
                  <a:txBody>
                    <a:bodyPr/>
                    <a:lstStyle/>
                    <a:p>
                      <a:r>
                        <a:rPr lang="en-GB" sz="700" b="0" i="0" dirty="0">
                          <a:effectLst/>
                          <a:latin typeface="Avenir Light" panose="020B0402020203020204" pitchFamily="34" charset="77"/>
                        </a:rPr>
                        <a:t>The question is too broad to lend itself to investigation with scientific method; it is better suited for a research report; or is a demonstration</a:t>
                      </a:r>
                    </a:p>
                  </a:txBody>
                  <a:tcPr marL="47625" marR="47625" marT="9525" marB="9525"/>
                </a:tc>
                <a:extLst>
                  <a:ext uri="{0D108BD9-81ED-4DB2-BD59-A6C34878D82A}">
                    <a16:rowId xmlns:a16="http://schemas.microsoft.com/office/drawing/2014/main" val="256918148"/>
                  </a:ext>
                </a:extLst>
              </a:tr>
              <a:tr h="345139">
                <a:tc>
                  <a:txBody>
                    <a:bodyPr/>
                    <a:lstStyle/>
                    <a:p>
                      <a:r>
                        <a:rPr lang="en-GB" sz="700" b="1" i="0" dirty="0">
                          <a:effectLst/>
                          <a:latin typeface="Avenir Light" panose="020B0402020203020204" pitchFamily="34" charset="77"/>
                        </a:rPr>
                        <a:t>Hypothesis</a:t>
                      </a:r>
                    </a:p>
                  </a:txBody>
                  <a:tcPr marL="47625" marR="47625" marT="9525" marB="9525"/>
                </a:tc>
                <a:tc>
                  <a:txBody>
                    <a:bodyPr/>
                    <a:lstStyle/>
                    <a:p>
                      <a:r>
                        <a:rPr lang="en-GB" sz="700" b="0" i="0" dirty="0">
                          <a:effectLst/>
                          <a:latin typeface="Avenir Light" panose="020B0402020203020204" pitchFamily="34" charset="77"/>
                        </a:rPr>
                        <a:t>Thoroughly developed with ”I think…because…”</a:t>
                      </a:r>
                    </a:p>
                  </a:txBody>
                  <a:tcPr marL="47625" marR="47625" marT="9525" marB="9525"/>
                </a:tc>
                <a:tc>
                  <a:txBody>
                    <a:bodyPr/>
                    <a:lstStyle/>
                    <a:p>
                      <a:r>
                        <a:rPr lang="en-GB" sz="700" b="0" i="0" dirty="0">
                          <a:effectLst/>
                          <a:latin typeface="Avenir Light" panose="020B0402020203020204" pitchFamily="34" charset="77"/>
                        </a:rPr>
                        <a:t>Sufficiently developed</a:t>
                      </a:r>
                    </a:p>
                  </a:txBody>
                  <a:tcPr marL="47625" marR="47625" marT="9525" marB="9525"/>
                </a:tc>
                <a:tc>
                  <a:txBody>
                    <a:bodyPr/>
                    <a:lstStyle/>
                    <a:p>
                      <a:r>
                        <a:rPr lang="en-GB" sz="700" b="0" i="0" dirty="0">
                          <a:effectLst/>
                          <a:latin typeface="Avenir Light" panose="020B0402020203020204" pitchFamily="34" charset="77"/>
                        </a:rPr>
                        <a:t>Partially developed</a:t>
                      </a:r>
                    </a:p>
                  </a:txBody>
                  <a:tcPr marL="47625" marR="47625" marT="9525" marB="9525"/>
                </a:tc>
                <a:tc>
                  <a:txBody>
                    <a:bodyPr/>
                    <a:lstStyle/>
                    <a:p>
                      <a:r>
                        <a:rPr lang="en-GB" sz="700" b="0" i="0" dirty="0">
                          <a:effectLst/>
                          <a:latin typeface="Avenir Light" panose="020B0402020203020204" pitchFamily="34" charset="77"/>
                        </a:rPr>
                        <a:t>Major flaws</a:t>
                      </a:r>
                    </a:p>
                  </a:txBody>
                  <a:tcPr marL="47625" marR="47625" marT="9525" marB="9525"/>
                </a:tc>
                <a:extLst>
                  <a:ext uri="{0D108BD9-81ED-4DB2-BD59-A6C34878D82A}">
                    <a16:rowId xmlns:a16="http://schemas.microsoft.com/office/drawing/2014/main" val="402876267"/>
                  </a:ext>
                </a:extLst>
              </a:tr>
              <a:tr h="262542">
                <a:tc>
                  <a:txBody>
                    <a:bodyPr/>
                    <a:lstStyle/>
                    <a:p>
                      <a:r>
                        <a:rPr lang="en-GB" sz="700" b="1" i="0" dirty="0">
                          <a:effectLst/>
                          <a:latin typeface="Avenir Light" panose="020B0402020203020204" pitchFamily="34" charset="77"/>
                        </a:rPr>
                        <a:t>Materials</a:t>
                      </a:r>
                    </a:p>
                  </a:txBody>
                  <a:tcPr marL="47625" marR="47625" marT="9525" marB="9525"/>
                </a:tc>
                <a:tc>
                  <a:txBody>
                    <a:bodyPr/>
                    <a:lstStyle/>
                    <a:p>
                      <a:r>
                        <a:rPr lang="en-GB" sz="700" b="0" i="0" dirty="0">
                          <a:effectLst/>
                          <a:latin typeface="Avenir Light" panose="020B0402020203020204" pitchFamily="34" charset="77"/>
                        </a:rPr>
                        <a:t>Complete list that details how others could replicate the results with exact measurements in metric units</a:t>
                      </a:r>
                    </a:p>
                  </a:txBody>
                  <a:tcPr marL="47625" marR="47625" marT="9525" marB="9525"/>
                </a:tc>
                <a:tc>
                  <a:txBody>
                    <a:bodyPr/>
                    <a:lstStyle/>
                    <a:p>
                      <a:r>
                        <a:rPr lang="en-GB" sz="700" b="0" i="0" dirty="0">
                          <a:effectLst/>
                          <a:latin typeface="Avenir Light" panose="020B0402020203020204" pitchFamily="34" charset="77"/>
                        </a:rPr>
                        <a:t>Complete list</a:t>
                      </a:r>
                    </a:p>
                  </a:txBody>
                  <a:tcPr marL="47625" marR="47625" marT="9525" marB="9525"/>
                </a:tc>
                <a:tc>
                  <a:txBody>
                    <a:bodyPr/>
                    <a:lstStyle/>
                    <a:p>
                      <a:r>
                        <a:rPr lang="en-GB" sz="700" b="0" i="0" dirty="0">
                          <a:effectLst/>
                          <a:latin typeface="Avenir Light" panose="020B0402020203020204" pitchFamily="34" charset="77"/>
                        </a:rPr>
                        <a:t>Partial list or does not use metric units</a:t>
                      </a:r>
                    </a:p>
                  </a:txBody>
                  <a:tcPr marL="47625" marR="47625" marT="9525" marB="9525"/>
                </a:tc>
                <a:tc>
                  <a:txBody>
                    <a:bodyPr/>
                    <a:lstStyle/>
                    <a:p>
                      <a:r>
                        <a:rPr lang="en-GB" sz="700" b="0" i="0" dirty="0">
                          <a:effectLst/>
                          <a:latin typeface="Avenir Light" panose="020B0402020203020204" pitchFamily="34" charset="77"/>
                        </a:rPr>
                        <a:t>Incomplete list; unable to replicate project as written</a:t>
                      </a:r>
                    </a:p>
                  </a:txBody>
                  <a:tcPr marL="47625" marR="47625" marT="9525" marB="9525"/>
                </a:tc>
                <a:extLst>
                  <a:ext uri="{0D108BD9-81ED-4DB2-BD59-A6C34878D82A}">
                    <a16:rowId xmlns:a16="http://schemas.microsoft.com/office/drawing/2014/main" val="3721519611"/>
                  </a:ext>
                </a:extLst>
              </a:tr>
              <a:tr h="427736">
                <a:tc>
                  <a:txBody>
                    <a:bodyPr/>
                    <a:lstStyle/>
                    <a:p>
                      <a:r>
                        <a:rPr lang="en-GB" sz="700" b="1" i="0" dirty="0">
                          <a:effectLst/>
                          <a:latin typeface="Avenir Light" panose="020B0402020203020204" pitchFamily="34" charset="77"/>
                        </a:rPr>
                        <a:t>Procedures/Organization</a:t>
                      </a:r>
                    </a:p>
                  </a:txBody>
                  <a:tcPr marL="47625" marR="47625" marT="9525" marB="9525"/>
                </a:tc>
                <a:tc>
                  <a:txBody>
                    <a:bodyPr/>
                    <a:lstStyle/>
                    <a:p>
                      <a:r>
                        <a:rPr lang="en-GB" sz="700" b="0" i="0" dirty="0">
                          <a:effectLst/>
                          <a:latin typeface="Avenir Light" panose="020B0402020203020204" pitchFamily="34" charset="77"/>
                        </a:rPr>
                        <a:t>Easy to follow sequence of the Scientific Method Language is clear and correct.</a:t>
                      </a:r>
                    </a:p>
                  </a:txBody>
                  <a:tcPr marL="47625" marR="47625" marT="9525" marB="9525"/>
                </a:tc>
                <a:tc>
                  <a:txBody>
                    <a:bodyPr/>
                    <a:lstStyle/>
                    <a:p>
                      <a:r>
                        <a:rPr lang="en-GB" sz="700" b="0" i="0" dirty="0">
                          <a:effectLst/>
                          <a:latin typeface="Avenir Light" panose="020B0402020203020204" pitchFamily="34" charset="77"/>
                        </a:rPr>
                        <a:t>Easy to follow sequence of the Scientific Method. Some language errors.</a:t>
                      </a:r>
                    </a:p>
                  </a:txBody>
                  <a:tcPr marL="47625" marR="47625" marT="9525" marB="9525"/>
                </a:tc>
                <a:tc>
                  <a:txBody>
                    <a:bodyPr/>
                    <a:lstStyle/>
                    <a:p>
                      <a:r>
                        <a:rPr lang="en-GB" sz="700" b="0" i="0" dirty="0">
                          <a:effectLst/>
                          <a:latin typeface="Avenir Light" panose="020B0402020203020204" pitchFamily="34" charset="77"/>
                        </a:rPr>
                        <a:t>Somewhat difficult to follow because of lapses of the sequence of Scientific Method</a:t>
                      </a:r>
                    </a:p>
                  </a:txBody>
                  <a:tcPr marL="47625" marR="47625" marT="9525" marB="9525"/>
                </a:tc>
                <a:tc>
                  <a:txBody>
                    <a:bodyPr/>
                    <a:lstStyle/>
                    <a:p>
                      <a:r>
                        <a:rPr lang="en-GB" sz="700" b="0" i="0" dirty="0">
                          <a:effectLst/>
                          <a:latin typeface="Avenir Light" panose="020B0402020203020204" pitchFamily="34" charset="77"/>
                        </a:rPr>
                        <a:t>Difficult to follow; no sequence of the Scientific Method</a:t>
                      </a:r>
                    </a:p>
                  </a:txBody>
                  <a:tcPr marL="47625" marR="47625" marT="9525" marB="9525"/>
                </a:tc>
                <a:extLst>
                  <a:ext uri="{0D108BD9-81ED-4DB2-BD59-A6C34878D82A}">
                    <a16:rowId xmlns:a16="http://schemas.microsoft.com/office/drawing/2014/main" val="1120680088"/>
                  </a:ext>
                </a:extLst>
              </a:tr>
              <a:tr h="262542">
                <a:tc>
                  <a:txBody>
                    <a:bodyPr/>
                    <a:lstStyle/>
                    <a:p>
                      <a:r>
                        <a:rPr lang="en-GB" sz="700" b="1" i="0" dirty="0">
                          <a:effectLst/>
                          <a:latin typeface="Avenir Light" panose="020B0402020203020204" pitchFamily="34" charset="77"/>
                        </a:rPr>
                        <a:t>Investigation Trials / Sample Size</a:t>
                      </a:r>
                    </a:p>
                  </a:txBody>
                  <a:tcPr marL="47625" marR="47625" marT="9525" marB="9525"/>
                </a:tc>
                <a:tc>
                  <a:txBody>
                    <a:bodyPr/>
                    <a:lstStyle/>
                    <a:p>
                      <a:r>
                        <a:rPr lang="en-GB" sz="700" b="0" i="0" dirty="0">
                          <a:effectLst/>
                          <a:latin typeface="Avenir Light" panose="020B0402020203020204" pitchFamily="34" charset="77"/>
                        </a:rPr>
                        <a:t>Experiment was performed more than 2 times or if survey data was used, data was collected from 50+ people.</a:t>
                      </a:r>
                    </a:p>
                  </a:txBody>
                  <a:tcPr marL="47625" marR="47625" marT="9525" marB="9525"/>
                </a:tc>
                <a:tc>
                  <a:txBody>
                    <a:bodyPr/>
                    <a:lstStyle/>
                    <a:p>
                      <a:r>
                        <a:rPr lang="en-GB" sz="700" b="0" i="0" dirty="0">
                          <a:effectLst/>
                          <a:latin typeface="Avenir Light" panose="020B0402020203020204" pitchFamily="34" charset="77"/>
                        </a:rPr>
                        <a:t>Experiment was performed 2 times or if survey data was used, data was collected from 30-49 people.</a:t>
                      </a:r>
                    </a:p>
                  </a:txBody>
                  <a:tcPr marL="47625" marR="47625" marT="9525" marB="9525"/>
                </a:tc>
                <a:tc>
                  <a:txBody>
                    <a:bodyPr/>
                    <a:lstStyle/>
                    <a:p>
                      <a:r>
                        <a:rPr lang="en-GB" sz="700" b="0" i="0" dirty="0">
                          <a:effectLst/>
                          <a:latin typeface="Avenir Light" panose="020B0402020203020204" pitchFamily="34" charset="77"/>
                        </a:rPr>
                        <a:t>Experiment was performed 1 time or if survey data was used, data was collected from 10-29 people</a:t>
                      </a:r>
                    </a:p>
                  </a:txBody>
                  <a:tcPr marL="47625" marR="47625" marT="9525" marB="9525"/>
                </a:tc>
                <a:tc>
                  <a:txBody>
                    <a:bodyPr/>
                    <a:lstStyle/>
                    <a:p>
                      <a:r>
                        <a:rPr lang="en-GB" sz="700" b="0" i="0" dirty="0">
                          <a:effectLst/>
                          <a:latin typeface="Avenir Light" panose="020B0402020203020204" pitchFamily="34" charset="77"/>
                        </a:rPr>
                        <a:t>Experiment was performed incompletely or if survey data was used, data was collected from fewer than 10 people</a:t>
                      </a:r>
                    </a:p>
                  </a:txBody>
                  <a:tcPr marL="47625" marR="47625" marT="9525" marB="9525"/>
                </a:tc>
                <a:extLst>
                  <a:ext uri="{0D108BD9-81ED-4DB2-BD59-A6C34878D82A}">
                    <a16:rowId xmlns:a16="http://schemas.microsoft.com/office/drawing/2014/main" val="2709374160"/>
                  </a:ext>
                </a:extLst>
              </a:tr>
              <a:tr h="427736">
                <a:tc>
                  <a:txBody>
                    <a:bodyPr/>
                    <a:lstStyle/>
                    <a:p>
                      <a:r>
                        <a:rPr lang="en-GB" sz="700" b="1" i="0" dirty="0">
                          <a:effectLst/>
                          <a:latin typeface="Avenir Light" panose="020B0402020203020204" pitchFamily="34" charset="77"/>
                        </a:rPr>
                        <a:t>Analysis</a:t>
                      </a:r>
                    </a:p>
                  </a:txBody>
                  <a:tcPr marL="47625" marR="47625" marT="9525" marB="9525"/>
                </a:tc>
                <a:tc>
                  <a:txBody>
                    <a:bodyPr/>
                    <a:lstStyle/>
                    <a:p>
                      <a:r>
                        <a:rPr lang="en-GB" sz="700" b="0" i="0" dirty="0">
                          <a:effectLst/>
                          <a:latin typeface="Avenir Light" panose="020B0402020203020204" pitchFamily="34" charset="77"/>
                        </a:rPr>
                        <a:t>Data is clearly presented and directly relates to hypothesis/question.</a:t>
                      </a:r>
                    </a:p>
                  </a:txBody>
                  <a:tcPr marL="47625" marR="47625" marT="9525" marB="9525"/>
                </a:tc>
                <a:tc>
                  <a:txBody>
                    <a:bodyPr/>
                    <a:lstStyle/>
                    <a:p>
                      <a:r>
                        <a:rPr lang="en-GB" sz="700" b="0" i="0" dirty="0">
                          <a:effectLst/>
                          <a:latin typeface="Avenir Light" panose="020B0402020203020204" pitchFamily="34" charset="77"/>
                        </a:rPr>
                        <a:t>Data is reasonably presented and shows good relationship to hypothesis/question.</a:t>
                      </a:r>
                    </a:p>
                  </a:txBody>
                  <a:tcPr marL="47625" marR="47625" marT="9525" marB="9525"/>
                </a:tc>
                <a:tc>
                  <a:txBody>
                    <a:bodyPr/>
                    <a:lstStyle/>
                    <a:p>
                      <a:r>
                        <a:rPr lang="en-GB" sz="700" b="0" i="0" dirty="0">
                          <a:effectLst/>
                          <a:latin typeface="Avenir Light" panose="020B0402020203020204" pitchFamily="34" charset="77"/>
                        </a:rPr>
                        <a:t>Data is minimally presented and shows some relationship to hypothesis/question</a:t>
                      </a:r>
                    </a:p>
                  </a:txBody>
                  <a:tcPr marL="47625" marR="47625" marT="9525" marB="9525"/>
                </a:tc>
                <a:tc>
                  <a:txBody>
                    <a:bodyPr/>
                    <a:lstStyle/>
                    <a:p>
                      <a:r>
                        <a:rPr lang="en-GB" sz="700" b="0" i="0" dirty="0">
                          <a:effectLst/>
                          <a:latin typeface="Avenir Light" panose="020B0402020203020204" pitchFamily="34" charset="77"/>
                        </a:rPr>
                        <a:t>Data is not represented and no relationship to hypothesis/question is evident</a:t>
                      </a:r>
                    </a:p>
                  </a:txBody>
                  <a:tcPr marL="47625" marR="47625" marT="9525" marB="9525"/>
                </a:tc>
                <a:extLst>
                  <a:ext uri="{0D108BD9-81ED-4DB2-BD59-A6C34878D82A}">
                    <a16:rowId xmlns:a16="http://schemas.microsoft.com/office/drawing/2014/main" val="2206123640"/>
                  </a:ext>
                </a:extLst>
              </a:tr>
              <a:tr h="510334">
                <a:tc>
                  <a:txBody>
                    <a:bodyPr/>
                    <a:lstStyle/>
                    <a:p>
                      <a:r>
                        <a:rPr lang="en-GB" sz="700" b="1" i="0" dirty="0">
                          <a:effectLst/>
                          <a:latin typeface="Avenir Light" panose="020B0402020203020204" pitchFamily="34" charset="77"/>
                        </a:rPr>
                        <a:t>Evaluation / Conclusion</a:t>
                      </a:r>
                    </a:p>
                  </a:txBody>
                  <a:tcPr marL="47625" marR="47625" marT="9525" marB="9525"/>
                </a:tc>
                <a:tc>
                  <a:txBody>
                    <a:bodyPr/>
                    <a:lstStyle/>
                    <a:p>
                      <a:r>
                        <a:rPr lang="en-GB" sz="700" b="0" i="0" dirty="0">
                          <a:effectLst/>
                          <a:latin typeface="Avenir Light" panose="020B0402020203020204" pitchFamily="34" charset="77"/>
                        </a:rPr>
                        <a:t>A logical conclusion has been drawn from the data collected, and answers the hypothesis/question and/or raises a new hypothesis/question. Has real world application.</a:t>
                      </a:r>
                    </a:p>
                  </a:txBody>
                  <a:tcPr marL="47625" marR="47625" marT="9525" marB="9525"/>
                </a:tc>
                <a:tc>
                  <a:txBody>
                    <a:bodyPr/>
                    <a:lstStyle/>
                    <a:p>
                      <a:r>
                        <a:rPr lang="en-GB" sz="700" b="0" i="0" dirty="0">
                          <a:effectLst/>
                          <a:latin typeface="Avenir Light" panose="020B0402020203020204" pitchFamily="34" charset="77"/>
                        </a:rPr>
                        <a:t>A logical conclusion has been drawn from the data collected</a:t>
                      </a:r>
                    </a:p>
                  </a:txBody>
                  <a:tcPr marL="47625" marR="47625" marT="9525" marB="9525"/>
                </a:tc>
                <a:tc>
                  <a:txBody>
                    <a:bodyPr/>
                    <a:lstStyle/>
                    <a:p>
                      <a:r>
                        <a:rPr lang="en-GB" sz="700" b="0" i="0" dirty="0">
                          <a:effectLst/>
                          <a:latin typeface="Avenir Light" panose="020B0402020203020204" pitchFamily="34" charset="77"/>
                        </a:rPr>
                        <a:t>A fairly reasonable conclusion has been drawn from the data collected</a:t>
                      </a:r>
                    </a:p>
                  </a:txBody>
                  <a:tcPr marL="47625" marR="47625" marT="9525" marB="9525"/>
                </a:tc>
                <a:tc>
                  <a:txBody>
                    <a:bodyPr/>
                    <a:lstStyle/>
                    <a:p>
                      <a:r>
                        <a:rPr lang="en-GB" sz="700" b="0" i="0" dirty="0">
                          <a:effectLst/>
                          <a:latin typeface="Avenir Light" panose="020B0402020203020204" pitchFamily="34" charset="77"/>
                        </a:rPr>
                        <a:t>The conclusion drawn is not shown to relate to the data collected</a:t>
                      </a:r>
                    </a:p>
                  </a:txBody>
                  <a:tcPr marL="47625" marR="47625" marT="9525" marB="9525"/>
                </a:tc>
                <a:extLst>
                  <a:ext uri="{0D108BD9-81ED-4DB2-BD59-A6C34878D82A}">
                    <a16:rowId xmlns:a16="http://schemas.microsoft.com/office/drawing/2014/main" val="3985917487"/>
                  </a:ext>
                </a:extLst>
              </a:tr>
              <a:tr h="510334">
                <a:tc>
                  <a:txBody>
                    <a:bodyPr/>
                    <a:lstStyle/>
                    <a:p>
                      <a:r>
                        <a:rPr lang="en-GB" sz="700" b="1" i="0" dirty="0">
                          <a:effectLst/>
                          <a:latin typeface="Avenir Light" panose="020B0402020203020204" pitchFamily="34" charset="77"/>
                        </a:rPr>
                        <a:t>Display Board; Physical and/or Visual Presentation</a:t>
                      </a:r>
                    </a:p>
                  </a:txBody>
                  <a:tcPr marL="47625" marR="47625" marT="9525" marB="9525"/>
                </a:tc>
                <a:tc>
                  <a:txBody>
                    <a:bodyPr/>
                    <a:lstStyle/>
                    <a:p>
                      <a:r>
                        <a:rPr lang="en-GB" sz="700" b="0" i="0" dirty="0">
                          <a:effectLst/>
                          <a:latin typeface="Avenir Light" panose="020B0402020203020204" pitchFamily="34" charset="77"/>
                        </a:rPr>
                        <a:t>Meets all proficiency level criteria; In addition, shows special use of appropriate technology or special artistic talents.</a:t>
                      </a:r>
                    </a:p>
                  </a:txBody>
                  <a:tcPr marL="47625" marR="47625" marT="9525" marB="9525"/>
                </a:tc>
                <a:tc>
                  <a:txBody>
                    <a:bodyPr/>
                    <a:lstStyle/>
                    <a:p>
                      <a:r>
                        <a:rPr lang="en-GB" sz="700" b="0" i="0" dirty="0">
                          <a:effectLst/>
                          <a:latin typeface="Avenir Light" panose="020B0402020203020204" pitchFamily="34" charset="77"/>
                        </a:rPr>
                        <a:t>Project is visually appealing (labelled, organized, near, </a:t>
                      </a:r>
                      <a:r>
                        <a:rPr lang="en-GB" sz="700" b="0" i="0" dirty="0" err="1">
                          <a:effectLst/>
                          <a:latin typeface="Avenir Light" panose="020B0402020203020204" pitchFamily="34" charset="77"/>
                        </a:rPr>
                        <a:t>colorful</a:t>
                      </a:r>
                      <a:r>
                        <a:rPr lang="en-GB" sz="700" b="0" i="0" dirty="0">
                          <a:effectLst/>
                          <a:latin typeface="Avenir Light" panose="020B0402020203020204" pitchFamily="34" charset="77"/>
                        </a:rPr>
                        <a:t>, concise, easy to see from a distance, and contains major information and supporting detail)</a:t>
                      </a:r>
                    </a:p>
                  </a:txBody>
                  <a:tcPr marL="47625" marR="47625" marT="9525" marB="9525"/>
                </a:tc>
                <a:tc>
                  <a:txBody>
                    <a:bodyPr/>
                    <a:lstStyle/>
                    <a:p>
                      <a:r>
                        <a:rPr lang="en-GB" sz="700" b="0" i="0" dirty="0">
                          <a:effectLst/>
                          <a:latin typeface="Avenir Light" panose="020B0402020203020204" pitchFamily="34" charset="77"/>
                        </a:rPr>
                        <a:t>Project is visually appealing, but lacks consistency in at least one area mentioned at the proficient level</a:t>
                      </a:r>
                    </a:p>
                  </a:txBody>
                  <a:tcPr marL="47625" marR="47625" marT="9525" marB="9525"/>
                </a:tc>
                <a:tc>
                  <a:txBody>
                    <a:bodyPr/>
                    <a:lstStyle/>
                    <a:p>
                      <a:r>
                        <a:rPr lang="en-GB" sz="700" b="0" i="0" dirty="0">
                          <a:effectLst/>
                          <a:latin typeface="Avenir Light" panose="020B0402020203020204" pitchFamily="34" charset="77"/>
                        </a:rPr>
                        <a:t>Project is complete by lacks consistency in several areas mentioned at proficiency level</a:t>
                      </a:r>
                    </a:p>
                  </a:txBody>
                  <a:tcPr marL="47625" marR="47625" marT="9525" marB="9525"/>
                </a:tc>
                <a:extLst>
                  <a:ext uri="{0D108BD9-81ED-4DB2-BD59-A6C34878D82A}">
                    <a16:rowId xmlns:a16="http://schemas.microsoft.com/office/drawing/2014/main" val="720936381"/>
                  </a:ext>
                </a:extLst>
              </a:tr>
            </a:tbl>
          </a:graphicData>
        </a:graphic>
      </p:graphicFrame>
      <p:sp>
        <p:nvSpPr>
          <p:cNvPr id="7" name="Block Arc 6">
            <a:extLst>
              <a:ext uri="{FF2B5EF4-FFF2-40B4-BE49-F238E27FC236}">
                <a16:creationId xmlns:a16="http://schemas.microsoft.com/office/drawing/2014/main" id="{4FC93D4A-CBF7-2982-F736-034EE65FE910}"/>
              </a:ext>
            </a:extLst>
          </p:cNvPr>
          <p:cNvSpPr/>
          <p:nvPr/>
        </p:nvSpPr>
        <p:spPr>
          <a:xfrm rot="9054315">
            <a:off x="-583523" y="-210727"/>
            <a:ext cx="1167047" cy="1219527"/>
          </a:xfrm>
          <a:prstGeom prst="blockArc">
            <a:avLst>
              <a:gd name="adj1" fmla="val 10800000"/>
              <a:gd name="adj2" fmla="val 762560"/>
              <a:gd name="adj3" fmla="val 12791"/>
            </a:avLst>
          </a:prstGeom>
          <a:solidFill>
            <a:srgbClr val="518B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dirty="0">
              <a:ln>
                <a:noFill/>
              </a:ln>
              <a:solidFill>
                <a:srgbClr val="333333"/>
              </a:solidFill>
              <a:effectLst/>
              <a:uLnTx/>
              <a:uFillTx/>
              <a:latin typeface="Arial"/>
              <a:ea typeface="+mn-ea"/>
              <a:cs typeface="+mn-cs"/>
              <a:sym typeface="Arial"/>
            </a:endParaRPr>
          </a:p>
        </p:txBody>
      </p:sp>
      <p:sp>
        <p:nvSpPr>
          <p:cNvPr id="8" name="Block Arc 7">
            <a:extLst>
              <a:ext uri="{FF2B5EF4-FFF2-40B4-BE49-F238E27FC236}">
                <a16:creationId xmlns:a16="http://schemas.microsoft.com/office/drawing/2014/main" id="{90E6AB54-F8E8-7814-A4C5-825F85A86381}"/>
              </a:ext>
            </a:extLst>
          </p:cNvPr>
          <p:cNvSpPr/>
          <p:nvPr/>
        </p:nvSpPr>
        <p:spPr>
          <a:xfrm rot="18465271">
            <a:off x="8350277" y="4118426"/>
            <a:ext cx="1587443" cy="1460971"/>
          </a:xfrm>
          <a:prstGeom prst="blockArc">
            <a:avLst>
              <a:gd name="adj1" fmla="val 11162223"/>
              <a:gd name="adj2" fmla="val 1153375"/>
              <a:gd name="adj3" fmla="val 17579"/>
            </a:avLst>
          </a:prstGeom>
          <a:solidFill>
            <a:srgbClr val="518B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dirty="0">
              <a:ln>
                <a:noFill/>
              </a:ln>
              <a:solidFill>
                <a:srgbClr val="333333"/>
              </a:solidFill>
              <a:effectLst/>
              <a:uLnTx/>
              <a:uFillTx/>
              <a:latin typeface="Arial"/>
              <a:ea typeface="+mn-ea"/>
              <a:cs typeface="+mn-cs"/>
              <a:sym typeface="Arial"/>
            </a:endParaRPr>
          </a:p>
        </p:txBody>
      </p:sp>
    </p:spTree>
    <p:extLst>
      <p:ext uri="{BB962C8B-B14F-4D97-AF65-F5344CB8AC3E}">
        <p14:creationId xmlns:p14="http://schemas.microsoft.com/office/powerpoint/2010/main" val="548737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lvl="0" indent="0">
              <a:buNone/>
            </a:pPr>
            <a:endParaRPr lang="sq-AL" sz="1400" b="1" dirty="0">
              <a:solidFill>
                <a:schemeClr val="bg1">
                  <a:lumMod val="10000"/>
                </a:schemeClr>
              </a:solidFill>
            </a:endParaRPr>
          </a:p>
          <a:p>
            <a:pPr marL="152400" lvl="0" indent="0">
              <a:buNone/>
            </a:pPr>
            <a:r>
              <a:rPr lang="sq-AL" sz="1400" b="1" dirty="0">
                <a:solidFill>
                  <a:srgbClr val="518BCB"/>
                </a:solidFill>
              </a:rPr>
              <a:t>Work in pairs.</a:t>
            </a:r>
          </a:p>
          <a:p>
            <a:pPr marL="152400" lvl="0" indent="0">
              <a:buNone/>
            </a:pPr>
            <a:r>
              <a:rPr lang="sq-AL" sz="1400" b="1" dirty="0">
                <a:solidFill>
                  <a:srgbClr val="518BCB"/>
                </a:solidFill>
              </a:rPr>
              <a:t>Analyse the lesson plan in the following slide/handout.</a:t>
            </a:r>
          </a:p>
          <a:p>
            <a:pPr marL="152400" indent="0">
              <a:buNone/>
            </a:pPr>
            <a:r>
              <a:rPr lang="sq-AL" sz="1400" dirty="0">
                <a:solidFill>
                  <a:schemeClr val="bg1">
                    <a:lumMod val="10000"/>
                  </a:schemeClr>
                </a:solidFill>
              </a:rPr>
              <a:t>Design a rubric for the lesson that students, peers and teachers can use to assess the quality of the work. </a:t>
            </a:r>
          </a:p>
          <a:p>
            <a:pPr marL="152400" indent="0">
              <a:buNone/>
            </a:pPr>
            <a:endParaRPr lang="sq-AL" sz="1400" dirty="0">
              <a:solidFill>
                <a:schemeClr val="bg1">
                  <a:lumMod val="10000"/>
                </a:schemeClr>
              </a:solidFill>
              <a:ea typeface="Calibri"/>
              <a:cs typeface="Calibri"/>
              <a:sym typeface="Calibri"/>
            </a:endParaRPr>
          </a:p>
          <a:p>
            <a:pPr marL="152400" indent="0">
              <a:buNone/>
            </a:pPr>
            <a:r>
              <a:rPr lang="en-US" sz="1400" dirty="0">
                <a:solidFill>
                  <a:schemeClr val="dk1"/>
                </a:solidFill>
                <a:ea typeface="Calibri"/>
                <a:cs typeface="Calibri"/>
                <a:sym typeface="Calibri"/>
              </a:rPr>
              <a:t>Grade the work using 1-5 but make the differences between each grade clear and transparent. </a:t>
            </a:r>
            <a:endParaRPr lang="en-US" sz="1400" dirty="0">
              <a:ea typeface="Calibri"/>
            </a:endParaRPr>
          </a:p>
          <a:p>
            <a:pPr marL="152400" indent="0">
              <a:buNone/>
            </a:pPr>
            <a:endParaRPr lang="en-US" sz="1400" dirty="0">
              <a:solidFill>
                <a:schemeClr val="dk1"/>
              </a:solidFill>
              <a:ea typeface="Calibri"/>
              <a:cs typeface="Calibri"/>
              <a:sym typeface="Calibri"/>
            </a:endParaRPr>
          </a:p>
          <a:p>
            <a:pPr marL="152400" indent="0">
              <a:buNone/>
            </a:pPr>
            <a:r>
              <a:rPr lang="en-US" sz="1400" dirty="0">
                <a:solidFill>
                  <a:schemeClr val="dk1"/>
                </a:solidFill>
                <a:ea typeface="Calibri"/>
                <a:cs typeface="Calibri"/>
                <a:sym typeface="Calibri"/>
              </a:rPr>
              <a:t>Think about skills and content.</a:t>
            </a:r>
            <a:endParaRPr lang="en-US" sz="1400" dirty="0"/>
          </a:p>
          <a:p>
            <a:pPr marL="152400" indent="0">
              <a:buNone/>
            </a:pPr>
            <a:endParaRPr lang="sq-AL" sz="1400" dirty="0">
              <a:solidFill>
                <a:schemeClr val="bg1">
                  <a:lumMod val="10000"/>
                </a:schemeClr>
              </a:solidFill>
            </a:endParaRPr>
          </a:p>
          <a:p>
            <a:pPr marL="152400" indent="0">
              <a:buNone/>
            </a:pPr>
            <a:endParaRPr lang="sq-AL" sz="1400" dirty="0">
              <a:solidFill>
                <a:schemeClr val="bg1">
                  <a:lumMod val="10000"/>
                </a:schemeClr>
              </a:solidFill>
            </a:endParaRPr>
          </a:p>
          <a:p>
            <a:pPr marL="0" indent="0">
              <a:buNone/>
            </a:pP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Rubric assessment activity</a:t>
            </a:r>
            <a:br>
              <a:rPr lang="en-US" sz="2400" dirty="0">
                <a:solidFill>
                  <a:schemeClr val="bg1">
                    <a:lumMod val="10000"/>
                  </a:schemeClr>
                </a:solidFill>
              </a:rPr>
            </a:br>
            <a:r>
              <a:rPr lang="en-US" sz="2400" dirty="0">
                <a:solidFill>
                  <a:schemeClr val="bg1">
                    <a:lumMod val="10000"/>
                  </a:schemeClr>
                </a:solidFill>
                <a:ea typeface="Calibri"/>
                <a:cs typeface="Calibri"/>
                <a:sym typeface="Calibri"/>
              </a:rPr>
              <a:t> Task-Based Learning </a:t>
            </a:r>
            <a:endParaRPr lang="en-XK" sz="3200" dirty="0">
              <a:solidFill>
                <a:schemeClr val="bg1">
                  <a:lumMod val="10000"/>
                </a:schemeClr>
              </a:solidFill>
            </a:endParaRPr>
          </a:p>
        </p:txBody>
      </p:sp>
      <p:graphicFrame>
        <p:nvGraphicFramePr>
          <p:cNvPr id="2" name="Table 3">
            <a:extLst>
              <a:ext uri="{FF2B5EF4-FFF2-40B4-BE49-F238E27FC236}">
                <a16:creationId xmlns:a16="http://schemas.microsoft.com/office/drawing/2014/main" id="{BB4A4816-EB97-BE01-22C9-3C8F9D26008E}"/>
              </a:ext>
            </a:extLst>
          </p:cNvPr>
          <p:cNvGraphicFramePr>
            <a:graphicFrameLocks noGrp="1"/>
          </p:cNvGraphicFramePr>
          <p:nvPr/>
        </p:nvGraphicFramePr>
        <p:xfrm>
          <a:off x="5792375" y="2968765"/>
          <a:ext cx="2631525" cy="1828800"/>
        </p:xfrm>
        <a:graphic>
          <a:graphicData uri="http://schemas.openxmlformats.org/drawingml/2006/table">
            <a:tbl>
              <a:tblPr firstRow="1" bandRow="1">
                <a:tableStyleId>{5125D04F-9EB8-46EC-B540-F5C6E4D42CA6}</a:tableStyleId>
              </a:tblPr>
              <a:tblGrid>
                <a:gridCol w="526305">
                  <a:extLst>
                    <a:ext uri="{9D8B030D-6E8A-4147-A177-3AD203B41FA5}">
                      <a16:colId xmlns:a16="http://schemas.microsoft.com/office/drawing/2014/main" val="679090083"/>
                    </a:ext>
                  </a:extLst>
                </a:gridCol>
                <a:gridCol w="526305">
                  <a:extLst>
                    <a:ext uri="{9D8B030D-6E8A-4147-A177-3AD203B41FA5}">
                      <a16:colId xmlns:a16="http://schemas.microsoft.com/office/drawing/2014/main" val="3200529335"/>
                    </a:ext>
                  </a:extLst>
                </a:gridCol>
                <a:gridCol w="526305">
                  <a:extLst>
                    <a:ext uri="{9D8B030D-6E8A-4147-A177-3AD203B41FA5}">
                      <a16:colId xmlns:a16="http://schemas.microsoft.com/office/drawing/2014/main" val="1600544228"/>
                    </a:ext>
                  </a:extLst>
                </a:gridCol>
                <a:gridCol w="526305">
                  <a:extLst>
                    <a:ext uri="{9D8B030D-6E8A-4147-A177-3AD203B41FA5}">
                      <a16:colId xmlns:a16="http://schemas.microsoft.com/office/drawing/2014/main" val="287311132"/>
                    </a:ext>
                  </a:extLst>
                </a:gridCol>
                <a:gridCol w="526305">
                  <a:extLst>
                    <a:ext uri="{9D8B030D-6E8A-4147-A177-3AD203B41FA5}">
                      <a16:colId xmlns:a16="http://schemas.microsoft.com/office/drawing/2014/main" val="1120742437"/>
                    </a:ext>
                  </a:extLst>
                </a:gridCol>
              </a:tblGrid>
              <a:tr h="261755">
                <a:tc>
                  <a:txBody>
                    <a:bodyPr/>
                    <a:lstStyle/>
                    <a:p>
                      <a:pPr algn="ctr"/>
                      <a:r>
                        <a:rPr lang="en-XK" b="0" i="0" dirty="0">
                          <a:latin typeface="Avenir Light" panose="020B0402020203020204" pitchFamily="34" charset="77"/>
                        </a:rPr>
                        <a:t>1</a:t>
                      </a:r>
                    </a:p>
                  </a:txBody>
                  <a:tcPr>
                    <a:solidFill>
                      <a:srgbClr val="DEE6F7"/>
                    </a:solidFill>
                  </a:tcPr>
                </a:tc>
                <a:tc>
                  <a:txBody>
                    <a:bodyPr/>
                    <a:lstStyle/>
                    <a:p>
                      <a:pPr algn="ctr"/>
                      <a:r>
                        <a:rPr lang="en-XK" b="0" i="0" dirty="0">
                          <a:latin typeface="Avenir Light" panose="020B0402020203020204" pitchFamily="34" charset="77"/>
                        </a:rPr>
                        <a:t>2</a:t>
                      </a:r>
                    </a:p>
                  </a:txBody>
                  <a:tcPr>
                    <a:solidFill>
                      <a:srgbClr val="DEE6F7"/>
                    </a:solidFill>
                  </a:tcPr>
                </a:tc>
                <a:tc>
                  <a:txBody>
                    <a:bodyPr/>
                    <a:lstStyle/>
                    <a:p>
                      <a:pPr algn="ctr"/>
                      <a:r>
                        <a:rPr lang="en-XK" b="0" i="0" dirty="0">
                          <a:latin typeface="Avenir Light" panose="020B0402020203020204" pitchFamily="34" charset="77"/>
                        </a:rPr>
                        <a:t>3</a:t>
                      </a:r>
                    </a:p>
                  </a:txBody>
                  <a:tcPr>
                    <a:solidFill>
                      <a:srgbClr val="DEE6F7"/>
                    </a:solidFill>
                  </a:tcPr>
                </a:tc>
                <a:tc>
                  <a:txBody>
                    <a:bodyPr/>
                    <a:lstStyle/>
                    <a:p>
                      <a:pPr algn="ctr"/>
                      <a:r>
                        <a:rPr lang="en-XK" b="0" i="0" dirty="0">
                          <a:latin typeface="Avenir Light" panose="020B0402020203020204" pitchFamily="34" charset="77"/>
                        </a:rPr>
                        <a:t>4</a:t>
                      </a:r>
                    </a:p>
                  </a:txBody>
                  <a:tcPr>
                    <a:solidFill>
                      <a:srgbClr val="DEE6F7"/>
                    </a:solidFill>
                  </a:tcPr>
                </a:tc>
                <a:tc>
                  <a:txBody>
                    <a:bodyPr/>
                    <a:lstStyle/>
                    <a:p>
                      <a:pPr algn="ctr"/>
                      <a:r>
                        <a:rPr lang="en-XK" b="0" i="0" dirty="0">
                          <a:latin typeface="Avenir Light" panose="020B0402020203020204" pitchFamily="34" charset="77"/>
                        </a:rPr>
                        <a:t>5</a:t>
                      </a:r>
                    </a:p>
                  </a:txBody>
                  <a:tcPr>
                    <a:solidFill>
                      <a:srgbClr val="DEE6F7"/>
                    </a:solidFill>
                  </a:tcPr>
                </a:tc>
                <a:extLst>
                  <a:ext uri="{0D108BD9-81ED-4DB2-BD59-A6C34878D82A}">
                    <a16:rowId xmlns:a16="http://schemas.microsoft.com/office/drawing/2014/main" val="901003523"/>
                  </a:ext>
                </a:extLst>
              </a:tr>
              <a:tr h="261755">
                <a:tc>
                  <a:txBody>
                    <a:bodyPr/>
                    <a:lstStyle/>
                    <a:p>
                      <a:endParaRPr lang="en-XK" dirty="0"/>
                    </a:p>
                  </a:txBody>
                  <a:tcPr/>
                </a:tc>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extLst>
                  <a:ext uri="{0D108BD9-81ED-4DB2-BD59-A6C34878D82A}">
                    <a16:rowId xmlns:a16="http://schemas.microsoft.com/office/drawing/2014/main" val="3960815066"/>
                  </a:ext>
                </a:extLst>
              </a:tr>
              <a:tr h="261755">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extLst>
                  <a:ext uri="{0D108BD9-81ED-4DB2-BD59-A6C34878D82A}">
                    <a16:rowId xmlns:a16="http://schemas.microsoft.com/office/drawing/2014/main" val="3368073507"/>
                  </a:ext>
                </a:extLst>
              </a:tr>
              <a:tr h="261755">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extLst>
                  <a:ext uri="{0D108BD9-81ED-4DB2-BD59-A6C34878D82A}">
                    <a16:rowId xmlns:a16="http://schemas.microsoft.com/office/drawing/2014/main" val="1389458775"/>
                  </a:ext>
                </a:extLst>
              </a:tr>
              <a:tr h="261755">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extLst>
                  <a:ext uri="{0D108BD9-81ED-4DB2-BD59-A6C34878D82A}">
                    <a16:rowId xmlns:a16="http://schemas.microsoft.com/office/drawing/2014/main" val="2377317868"/>
                  </a:ext>
                </a:extLst>
              </a:tr>
              <a:tr h="261755">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a:p>
                  </a:txBody>
                  <a:tcPr/>
                </a:tc>
                <a:tc>
                  <a:txBody>
                    <a:bodyPr/>
                    <a:lstStyle/>
                    <a:p>
                      <a:endParaRPr lang="en-XK" dirty="0"/>
                    </a:p>
                  </a:txBody>
                  <a:tcPr/>
                </a:tc>
                <a:extLst>
                  <a:ext uri="{0D108BD9-81ED-4DB2-BD59-A6C34878D82A}">
                    <a16:rowId xmlns:a16="http://schemas.microsoft.com/office/drawing/2014/main" val="3405787925"/>
                  </a:ext>
                </a:extLst>
              </a:tr>
            </a:tbl>
          </a:graphicData>
        </a:graphic>
      </p:graphicFrame>
    </p:spTree>
    <p:extLst>
      <p:ext uri="{BB962C8B-B14F-4D97-AF65-F5344CB8AC3E}">
        <p14:creationId xmlns:p14="http://schemas.microsoft.com/office/powerpoint/2010/main" val="3006837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29AD2CF8-4870-027B-FCA5-27761FA81715}"/>
              </a:ext>
            </a:extLst>
          </p:cNvPr>
          <p:cNvGraphicFramePr>
            <a:graphicFrameLocks noGrp="1"/>
          </p:cNvGraphicFramePr>
          <p:nvPr/>
        </p:nvGraphicFramePr>
        <p:xfrm>
          <a:off x="905607" y="419588"/>
          <a:ext cx="7332785" cy="4002239"/>
        </p:xfrm>
        <a:graphic>
          <a:graphicData uri="http://schemas.openxmlformats.org/drawingml/2006/table">
            <a:tbl>
              <a:tblPr firstRow="1" bandRow="1">
                <a:tableStyleId>{5125D04F-9EB8-46EC-B540-F5C6E4D42CA6}</a:tableStyleId>
              </a:tblPr>
              <a:tblGrid>
                <a:gridCol w="965251">
                  <a:extLst>
                    <a:ext uri="{9D8B030D-6E8A-4147-A177-3AD203B41FA5}">
                      <a16:colId xmlns:a16="http://schemas.microsoft.com/office/drawing/2014/main" val="3397012230"/>
                    </a:ext>
                  </a:extLst>
                </a:gridCol>
                <a:gridCol w="3393944">
                  <a:extLst>
                    <a:ext uri="{9D8B030D-6E8A-4147-A177-3AD203B41FA5}">
                      <a16:colId xmlns:a16="http://schemas.microsoft.com/office/drawing/2014/main" val="4179183287"/>
                    </a:ext>
                  </a:extLst>
                </a:gridCol>
                <a:gridCol w="1805951">
                  <a:extLst>
                    <a:ext uri="{9D8B030D-6E8A-4147-A177-3AD203B41FA5}">
                      <a16:colId xmlns:a16="http://schemas.microsoft.com/office/drawing/2014/main" val="557144320"/>
                    </a:ext>
                  </a:extLst>
                </a:gridCol>
                <a:gridCol w="1167639">
                  <a:extLst>
                    <a:ext uri="{9D8B030D-6E8A-4147-A177-3AD203B41FA5}">
                      <a16:colId xmlns:a16="http://schemas.microsoft.com/office/drawing/2014/main" val="104727876"/>
                    </a:ext>
                  </a:extLst>
                </a:gridCol>
              </a:tblGrid>
              <a:tr h="283679">
                <a:tc gridSpan="4">
                  <a:txBody>
                    <a:bodyPr/>
                    <a:lstStyle/>
                    <a:p>
                      <a:r>
                        <a:rPr lang="en-GB" sz="800" b="1" i="0" dirty="0">
                          <a:latin typeface="Avenir Light" panose="020B0402020203020204" pitchFamily="34" charset="77"/>
                        </a:rPr>
                        <a:t>Lesson Plan: geography Grade 5-8 (Lesson plan needs to be adjusted according to age of students) </a:t>
                      </a:r>
                    </a:p>
                  </a:txBody>
                  <a:tcPr anchor="ctr">
                    <a:solidFill>
                      <a:srgbClr val="DEE6F7"/>
                    </a:solidFill>
                  </a:tcPr>
                </a:tc>
                <a:tc hMerge="1">
                  <a:txBody>
                    <a:bodyPr/>
                    <a:lstStyle/>
                    <a:p>
                      <a:endParaRPr lang="en-XK"/>
                    </a:p>
                  </a:txBody>
                  <a:tcPr/>
                </a:tc>
                <a:tc hMerge="1">
                  <a:txBody>
                    <a:bodyPr/>
                    <a:lstStyle/>
                    <a:p>
                      <a:endParaRPr lang="en-XK"/>
                    </a:p>
                  </a:txBody>
                  <a:tcPr/>
                </a:tc>
                <a:tc hMerge="1">
                  <a:txBody>
                    <a:bodyPr/>
                    <a:lstStyle/>
                    <a:p>
                      <a:endParaRPr lang="en-XK"/>
                    </a:p>
                  </a:txBody>
                  <a:tcPr/>
                </a:tc>
                <a:extLst>
                  <a:ext uri="{0D108BD9-81ED-4DB2-BD59-A6C34878D82A}">
                    <a16:rowId xmlns:a16="http://schemas.microsoft.com/office/drawing/2014/main" val="2127123610"/>
                  </a:ext>
                </a:extLst>
              </a:tr>
              <a:tr h="1054978">
                <a:tc>
                  <a:txBody>
                    <a:bodyPr/>
                    <a:lstStyle/>
                    <a:p>
                      <a:r>
                        <a:rPr lang="en-GB" sz="800" b="1" i="0" dirty="0">
                          <a:latin typeface="Avenir Light" panose="020B0402020203020204" pitchFamily="34" charset="77"/>
                        </a:rPr>
                        <a:t>Learning objectives</a:t>
                      </a:r>
                    </a:p>
                  </a:txBody>
                  <a:tcPr anchor="ctr"/>
                </a:tc>
                <a:tc>
                  <a:txBody>
                    <a:bodyPr/>
                    <a:lstStyle/>
                    <a:p>
                      <a:r>
                        <a:rPr lang="en-GB" sz="800" b="1" i="0" dirty="0">
                          <a:solidFill>
                            <a:srgbClr val="518BCB"/>
                          </a:solidFill>
                          <a:latin typeface="Avenir Light" panose="020B0402020203020204" pitchFamily="34" charset="77"/>
                        </a:rPr>
                        <a:t>Possible Teaching and Learning Activities</a:t>
                      </a:r>
                    </a:p>
                    <a:p>
                      <a:r>
                        <a:rPr lang="en-GB" sz="800" b="0" i="0" dirty="0">
                          <a:latin typeface="Avenir Light" panose="020B0402020203020204" pitchFamily="34" charset="77"/>
                        </a:rPr>
                        <a:t>Activities should be adjusted based on formative assessment within lessons. Teachers must respond to the formative assessment data and adapt their lesson to meet the needs of the students.</a:t>
                      </a:r>
                    </a:p>
                  </a:txBody>
                  <a:tcPr anchor="ctr"/>
                </a:tc>
                <a:tc>
                  <a:txBody>
                    <a:bodyPr/>
                    <a:lstStyle/>
                    <a:p>
                      <a:r>
                        <a:rPr lang="en-GB" sz="800" b="0" i="0" dirty="0">
                          <a:latin typeface="Avenir Light" panose="020B0402020203020204" pitchFamily="34" charset="77"/>
                        </a:rPr>
                        <a:t>Success Criteria</a:t>
                      </a:r>
                    </a:p>
                    <a:p>
                      <a:r>
                        <a:rPr lang="en-GB" sz="800" b="0" i="0" dirty="0">
                          <a:latin typeface="Avenir Light" panose="020B0402020203020204" pitchFamily="34" charset="77"/>
                        </a:rPr>
                        <a:t>(How do the students know what they have achieved? Rubrics etc.)</a:t>
                      </a:r>
                    </a:p>
                  </a:txBody>
                  <a:tcPr anchor="ctr"/>
                </a:tc>
                <a:tc>
                  <a:txBody>
                    <a:bodyPr/>
                    <a:lstStyle/>
                    <a:p>
                      <a:r>
                        <a:rPr lang="en-GB" sz="800" b="0" i="0" dirty="0">
                          <a:latin typeface="Avenir Light" panose="020B0402020203020204" pitchFamily="34" charset="77"/>
                        </a:rPr>
                        <a:t>Assessment / Feedback Opportunities (Student self/assessment/ Peer assessment / Oral teacher feedback as necessary)</a:t>
                      </a:r>
                    </a:p>
                  </a:txBody>
                  <a:tcPr anchor="ctr"/>
                </a:tc>
                <a:extLst>
                  <a:ext uri="{0D108BD9-81ED-4DB2-BD59-A6C34878D82A}">
                    <a16:rowId xmlns:a16="http://schemas.microsoft.com/office/drawing/2014/main" val="848210313"/>
                  </a:ext>
                </a:extLst>
              </a:tr>
              <a:tr h="2588085">
                <a:tc>
                  <a:txBody>
                    <a:bodyPr/>
                    <a:lstStyle/>
                    <a:p>
                      <a:r>
                        <a:rPr lang="en-GB" sz="800" b="1" i="0" dirty="0">
                          <a:latin typeface="Avenir Light" panose="020B0402020203020204" pitchFamily="34" charset="77"/>
                        </a:rPr>
                        <a:t>Students will understand why different river features occur at different stages of the river</a:t>
                      </a:r>
                    </a:p>
                  </a:txBody>
                  <a:tcPr anchor="ctr"/>
                </a:tc>
                <a:tc>
                  <a:txBody>
                    <a:bodyPr/>
                    <a:lstStyle/>
                    <a:p>
                      <a:r>
                        <a:rPr lang="en-GB" sz="800" b="1" i="0" dirty="0">
                          <a:solidFill>
                            <a:srgbClr val="518BCB"/>
                          </a:solidFill>
                          <a:latin typeface="Avenir Light" panose="020B0402020203020204" pitchFamily="34" charset="77"/>
                        </a:rPr>
                        <a:t>Starter (warm up activity – not just homework)</a:t>
                      </a:r>
                    </a:p>
                    <a:p>
                      <a:r>
                        <a:rPr lang="en-GB" sz="800" b="0" i="0" dirty="0">
                          <a:latin typeface="Avenir Light" panose="020B0402020203020204" pitchFamily="34" charset="77"/>
                        </a:rPr>
                        <a:t>Write down as many river names as you can in 2 minutes. Which river in your list travels through the most countries?</a:t>
                      </a:r>
                    </a:p>
                    <a:p>
                      <a:endParaRPr lang="en-GB" sz="800" b="0" i="0" dirty="0">
                        <a:latin typeface="Avenir Light" panose="020B0402020203020204" pitchFamily="34" charset="77"/>
                      </a:endParaRPr>
                    </a:p>
                    <a:p>
                      <a:r>
                        <a:rPr lang="en-GB" sz="800" b="1" i="0" dirty="0">
                          <a:solidFill>
                            <a:srgbClr val="518BCB"/>
                          </a:solidFill>
                          <a:latin typeface="Avenir Light" panose="020B0402020203020204" pitchFamily="34" charset="77"/>
                        </a:rPr>
                        <a:t>Activity (Range of student led and teacher led </a:t>
                      </a:r>
                      <a:r>
                        <a:rPr lang="en-GB" sz="800" b="1" i="0" dirty="0" err="1">
                          <a:solidFill>
                            <a:srgbClr val="518BCB"/>
                          </a:solidFill>
                          <a:latin typeface="Avenir Light" panose="020B0402020203020204" pitchFamily="34" charset="77"/>
                        </a:rPr>
                        <a:t>activites</a:t>
                      </a:r>
                      <a:r>
                        <a:rPr lang="en-GB" sz="800" b="1" i="0" dirty="0">
                          <a:solidFill>
                            <a:srgbClr val="518BCB"/>
                          </a:solidFill>
                          <a:latin typeface="Avenir Light" panose="020B0402020203020204" pitchFamily="34" charset="77"/>
                        </a:rPr>
                        <a:t>)</a:t>
                      </a:r>
                    </a:p>
                    <a:p>
                      <a:r>
                        <a:rPr lang="en-GB" sz="800" b="0" i="0" dirty="0">
                          <a:latin typeface="Avenir Light" panose="020B0402020203020204" pitchFamily="34" charset="77"/>
                        </a:rPr>
                        <a:t>In groups of 4 research the features of a river system. Then, design and construct a 3D model. Write and deliver a presentation about rivers using the 3D model to exemplify the presentation.</a:t>
                      </a:r>
                    </a:p>
                    <a:p>
                      <a:endParaRPr lang="en-GB" sz="800" b="0" i="0" dirty="0">
                        <a:latin typeface="Avenir Light" panose="020B0402020203020204" pitchFamily="34" charset="77"/>
                      </a:endParaRPr>
                    </a:p>
                    <a:p>
                      <a:r>
                        <a:rPr lang="en-GB" sz="800" b="1" i="0" dirty="0">
                          <a:solidFill>
                            <a:srgbClr val="518BCB"/>
                          </a:solidFill>
                          <a:latin typeface="Avenir Light" panose="020B0402020203020204" pitchFamily="34" charset="77"/>
                        </a:rPr>
                        <a:t>Differentiation by content, process, product or learning environment.</a:t>
                      </a:r>
                    </a:p>
                    <a:p>
                      <a:r>
                        <a:rPr lang="en-GB" sz="800" b="0" i="0" dirty="0">
                          <a:solidFill>
                            <a:schemeClr val="bg1">
                              <a:lumMod val="10000"/>
                            </a:schemeClr>
                          </a:solidFill>
                          <a:latin typeface="Avenir Light" panose="020B0402020203020204" pitchFamily="34" charset="77"/>
                        </a:rPr>
                        <a:t>Differentiation by product.</a:t>
                      </a:r>
                    </a:p>
                    <a:p>
                      <a:endParaRPr lang="en-GB" sz="800" b="0" i="0" dirty="0">
                        <a:solidFill>
                          <a:schemeClr val="bg1">
                            <a:lumMod val="10000"/>
                          </a:schemeClr>
                        </a:solidFill>
                        <a:latin typeface="Avenir Light" panose="020B0402020203020204" pitchFamily="34" charset="77"/>
                      </a:endParaRPr>
                    </a:p>
                    <a:p>
                      <a:r>
                        <a:rPr lang="en-GB" sz="800" b="1" i="0" dirty="0">
                          <a:solidFill>
                            <a:srgbClr val="518BCB"/>
                          </a:solidFill>
                          <a:latin typeface="Avenir Light" panose="020B0402020203020204" pitchFamily="34" charset="77"/>
                        </a:rPr>
                        <a:t>Extra challenge for students</a:t>
                      </a:r>
                    </a:p>
                    <a:p>
                      <a:r>
                        <a:rPr lang="en-GB" sz="800" b="0" i="0" dirty="0">
                          <a:latin typeface="Avenir Light" panose="020B0402020203020204" pitchFamily="34" charset="77"/>
                        </a:rPr>
                        <a:t>Make a 3D representation of the Danube or the Amazon river from your previous knowledge. (You cannot use an Atlas!)</a:t>
                      </a:r>
                    </a:p>
                    <a:p>
                      <a:endParaRPr lang="en-GB" sz="800" b="0" i="0" dirty="0">
                        <a:latin typeface="Avenir Light" panose="020B0402020203020204" pitchFamily="34" charset="77"/>
                      </a:endParaRPr>
                    </a:p>
                    <a:p>
                      <a:r>
                        <a:rPr lang="en-GB" sz="800" b="1" i="0" dirty="0">
                          <a:solidFill>
                            <a:srgbClr val="518BCB"/>
                          </a:solidFill>
                          <a:latin typeface="Avenir Light" panose="020B0402020203020204" pitchFamily="34" charset="77"/>
                        </a:rPr>
                        <a:t>Learning Check (Formative assessment questions (Hinge questions)? </a:t>
                      </a:r>
                      <a:r>
                        <a:rPr lang="en-GB" sz="800" b="1" i="0" dirty="0" err="1">
                          <a:solidFill>
                            <a:srgbClr val="518BCB"/>
                          </a:solidFill>
                          <a:latin typeface="Avenir Light" panose="020B0402020203020204" pitchFamily="34" charset="77"/>
                        </a:rPr>
                        <a:t>Fromative</a:t>
                      </a:r>
                      <a:r>
                        <a:rPr lang="en-GB" sz="800" b="1" i="0" dirty="0">
                          <a:solidFill>
                            <a:srgbClr val="518BCB"/>
                          </a:solidFill>
                          <a:latin typeface="Avenir Light" panose="020B0402020203020204" pitchFamily="34" charset="77"/>
                        </a:rPr>
                        <a:t> assessment strategies)</a:t>
                      </a:r>
                    </a:p>
                    <a:p>
                      <a:r>
                        <a:rPr lang="en-GB" sz="800" b="0" i="0" dirty="0">
                          <a:latin typeface="Avenir Light" panose="020B0402020203020204" pitchFamily="34" charset="77"/>
                        </a:rPr>
                        <a:t>Do canals meander or have ox bow lakes?</a:t>
                      </a:r>
                    </a:p>
                    <a:p>
                      <a:r>
                        <a:rPr lang="en-GB" sz="800" b="0" i="0" dirty="0">
                          <a:latin typeface="Avenir Light" panose="020B0402020203020204" pitchFamily="34" charset="77"/>
                        </a:rPr>
                        <a:t>Why don’t deltas occur in the upper course of a river?</a:t>
                      </a:r>
                    </a:p>
                  </a:txBody>
                  <a:tcPr anchor="ctr"/>
                </a:tc>
                <a:tc>
                  <a:txBody>
                    <a:bodyPr/>
                    <a:lstStyle/>
                    <a:p>
                      <a:r>
                        <a:rPr lang="en-GB" sz="800" b="0" i="0" dirty="0">
                          <a:latin typeface="Avenir Light" panose="020B0402020203020204" pitchFamily="34" charset="77"/>
                        </a:rPr>
                        <a:t>Students will be able to identify the names of most upper course river features, middle course river features and lower course river features.</a:t>
                      </a:r>
                    </a:p>
                    <a:p>
                      <a:endParaRPr lang="en-GB" sz="800" b="0" i="0" dirty="0">
                        <a:latin typeface="Avenir Light" panose="020B0402020203020204" pitchFamily="34" charset="77"/>
                      </a:endParaRPr>
                    </a:p>
                    <a:p>
                      <a:r>
                        <a:rPr lang="en-GB" sz="800" b="0" i="0" dirty="0">
                          <a:latin typeface="Avenir Light" panose="020B0402020203020204" pitchFamily="34" charset="77"/>
                        </a:rPr>
                        <a:t>Students will be able to explain why different features occur at different stages of the river.</a:t>
                      </a:r>
                    </a:p>
                  </a:txBody>
                  <a:tcPr anchor="ctr"/>
                </a:tc>
                <a:tc>
                  <a:txBody>
                    <a:bodyPr/>
                    <a:lstStyle/>
                    <a:p>
                      <a:r>
                        <a:rPr lang="en-GB" sz="800" b="0" i="0" dirty="0" err="1">
                          <a:latin typeface="Avenir Light" panose="020B0402020203020204" pitchFamily="34" charset="77"/>
                        </a:rPr>
                        <a:t>Sts</a:t>
                      </a:r>
                      <a:r>
                        <a:rPr lang="en-GB" sz="800" b="0" i="0" dirty="0">
                          <a:latin typeface="Avenir Light" panose="020B0402020203020204" pitchFamily="34" charset="77"/>
                        </a:rPr>
                        <a:t> peer assess each other’s river model using a rubric.</a:t>
                      </a:r>
                    </a:p>
                    <a:p>
                      <a:endParaRPr lang="en-GB" sz="800" b="0" i="0" dirty="0">
                        <a:latin typeface="Avenir Light" panose="020B0402020203020204" pitchFamily="34" charset="77"/>
                      </a:endParaRPr>
                    </a:p>
                    <a:p>
                      <a:r>
                        <a:rPr lang="en-GB" sz="800" b="0" i="0" dirty="0" err="1">
                          <a:latin typeface="Avenir Light" panose="020B0402020203020204" pitchFamily="34" charset="77"/>
                        </a:rPr>
                        <a:t>Sts</a:t>
                      </a:r>
                      <a:r>
                        <a:rPr lang="en-GB" sz="800" b="0" i="0" dirty="0">
                          <a:latin typeface="Avenir Light" panose="020B0402020203020204" pitchFamily="34" charset="77"/>
                        </a:rPr>
                        <a:t> self-assess their 3D model and presentation using a rubric.</a:t>
                      </a:r>
                    </a:p>
                  </a:txBody>
                  <a:tcPr anchor="ctr"/>
                </a:tc>
                <a:extLst>
                  <a:ext uri="{0D108BD9-81ED-4DB2-BD59-A6C34878D82A}">
                    <a16:rowId xmlns:a16="http://schemas.microsoft.com/office/drawing/2014/main" val="1775148078"/>
                  </a:ext>
                </a:extLst>
              </a:tr>
            </a:tbl>
          </a:graphicData>
        </a:graphic>
      </p:graphicFrame>
    </p:spTree>
    <p:extLst>
      <p:ext uri="{BB962C8B-B14F-4D97-AF65-F5344CB8AC3E}">
        <p14:creationId xmlns:p14="http://schemas.microsoft.com/office/powerpoint/2010/main" val="15947155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41C6B10-7E41-29FD-DDC1-8E4CA267243F}"/>
              </a:ext>
            </a:extLst>
          </p:cNvPr>
          <p:cNvSpPr>
            <a:spLocks noGrp="1"/>
          </p:cNvSpPr>
          <p:nvPr>
            <p:ph type="pic" idx="2"/>
          </p:nvPr>
        </p:nvSpPr>
        <p:spPr/>
      </p:sp>
      <p:sp>
        <p:nvSpPr>
          <p:cNvPr id="3" name="Title 2">
            <a:extLst>
              <a:ext uri="{FF2B5EF4-FFF2-40B4-BE49-F238E27FC236}">
                <a16:creationId xmlns:a16="http://schemas.microsoft.com/office/drawing/2014/main" id="{F5E4404E-83B4-9698-CCEB-B2D46A22C533}"/>
              </a:ext>
            </a:extLst>
          </p:cNvPr>
          <p:cNvSpPr>
            <a:spLocks noGrp="1"/>
          </p:cNvSpPr>
          <p:nvPr>
            <p:ph type="title"/>
          </p:nvPr>
        </p:nvSpPr>
        <p:spPr/>
        <p:txBody>
          <a:bodyPr/>
          <a:lstStyle/>
          <a:p>
            <a:br>
              <a:rPr lang="en-US" dirty="0">
                <a:solidFill>
                  <a:srgbClr val="FFFFFF"/>
                </a:solidFill>
                <a:ea typeface="Calibri"/>
                <a:cs typeface="Calibri"/>
                <a:sym typeface="Calibri"/>
              </a:rPr>
            </a:br>
            <a:br>
              <a:rPr lang="en-US" dirty="0">
                <a:solidFill>
                  <a:srgbClr val="FFFFFF"/>
                </a:solidFill>
                <a:ea typeface="Calibri"/>
                <a:cs typeface="Calibri"/>
                <a:sym typeface="Calibri"/>
              </a:rPr>
            </a:br>
            <a:br>
              <a:rPr lang="en-US" dirty="0">
                <a:solidFill>
                  <a:srgbClr val="FFFFFF"/>
                </a:solidFill>
                <a:ea typeface="Calibri"/>
                <a:cs typeface="Calibri"/>
                <a:sym typeface="Calibri"/>
              </a:rPr>
            </a:br>
            <a:r>
              <a:rPr lang="en-US" dirty="0">
                <a:solidFill>
                  <a:srgbClr val="FFFFFF"/>
                </a:solidFill>
                <a:ea typeface="Calibri"/>
                <a:cs typeface="Calibri"/>
                <a:sym typeface="Calibri"/>
              </a:rPr>
              <a:t>Examples of poor pedagogical practice</a:t>
            </a:r>
            <a:br>
              <a:rPr lang="en-US" dirty="0">
                <a:solidFill>
                  <a:srgbClr val="FFFFFF"/>
                </a:solidFill>
                <a:ea typeface="Calibri"/>
                <a:cs typeface="Calibri"/>
                <a:sym typeface="Calibri"/>
              </a:rPr>
            </a:br>
            <a:br>
              <a:rPr lang="en-US" dirty="0">
                <a:solidFill>
                  <a:srgbClr val="FFFFFF"/>
                </a:solidFill>
                <a:ea typeface="Calibri"/>
                <a:cs typeface="Calibri"/>
                <a:sym typeface="Calibri"/>
              </a:rPr>
            </a:br>
            <a:endParaRPr lang="en-XK" dirty="0"/>
          </a:p>
        </p:txBody>
      </p:sp>
      <p:sp>
        <p:nvSpPr>
          <p:cNvPr id="4" name="Subtitle 3">
            <a:extLst>
              <a:ext uri="{FF2B5EF4-FFF2-40B4-BE49-F238E27FC236}">
                <a16:creationId xmlns:a16="http://schemas.microsoft.com/office/drawing/2014/main" id="{1314489B-B263-0273-756E-A679021167D2}"/>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13959025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228600" marR="0" lvl="0" indent="0" algn="l" rtl="0">
              <a:lnSpc>
                <a:spcPct val="90000"/>
              </a:lnSpc>
              <a:spcBef>
                <a:spcPts val="600"/>
              </a:spcBef>
              <a:spcAft>
                <a:spcPts val="0"/>
              </a:spcAft>
              <a:buNone/>
            </a:pPr>
            <a:r>
              <a:rPr lang="en-US" sz="1400" dirty="0">
                <a:solidFill>
                  <a:schemeClr val="bg1"/>
                </a:solidFill>
                <a:ea typeface="Calibri"/>
                <a:cs typeface="Calibri"/>
                <a:sym typeface="Calibri"/>
              </a:rPr>
              <a:t>Teachers not planning lessons.</a:t>
            </a: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FFFFFF"/>
                </a:solidFill>
                <a:ea typeface="Calibri"/>
                <a:cs typeface="Calibri"/>
                <a:sym typeface="Calibri"/>
              </a:rPr>
              <a:t>Examples of poor pedagogical practice in Kosovo</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17826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lvl="0" indent="0">
              <a:buNone/>
            </a:pPr>
            <a:r>
              <a:rPr lang="sq-AL" sz="1400" b="1" dirty="0">
                <a:solidFill>
                  <a:srgbClr val="518BCB"/>
                </a:solidFill>
              </a:rPr>
              <a:t>Lesson plans do not need to be detailed but they must include:</a:t>
            </a:r>
          </a:p>
          <a:p>
            <a:pPr marL="152400" lvl="0" indent="0">
              <a:buNone/>
            </a:pPr>
            <a:endParaRPr lang="sq-AL" sz="1400" b="1" u="none" strike="noStrike" cap="none" dirty="0">
              <a:solidFill>
                <a:srgbClr val="518BCB"/>
              </a:solidFill>
              <a:latin typeface="Avenir Light" panose="020B0402020203020204" pitchFamily="34" charset="77"/>
              <a:ea typeface="Calibri"/>
              <a:cs typeface="Calibri"/>
              <a:sym typeface="Calibri"/>
            </a:endParaRPr>
          </a:p>
          <a:p>
            <a:r>
              <a:rPr lang="en-US" sz="1400" u="none" strike="noStrike" cap="none" dirty="0">
                <a:solidFill>
                  <a:srgbClr val="518BCB"/>
                </a:solidFill>
                <a:latin typeface="Avenir Light" panose="020B0402020203020204" pitchFamily="34" charset="77"/>
                <a:ea typeface="Calibri"/>
                <a:cs typeface="Calibri"/>
                <a:sym typeface="Calibri"/>
              </a:rPr>
              <a:t>A clear learning objective and success criteria.</a:t>
            </a:r>
            <a:endParaRPr lang="en-US" sz="1400" dirty="0">
              <a:solidFill>
                <a:srgbClr val="518BCB"/>
              </a:solidFill>
              <a:ea typeface="Calibri"/>
            </a:endParaRPr>
          </a:p>
          <a:p>
            <a:r>
              <a:rPr lang="en-US" sz="1400" u="none" strike="noStrike" cap="none" dirty="0">
                <a:solidFill>
                  <a:srgbClr val="518BCB"/>
                </a:solidFill>
                <a:latin typeface="Avenir Light" panose="020B0402020203020204" pitchFamily="34" charset="77"/>
                <a:ea typeface="Calibri"/>
                <a:cs typeface="Calibri"/>
                <a:sym typeface="Calibri"/>
              </a:rPr>
              <a:t>A variety of pedagogical strategies (over time).</a:t>
            </a:r>
            <a:endParaRPr lang="en-US" sz="1400" dirty="0">
              <a:solidFill>
                <a:srgbClr val="518BCB"/>
              </a:solidFill>
              <a:ea typeface="Calibri"/>
            </a:endParaRPr>
          </a:p>
          <a:p>
            <a:r>
              <a:rPr lang="en-US" sz="1400" u="none" strike="noStrike" cap="none" dirty="0">
                <a:solidFill>
                  <a:srgbClr val="518BCB"/>
                </a:solidFill>
                <a:latin typeface="Avenir Light" panose="020B0402020203020204" pitchFamily="34" charset="77"/>
                <a:ea typeface="Calibri"/>
                <a:cs typeface="Calibri"/>
                <a:sym typeface="Calibri"/>
              </a:rPr>
              <a:t>Short cycle formative assessment strategies. (e.g., hinge questions, diagnostic assessments using mini whiteboards)</a:t>
            </a:r>
          </a:p>
          <a:p>
            <a:r>
              <a:rPr lang="en-US" sz="1400" u="none" strike="noStrike" cap="none" dirty="0">
                <a:solidFill>
                  <a:srgbClr val="518BCB"/>
                </a:solidFill>
                <a:latin typeface="Avenir Light" panose="020B0402020203020204" pitchFamily="34" charset="77"/>
                <a:ea typeface="Calibri"/>
                <a:cs typeface="Calibri"/>
                <a:sym typeface="Calibri"/>
              </a:rPr>
              <a:t>Differentiation by content, process, product and/or learning environment.</a:t>
            </a:r>
            <a:endParaRPr lang="en-US" sz="1400" dirty="0">
              <a:solidFill>
                <a:srgbClr val="518BCB"/>
              </a:solidFill>
              <a:ea typeface="Calibri"/>
            </a:endParaRPr>
          </a:p>
          <a:p>
            <a:r>
              <a:rPr lang="en-US" sz="1400" u="none" strike="noStrike" cap="none" dirty="0">
                <a:solidFill>
                  <a:srgbClr val="518BCB"/>
                </a:solidFill>
                <a:latin typeface="Avenir Light" panose="020B0402020203020204" pitchFamily="34" charset="77"/>
                <a:ea typeface="Calibri"/>
                <a:cs typeface="Calibri"/>
                <a:sym typeface="Calibri"/>
              </a:rPr>
              <a:t>Challenge. Teachers should try to plan a challenge for students in every lesson.</a:t>
            </a:r>
            <a:endParaRPr lang="sq-AL" sz="1400" dirty="0">
              <a:solidFill>
                <a:srgbClr val="518BCB"/>
              </a:solidFill>
              <a:latin typeface="Avenir Light" panose="020B0402020203020204" pitchFamily="34" charset="77"/>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a:solidFill>
                  <a:srgbClr val="518BCB"/>
                </a:solidFill>
              </a:rPr>
              <a:t>Solution</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0266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228600" marR="0" lvl="0" indent="0" algn="l" rtl="0">
              <a:lnSpc>
                <a:spcPct val="90000"/>
              </a:lnSpc>
              <a:spcBef>
                <a:spcPts val="600"/>
              </a:spcBef>
              <a:spcAft>
                <a:spcPts val="0"/>
              </a:spcAft>
              <a:buNone/>
            </a:pPr>
            <a:r>
              <a:rPr lang="en-US" sz="1400" dirty="0">
                <a:solidFill>
                  <a:schemeClr val="bg1"/>
                </a:solidFill>
                <a:ea typeface="Calibri"/>
                <a:cs typeface="Calibri"/>
                <a:sym typeface="Calibri"/>
              </a:rPr>
              <a:t>Teachers do not respond to what is happening in the class.</a:t>
            </a:r>
          </a:p>
          <a:p>
            <a:pPr marL="228600" marR="0" lvl="0" indent="0" algn="l" rtl="0">
              <a:lnSpc>
                <a:spcPct val="90000"/>
              </a:lnSpc>
              <a:spcBef>
                <a:spcPts val="600"/>
              </a:spcBef>
              <a:spcAft>
                <a:spcPts val="0"/>
              </a:spcAft>
              <a:buNone/>
            </a:pPr>
            <a:endParaRPr lang="en-US" sz="1400" dirty="0">
              <a:solidFill>
                <a:schemeClr val="bg1"/>
              </a:solidFill>
              <a:ea typeface="Calibri"/>
              <a:cs typeface="Calibri"/>
              <a:sym typeface="Calibri"/>
            </a:endParaRPr>
          </a:p>
          <a:p>
            <a:pPr marL="228600" marR="0" lvl="0" indent="0" algn="l" rtl="0">
              <a:lnSpc>
                <a:spcPct val="90000"/>
              </a:lnSpc>
              <a:spcBef>
                <a:spcPts val="600"/>
              </a:spcBef>
              <a:spcAft>
                <a:spcPts val="0"/>
              </a:spcAft>
              <a:buNone/>
            </a:pPr>
            <a:r>
              <a:rPr lang="en-US" sz="1400" dirty="0">
                <a:solidFill>
                  <a:schemeClr val="bg1"/>
                </a:solidFill>
                <a:ea typeface="Calibri"/>
                <a:cs typeface="Calibri"/>
                <a:sym typeface="Calibri"/>
              </a:rPr>
              <a:t>Teachers deliver presentations without the use of short cycle formative assessment strategies. This results in teachers presenting content that is not presented at the correct level for the students.</a:t>
            </a: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FFFFFF"/>
                </a:solidFill>
                <a:ea typeface="Calibri"/>
                <a:cs typeface="Calibri"/>
                <a:sym typeface="Calibri"/>
              </a:rPr>
              <a:t>Examples of poor pedagogical practice in Kosovo</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69196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228600" marR="0" lvl="0" indent="0" algn="l" rtl="0">
              <a:lnSpc>
                <a:spcPct val="90000"/>
              </a:lnSpc>
              <a:spcBef>
                <a:spcPts val="0"/>
              </a:spcBef>
              <a:spcAft>
                <a:spcPts val="0"/>
              </a:spcAft>
              <a:buNone/>
            </a:pPr>
            <a:r>
              <a:rPr lang="en-US" sz="1400" dirty="0">
                <a:solidFill>
                  <a:srgbClr val="518BCB"/>
                </a:solidFill>
                <a:ea typeface="Calibri"/>
                <a:cs typeface="Calibri"/>
                <a:sym typeface="Calibri"/>
              </a:rPr>
              <a:t>Plan hinge questions and other responsive teaching strategies into lessons.</a:t>
            </a:r>
            <a:endParaRPr lang="en-US" sz="1400" dirty="0">
              <a:solidFill>
                <a:srgbClr val="518BCB"/>
              </a:solidFill>
            </a:endParaRPr>
          </a:p>
          <a:p>
            <a:pPr marL="228600" marR="0" lvl="0" indent="0" algn="l" rtl="0">
              <a:lnSpc>
                <a:spcPct val="90000"/>
              </a:lnSpc>
              <a:spcBef>
                <a:spcPts val="600"/>
              </a:spcBef>
              <a:spcAft>
                <a:spcPts val="0"/>
              </a:spcAft>
              <a:buNone/>
            </a:pPr>
            <a:endParaRPr lang="en-US" sz="1400" dirty="0">
              <a:solidFill>
                <a:srgbClr val="518BCB"/>
              </a:solidFill>
              <a:ea typeface="Calibri"/>
              <a:cs typeface="Calibri"/>
              <a:sym typeface="Calibri"/>
            </a:endParaRPr>
          </a:p>
          <a:p>
            <a:pPr marL="228600" marR="0" lvl="0" indent="0" algn="l" rtl="0">
              <a:lnSpc>
                <a:spcPct val="90000"/>
              </a:lnSpc>
              <a:spcBef>
                <a:spcPts val="600"/>
              </a:spcBef>
              <a:spcAft>
                <a:spcPts val="0"/>
              </a:spcAft>
              <a:buNone/>
            </a:pPr>
            <a:r>
              <a:rPr lang="en-US" sz="1400" i="1" dirty="0">
                <a:solidFill>
                  <a:srgbClr val="518BCB"/>
                </a:solidFill>
                <a:ea typeface="Calibri"/>
                <a:cs typeface="Calibri"/>
                <a:sym typeface="Calibri"/>
              </a:rPr>
              <a:t>By doing this the lesson can be adapted in real time to better meet individual student needs.</a:t>
            </a:r>
            <a:endParaRPr lang="sq-AL" sz="1400" i="1" dirty="0">
              <a:solidFill>
                <a:srgbClr val="518BCB"/>
              </a:solidFill>
            </a:endParaRPr>
          </a:p>
          <a:p>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a:solidFill>
                  <a:srgbClr val="518BCB"/>
                </a:solidFill>
              </a:rPr>
              <a:t>Solution</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307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F14E-D457-3989-9F15-91C4FC31FF36}"/>
              </a:ext>
            </a:extLst>
          </p:cNvPr>
          <p:cNvSpPr>
            <a:spLocks noGrp="1"/>
          </p:cNvSpPr>
          <p:nvPr>
            <p:ph type="title"/>
          </p:nvPr>
        </p:nvSpPr>
        <p:spPr/>
        <p:txBody>
          <a:bodyPr/>
          <a:lstStyle/>
          <a:p>
            <a:r>
              <a:rPr lang="en-GB" dirty="0"/>
              <a:t>Glossary</a:t>
            </a:r>
            <a:endParaRPr lang="en-XK" dirty="0"/>
          </a:p>
        </p:txBody>
      </p:sp>
      <p:sp>
        <p:nvSpPr>
          <p:cNvPr id="3" name="Text Placeholder 2">
            <a:extLst>
              <a:ext uri="{FF2B5EF4-FFF2-40B4-BE49-F238E27FC236}">
                <a16:creationId xmlns:a16="http://schemas.microsoft.com/office/drawing/2014/main" id="{FA36F602-6E9A-AADA-D2DA-7ACCDD77EC33}"/>
              </a:ext>
            </a:extLst>
          </p:cNvPr>
          <p:cNvSpPr>
            <a:spLocks noGrp="1"/>
          </p:cNvSpPr>
          <p:nvPr>
            <p:ph type="body" idx="1"/>
          </p:nvPr>
        </p:nvSpPr>
        <p:spPr/>
        <p:txBody>
          <a:bodyPr/>
          <a:lstStyle/>
          <a:p>
            <a:pPr>
              <a:lnSpc>
                <a:spcPct val="90000"/>
              </a:lnSpc>
              <a:spcAft>
                <a:spcPts val="600"/>
              </a:spcAft>
            </a:pPr>
            <a:r>
              <a:rPr lang="sq-AL" b="1" i="0" dirty="0">
                <a:solidFill>
                  <a:srgbClr val="518BCB"/>
                </a:solidFill>
              </a:rPr>
              <a:t>Acknowledgement Marking</a:t>
            </a:r>
            <a:r>
              <a:rPr lang="sq-AL" b="1" i="0" dirty="0"/>
              <a:t> </a:t>
            </a:r>
            <a:r>
              <a:rPr lang="sq-AL" b="0" i="0" dirty="0"/>
              <a:t>is when a teacher uses ticks, simple marks or corrections (10/10), a stamp and/or brief attainment-based comments.</a:t>
            </a:r>
          </a:p>
          <a:p>
            <a:pPr>
              <a:lnSpc>
                <a:spcPct val="90000"/>
              </a:lnSpc>
              <a:spcAft>
                <a:spcPts val="600"/>
              </a:spcAft>
            </a:pPr>
            <a:r>
              <a:rPr lang="sq-AL" b="1" dirty="0">
                <a:solidFill>
                  <a:srgbClr val="518BCB"/>
                </a:solidFill>
              </a:rPr>
              <a:t>Differentiating content</a:t>
            </a:r>
            <a:r>
              <a:rPr lang="sq-AL" dirty="0"/>
              <a:t> means using various delivery formats such as video, texts, lectures, or audio.</a:t>
            </a:r>
          </a:p>
          <a:p>
            <a:pPr>
              <a:lnSpc>
                <a:spcPct val="90000"/>
              </a:lnSpc>
              <a:spcAft>
                <a:spcPts val="600"/>
              </a:spcAft>
            </a:pPr>
            <a:r>
              <a:rPr lang="sq-AL" b="1" i="1" dirty="0">
                <a:solidFill>
                  <a:srgbClr val="518BCB"/>
                </a:solidFill>
              </a:rPr>
              <a:t>Differentiating by product</a:t>
            </a:r>
            <a:r>
              <a:rPr lang="sq-AL" i="0" dirty="0"/>
              <a:t> </a:t>
            </a:r>
            <a:r>
              <a:rPr lang="sq-AL" dirty="0"/>
              <a:t>means teachers assess the same knowledge or skill for each student but they offer their students a variety of ways to demonstrate their knowledge (e.g., video, written report).</a:t>
            </a:r>
          </a:p>
          <a:p>
            <a:pPr>
              <a:lnSpc>
                <a:spcPct val="90000"/>
              </a:lnSpc>
              <a:spcAft>
                <a:spcPts val="600"/>
              </a:spcAft>
            </a:pPr>
            <a:r>
              <a:rPr lang="sq-AL" b="1" dirty="0">
                <a:solidFill>
                  <a:srgbClr val="518BCB"/>
                </a:solidFill>
              </a:rPr>
              <a:t>Differentiating by process</a:t>
            </a:r>
            <a:r>
              <a:rPr lang="sq-AL" dirty="0"/>
              <a:t>, means teachers teach the same concept or skill to each student but they vary the manner in which it is taught. Students might work in pairs or groups, use technology, use objects to help them understand a concept.</a:t>
            </a:r>
            <a:endParaRPr lang="sq-AL" b="0" i="0" u="none" strike="noStrike" dirty="0"/>
          </a:p>
          <a:p>
            <a:pPr>
              <a:lnSpc>
                <a:spcPct val="90000"/>
              </a:lnSpc>
              <a:spcAft>
                <a:spcPts val="600"/>
              </a:spcAft>
            </a:pPr>
            <a:r>
              <a:rPr lang="sq-AL" b="1" dirty="0">
                <a:solidFill>
                  <a:srgbClr val="518BCB"/>
                </a:solidFill>
              </a:rPr>
              <a:t>Differentiating the learning environment </a:t>
            </a:r>
            <a:r>
              <a:rPr lang="sq-AL" dirty="0"/>
              <a:t>means the teacher makes changes to either the physical environment or the atmosphere the students work in.</a:t>
            </a:r>
          </a:p>
          <a:p>
            <a:pPr>
              <a:lnSpc>
                <a:spcPct val="90000"/>
              </a:lnSpc>
              <a:spcAft>
                <a:spcPts val="600"/>
              </a:spcAft>
            </a:pPr>
            <a:r>
              <a:rPr lang="sq-AL" b="1" i="0" dirty="0">
                <a:solidFill>
                  <a:srgbClr val="518BCB"/>
                </a:solidFill>
              </a:rPr>
              <a:t>Feedback</a:t>
            </a:r>
            <a:r>
              <a:rPr lang="sq-AL" b="1" i="0" dirty="0"/>
              <a:t> </a:t>
            </a:r>
            <a:r>
              <a:rPr lang="en-US" sz="1400" b="0" i="0" u="none" strike="noStrike" cap="none" dirty="0">
                <a:solidFill>
                  <a:schemeClr val="dk1"/>
                </a:solidFill>
                <a:latin typeface="Calibri"/>
                <a:ea typeface="Calibri"/>
                <a:cs typeface="Calibri"/>
                <a:sym typeface="Calibri"/>
              </a:rPr>
              <a:t>can be </a:t>
            </a:r>
            <a:r>
              <a:rPr lang="en-US" sz="1400" b="1" i="0" u="none" strike="noStrike" cap="none" dirty="0">
                <a:solidFill>
                  <a:schemeClr val="dk1"/>
                </a:solidFill>
                <a:latin typeface="Calibri"/>
                <a:ea typeface="Calibri"/>
                <a:cs typeface="Calibri"/>
                <a:sym typeface="Calibri"/>
              </a:rPr>
              <a:t>written</a:t>
            </a:r>
            <a:r>
              <a:rPr lang="en-US" sz="1400" b="0" i="0" u="none" strike="noStrike" cap="none" dirty="0">
                <a:solidFill>
                  <a:schemeClr val="dk1"/>
                </a:solidFill>
                <a:latin typeface="Calibri"/>
                <a:ea typeface="Calibri"/>
                <a:cs typeface="Calibri"/>
                <a:sym typeface="Calibri"/>
              </a:rPr>
              <a:t> or </a:t>
            </a:r>
            <a:r>
              <a:rPr lang="en-US" sz="1400" b="1" i="0" u="none" strike="noStrike" cap="none" dirty="0">
                <a:solidFill>
                  <a:schemeClr val="dk1"/>
                </a:solidFill>
                <a:latin typeface="Calibri"/>
                <a:ea typeface="Calibri"/>
                <a:cs typeface="Calibri"/>
                <a:sym typeface="Calibri"/>
              </a:rPr>
              <a:t>oral</a:t>
            </a:r>
            <a:r>
              <a:rPr lang="en-US" sz="1400" b="0" i="0" u="none" strike="noStrike" cap="none" dirty="0">
                <a:solidFill>
                  <a:schemeClr val="dk1"/>
                </a:solidFill>
                <a:latin typeface="Calibri"/>
                <a:ea typeface="Calibri"/>
                <a:cs typeface="Calibri"/>
                <a:sym typeface="Calibri"/>
              </a:rPr>
              <a:t>. It is information given by the teacher to the learner about their performance. (Giving students a grade e.g. 1,2,3,4,5 is </a:t>
            </a:r>
            <a:r>
              <a:rPr lang="en-US" sz="1400" b="1" i="0" u="none" strike="noStrike" cap="none" dirty="0">
                <a:solidFill>
                  <a:schemeClr val="dk1"/>
                </a:solidFill>
                <a:latin typeface="Calibri"/>
                <a:ea typeface="Calibri"/>
                <a:cs typeface="Calibri"/>
                <a:sym typeface="Calibri"/>
              </a:rPr>
              <a:t>not</a:t>
            </a:r>
            <a:r>
              <a:rPr lang="en-US" sz="1400" b="0" i="0" u="none" strike="noStrike" cap="none" dirty="0">
                <a:solidFill>
                  <a:schemeClr val="dk1"/>
                </a:solidFill>
                <a:latin typeface="Calibri"/>
                <a:ea typeface="Calibri"/>
                <a:cs typeface="Calibri"/>
                <a:sym typeface="Calibri"/>
              </a:rPr>
              <a:t> feedback)</a:t>
            </a:r>
            <a:br>
              <a:rPr lang="sq-AL" sz="1800" dirty="0"/>
            </a:br>
            <a:endParaRPr lang="sq-AL" sz="1800" dirty="0"/>
          </a:p>
          <a:p>
            <a:endParaRPr lang="en-XK" dirty="0"/>
          </a:p>
        </p:txBody>
      </p:sp>
    </p:spTree>
    <p:extLst>
      <p:ext uri="{BB962C8B-B14F-4D97-AF65-F5344CB8AC3E}">
        <p14:creationId xmlns:p14="http://schemas.microsoft.com/office/powerpoint/2010/main" val="10905515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228600" marR="0" lvl="0" indent="0" algn="l" rtl="0">
              <a:lnSpc>
                <a:spcPct val="90000"/>
              </a:lnSpc>
              <a:spcBef>
                <a:spcPts val="600"/>
              </a:spcBef>
              <a:spcAft>
                <a:spcPts val="0"/>
              </a:spcAft>
              <a:buNone/>
            </a:pPr>
            <a:r>
              <a:rPr lang="en-US" sz="1400" dirty="0">
                <a:solidFill>
                  <a:schemeClr val="bg1"/>
                </a:solidFill>
                <a:ea typeface="Calibri"/>
                <a:cs typeface="Calibri"/>
                <a:sym typeface="Calibri"/>
              </a:rPr>
              <a:t>The whole class doing an activity where the level of difficulty is the same for each student. </a:t>
            </a:r>
            <a:endParaRPr lang="en-US" sz="1400" dirty="0">
              <a:solidFill>
                <a:schemeClr val="bg1"/>
              </a:solidFill>
            </a:endParaRPr>
          </a:p>
          <a:p>
            <a:pPr marL="152400" lvl="0" indent="0">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FFFFFF"/>
                </a:solidFill>
                <a:ea typeface="Calibri"/>
                <a:cs typeface="Calibri"/>
                <a:sym typeface="Calibri"/>
              </a:rPr>
              <a:t>Examples of poor pedagogical practice in Kosovo</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5692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marR="0" lvl="0" indent="0" algn="l" rtl="0">
              <a:lnSpc>
                <a:spcPct val="90000"/>
              </a:lnSpc>
              <a:spcBef>
                <a:spcPts val="600"/>
              </a:spcBef>
              <a:spcAft>
                <a:spcPts val="0"/>
              </a:spcAft>
              <a:buNone/>
            </a:pPr>
            <a:r>
              <a:rPr lang="en-US" sz="1400" dirty="0">
                <a:solidFill>
                  <a:srgbClr val="518BCB"/>
                </a:solidFill>
                <a:ea typeface="Calibri"/>
                <a:cs typeface="Calibri"/>
                <a:sym typeface="Calibri"/>
              </a:rPr>
              <a:t>Poor text books make this harder for teachers. However, teachers can introduce challenge in a variety of ways.</a:t>
            </a:r>
            <a:endParaRPr lang="en-US" sz="1400" dirty="0">
              <a:solidFill>
                <a:srgbClr val="518BCB"/>
              </a:solidFill>
            </a:endParaRPr>
          </a:p>
          <a:p>
            <a:pPr marL="0" marR="0" lvl="0" indent="0" algn="l" rtl="0">
              <a:lnSpc>
                <a:spcPct val="90000"/>
              </a:lnSpc>
              <a:spcBef>
                <a:spcPts val="600"/>
              </a:spcBef>
              <a:spcAft>
                <a:spcPts val="0"/>
              </a:spcAft>
              <a:buNone/>
            </a:pPr>
            <a:endParaRPr lang="en-US" sz="1400" dirty="0">
              <a:solidFill>
                <a:srgbClr val="518BCB"/>
              </a:solidFill>
              <a:ea typeface="Calibri"/>
              <a:cs typeface="Calibri"/>
              <a:sym typeface="Calibri"/>
            </a:endParaRPr>
          </a:p>
          <a:p>
            <a:pPr marL="0" marR="0" lvl="0" indent="0" algn="l" rtl="0">
              <a:lnSpc>
                <a:spcPct val="90000"/>
              </a:lnSpc>
              <a:spcBef>
                <a:spcPts val="600"/>
              </a:spcBef>
              <a:spcAft>
                <a:spcPts val="0"/>
              </a:spcAft>
              <a:buNone/>
            </a:pPr>
            <a:r>
              <a:rPr lang="en-US" sz="1400" dirty="0">
                <a:solidFill>
                  <a:srgbClr val="518BCB"/>
                </a:solidFill>
                <a:ea typeface="Calibri"/>
                <a:cs typeface="Calibri"/>
                <a:sym typeface="Calibri"/>
              </a:rPr>
              <a:t>Peer tutoring supports students but also offers challenge to the peer tutor as it requires the active recall and processing of knowledge.</a:t>
            </a:r>
            <a:endParaRPr lang="en-US" sz="1400" dirty="0">
              <a:solidFill>
                <a:srgbClr val="518BCB"/>
              </a:solidFill>
            </a:endParaRPr>
          </a:p>
          <a:p>
            <a:pPr marL="0" marR="0" lvl="0" indent="0" algn="l" rtl="0">
              <a:lnSpc>
                <a:spcPct val="90000"/>
              </a:lnSpc>
              <a:spcBef>
                <a:spcPts val="600"/>
              </a:spcBef>
              <a:spcAft>
                <a:spcPts val="0"/>
              </a:spcAft>
              <a:buNone/>
            </a:pPr>
            <a:endParaRPr lang="en-US" sz="1400" dirty="0">
              <a:solidFill>
                <a:srgbClr val="518BCB"/>
              </a:solidFill>
              <a:ea typeface="Calibri"/>
              <a:cs typeface="Calibri"/>
              <a:sym typeface="Calibri"/>
            </a:endParaRPr>
          </a:p>
          <a:p>
            <a:pPr marL="0" marR="0" lvl="0" indent="0" algn="l" rtl="0">
              <a:lnSpc>
                <a:spcPct val="90000"/>
              </a:lnSpc>
              <a:spcBef>
                <a:spcPts val="600"/>
              </a:spcBef>
              <a:spcAft>
                <a:spcPts val="0"/>
              </a:spcAft>
              <a:buNone/>
            </a:pPr>
            <a:r>
              <a:rPr lang="en-US" sz="1400" dirty="0">
                <a:solidFill>
                  <a:srgbClr val="518BCB"/>
                </a:solidFill>
                <a:ea typeface="Calibri"/>
                <a:cs typeface="Calibri"/>
                <a:sym typeface="Calibri"/>
              </a:rPr>
              <a:t>Teachers can create a challenge wall in the classroom. Challenges that students can do if lesson content is too easy.</a:t>
            </a:r>
            <a:endParaRPr lang="en-US" sz="1400" dirty="0">
              <a:solidFill>
                <a:srgbClr val="518BCB"/>
              </a:solidFill>
            </a:endParaRPr>
          </a:p>
          <a:p>
            <a:pPr marL="0" marR="0" lvl="0" indent="0" algn="l" rtl="0">
              <a:lnSpc>
                <a:spcPct val="90000"/>
              </a:lnSpc>
              <a:spcBef>
                <a:spcPts val="600"/>
              </a:spcBef>
              <a:spcAft>
                <a:spcPts val="0"/>
              </a:spcAft>
              <a:buNone/>
            </a:pPr>
            <a:endParaRPr lang="en-US" sz="1400" dirty="0">
              <a:solidFill>
                <a:srgbClr val="518BCB"/>
              </a:solidFill>
              <a:ea typeface="Calibri"/>
              <a:cs typeface="Calibri"/>
              <a:sym typeface="Calibri"/>
            </a:endParaRPr>
          </a:p>
          <a:p>
            <a:pPr marL="0" marR="0" lvl="0" indent="0" algn="l" rtl="0">
              <a:lnSpc>
                <a:spcPct val="90000"/>
              </a:lnSpc>
              <a:spcBef>
                <a:spcPts val="600"/>
              </a:spcBef>
              <a:spcAft>
                <a:spcPts val="0"/>
              </a:spcAft>
              <a:buNone/>
            </a:pPr>
            <a:r>
              <a:rPr lang="en-US" sz="1400" dirty="0">
                <a:solidFill>
                  <a:srgbClr val="518BCB"/>
                </a:solidFill>
                <a:ea typeface="Calibri"/>
                <a:cs typeface="Calibri"/>
                <a:sym typeface="Calibri"/>
              </a:rPr>
              <a:t>Students can be given a choice of activities based.</a:t>
            </a:r>
            <a:endParaRPr lang="sq-AL" sz="1400" dirty="0">
              <a:solidFill>
                <a:srgbClr val="518BCB"/>
              </a:solidFill>
            </a:endParaRPr>
          </a:p>
          <a:p>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a:solidFill>
                  <a:srgbClr val="518BCB"/>
                </a:solidFill>
              </a:rPr>
              <a:t>Solution</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6619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228600" marR="0" lvl="0" indent="0" algn="l" rtl="0">
              <a:lnSpc>
                <a:spcPct val="90000"/>
              </a:lnSpc>
              <a:spcBef>
                <a:spcPts val="600"/>
              </a:spcBef>
              <a:spcAft>
                <a:spcPts val="0"/>
              </a:spcAft>
              <a:buNone/>
            </a:pPr>
            <a:r>
              <a:rPr lang="en-US" sz="1400" dirty="0">
                <a:solidFill>
                  <a:schemeClr val="bg1"/>
                </a:solidFill>
                <a:ea typeface="Calibri"/>
                <a:cs typeface="Calibri"/>
                <a:sym typeface="Calibri"/>
              </a:rPr>
              <a:t>Teachers record formative assessment data but  but do not respond to the data and adjust the lesson as a result.</a:t>
            </a:r>
            <a:endParaRPr lang="en-US" sz="1400" dirty="0">
              <a:solidFill>
                <a:schemeClr val="bg1"/>
              </a:solidFill>
            </a:endParaRPr>
          </a:p>
          <a:p>
            <a:pPr marL="152400" lvl="0" indent="0">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FFFFFF"/>
                </a:solidFill>
                <a:ea typeface="Calibri"/>
                <a:cs typeface="Calibri"/>
                <a:sym typeface="Calibri"/>
              </a:rPr>
              <a:t>Examples of poor pedagogical practice in Kosovo</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3310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indent="0">
              <a:lnSpc>
                <a:spcPct val="90000"/>
              </a:lnSpc>
              <a:spcAft>
                <a:spcPts val="600"/>
              </a:spcAft>
              <a:buNone/>
            </a:pPr>
            <a:r>
              <a:rPr lang="sq-AL" sz="1400" dirty="0">
                <a:solidFill>
                  <a:srgbClr val="518BCB"/>
                </a:solidFill>
              </a:rPr>
              <a:t>Respond to the class</a:t>
            </a:r>
          </a:p>
          <a:p>
            <a:pPr marL="0" indent="0">
              <a:lnSpc>
                <a:spcPct val="90000"/>
              </a:lnSpc>
              <a:spcAft>
                <a:spcPts val="600"/>
              </a:spcAft>
              <a:buNone/>
            </a:pPr>
            <a:endParaRPr lang="sq-AL" sz="1400" dirty="0">
              <a:solidFill>
                <a:srgbClr val="518BCB"/>
              </a:solidFill>
            </a:endParaRPr>
          </a:p>
          <a:p>
            <a:pPr marL="742950" marR="0" lvl="0" indent="-514350" algn="l" rtl="0">
              <a:lnSpc>
                <a:spcPct val="90000"/>
              </a:lnSpc>
              <a:spcBef>
                <a:spcPts val="600"/>
              </a:spcBef>
              <a:spcAft>
                <a:spcPts val="0"/>
              </a:spcAft>
              <a:buClr>
                <a:schemeClr val="dk1"/>
              </a:buClr>
              <a:buSzPct val="100000"/>
              <a:buFont typeface="Calibri"/>
              <a:buAutoNum type="arabicPeriod"/>
            </a:pPr>
            <a:r>
              <a:rPr lang="en-US" sz="1400" dirty="0">
                <a:solidFill>
                  <a:srgbClr val="518BCB"/>
                </a:solidFill>
                <a:ea typeface="Calibri"/>
                <a:cs typeface="Calibri"/>
                <a:sym typeface="Calibri"/>
              </a:rPr>
              <a:t>If the class are not engaged use an active learning strategy to engage them. (Think-pair-share is an underused strategy by many teachers)</a:t>
            </a:r>
            <a:endParaRPr lang="en-US" sz="1400" dirty="0">
              <a:solidFill>
                <a:srgbClr val="518BCB"/>
              </a:solidFill>
              <a:ea typeface="Calibri"/>
            </a:endParaRPr>
          </a:p>
          <a:p>
            <a:pPr marL="742950" marR="0" lvl="0" indent="-514350" algn="l" rtl="0">
              <a:lnSpc>
                <a:spcPct val="90000"/>
              </a:lnSpc>
              <a:spcBef>
                <a:spcPts val="600"/>
              </a:spcBef>
              <a:spcAft>
                <a:spcPts val="0"/>
              </a:spcAft>
              <a:buClr>
                <a:schemeClr val="dk1"/>
              </a:buClr>
              <a:buSzPct val="100000"/>
              <a:buFont typeface="Calibri"/>
              <a:buAutoNum type="arabicPeriod"/>
            </a:pPr>
            <a:r>
              <a:rPr lang="en-US" sz="1400" dirty="0">
                <a:solidFill>
                  <a:srgbClr val="518BCB"/>
                </a:solidFill>
                <a:ea typeface="Calibri"/>
                <a:cs typeface="Calibri"/>
                <a:sym typeface="Calibri"/>
              </a:rPr>
              <a:t>If the lesson is too easy adjust it.</a:t>
            </a:r>
            <a:endParaRPr lang="en-US" sz="1400" dirty="0">
              <a:solidFill>
                <a:srgbClr val="518BCB"/>
              </a:solidFill>
              <a:ea typeface="Calibri"/>
            </a:endParaRPr>
          </a:p>
          <a:p>
            <a:pPr marL="742950" marR="0" lvl="0" indent="-514350" algn="l" rtl="0">
              <a:lnSpc>
                <a:spcPct val="90000"/>
              </a:lnSpc>
              <a:spcBef>
                <a:spcPts val="600"/>
              </a:spcBef>
              <a:spcAft>
                <a:spcPts val="0"/>
              </a:spcAft>
              <a:buClr>
                <a:schemeClr val="dk1"/>
              </a:buClr>
              <a:buSzPct val="100000"/>
              <a:buFont typeface="Calibri"/>
              <a:buAutoNum type="arabicPeriod"/>
            </a:pPr>
            <a:r>
              <a:rPr lang="en-US" sz="1400" dirty="0">
                <a:solidFill>
                  <a:srgbClr val="518BCB"/>
                </a:solidFill>
                <a:ea typeface="Calibri"/>
                <a:cs typeface="Calibri"/>
                <a:sym typeface="Calibri"/>
              </a:rPr>
              <a:t>If the lesson is too difficult adjust it.</a:t>
            </a:r>
            <a:endParaRPr lang="en-US" sz="1400" dirty="0">
              <a:solidFill>
                <a:srgbClr val="518BCB"/>
              </a:solidFill>
              <a:ea typeface="Calibri"/>
            </a:endParaRPr>
          </a:p>
          <a:p>
            <a:pPr marL="742950" marR="0" lvl="0" indent="-514350" algn="l" rtl="0">
              <a:lnSpc>
                <a:spcPct val="90000"/>
              </a:lnSpc>
              <a:spcBef>
                <a:spcPts val="600"/>
              </a:spcBef>
              <a:spcAft>
                <a:spcPts val="0"/>
              </a:spcAft>
              <a:buClr>
                <a:schemeClr val="dk1"/>
              </a:buClr>
              <a:buSzPct val="100000"/>
              <a:buFont typeface="Calibri"/>
              <a:buAutoNum type="arabicPeriod"/>
            </a:pPr>
            <a:r>
              <a:rPr lang="en-US" sz="1400" dirty="0">
                <a:solidFill>
                  <a:srgbClr val="518BCB"/>
                </a:solidFill>
                <a:ea typeface="Calibri"/>
                <a:cs typeface="Calibri"/>
                <a:sym typeface="Calibri"/>
              </a:rPr>
              <a:t>Make sure there are activities in the classroom to challenge students or support them as necessary.</a:t>
            </a:r>
            <a:endParaRPr lang="sq-AL" sz="1400" dirty="0">
              <a:solidFill>
                <a:srgbClr val="518BCB"/>
              </a:solidFill>
            </a:endParaRPr>
          </a:p>
          <a:p>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a:solidFill>
                  <a:srgbClr val="518BCB"/>
                </a:solidFill>
              </a:rPr>
              <a:t>Solution</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9054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indent="0">
              <a:lnSpc>
                <a:spcPct val="90000"/>
              </a:lnSpc>
              <a:spcAft>
                <a:spcPts val="600"/>
              </a:spcAft>
              <a:buNone/>
            </a:pPr>
            <a:r>
              <a:rPr lang="sq-AL" sz="1400" dirty="0">
                <a:solidFill>
                  <a:schemeClr val="bg1"/>
                </a:solidFill>
              </a:rPr>
              <a:t>Teachers who only ask questions to the three or four students in the class who put their hand up.</a:t>
            </a:r>
          </a:p>
          <a:p>
            <a:pPr marL="152400" lvl="0" indent="0">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FFFFFF"/>
                </a:solidFill>
                <a:ea typeface="Calibri"/>
                <a:cs typeface="Calibri"/>
                <a:sym typeface="Calibri"/>
              </a:rPr>
              <a:t>Examples of poor pedagogical practice in Kosovo</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88923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228600" indent="0">
              <a:lnSpc>
                <a:spcPct val="90000"/>
              </a:lnSpc>
              <a:spcBef>
                <a:spcPts val="600"/>
              </a:spcBef>
              <a:buClr>
                <a:schemeClr val="dk1"/>
              </a:buClr>
              <a:buSzPts val="2600"/>
              <a:buNone/>
            </a:pPr>
            <a:r>
              <a:rPr lang="en-US" sz="1400" dirty="0">
                <a:solidFill>
                  <a:srgbClr val="518BCB"/>
                </a:solidFill>
                <a:ea typeface="Calibri"/>
                <a:cs typeface="Calibri"/>
                <a:sym typeface="Calibri"/>
              </a:rPr>
              <a:t>1. Use </a:t>
            </a:r>
            <a:r>
              <a:rPr lang="en-US" sz="1400" b="1" dirty="0">
                <a:solidFill>
                  <a:srgbClr val="518BCB"/>
                </a:solidFill>
                <a:ea typeface="Calibri"/>
                <a:cs typeface="Calibri"/>
                <a:sym typeface="Calibri"/>
              </a:rPr>
              <a:t>Think-pair-share/ Turn to your partner </a:t>
            </a:r>
            <a:r>
              <a:rPr lang="en-US" sz="1400" dirty="0">
                <a:solidFill>
                  <a:srgbClr val="518BCB"/>
                </a:solidFill>
                <a:ea typeface="Calibri"/>
                <a:cs typeface="Calibri"/>
                <a:sym typeface="Calibri"/>
              </a:rPr>
              <a:t>active learning strategies regularly. Give all students a chance to answer the question before you pick on one to answer publicly.</a:t>
            </a:r>
            <a:endParaRPr lang="en-US" sz="1400" dirty="0">
              <a:solidFill>
                <a:srgbClr val="518BCB"/>
              </a:solidFill>
              <a:ea typeface="Calibri"/>
            </a:endParaRPr>
          </a:p>
          <a:p>
            <a:pPr marL="228600" indent="0">
              <a:lnSpc>
                <a:spcPct val="90000"/>
              </a:lnSpc>
              <a:spcBef>
                <a:spcPts val="600"/>
              </a:spcBef>
              <a:buClr>
                <a:schemeClr val="dk1"/>
              </a:buClr>
              <a:buSzPts val="2600"/>
              <a:buNone/>
            </a:pPr>
            <a:r>
              <a:rPr lang="en-US" sz="1400" dirty="0">
                <a:solidFill>
                  <a:srgbClr val="518BCB"/>
                </a:solidFill>
                <a:ea typeface="Calibri"/>
                <a:cs typeface="Calibri"/>
                <a:sym typeface="Calibri"/>
              </a:rPr>
              <a:t>2. Use whole class </a:t>
            </a:r>
            <a:r>
              <a:rPr lang="en-US" sz="1400" b="1" dirty="0">
                <a:solidFill>
                  <a:srgbClr val="518BCB"/>
                </a:solidFill>
                <a:ea typeface="Calibri"/>
                <a:cs typeface="Calibri"/>
                <a:sym typeface="Calibri"/>
              </a:rPr>
              <a:t>hinge questions </a:t>
            </a:r>
            <a:r>
              <a:rPr lang="en-US" sz="1400" dirty="0">
                <a:solidFill>
                  <a:srgbClr val="518BCB"/>
                </a:solidFill>
                <a:ea typeface="Calibri"/>
                <a:cs typeface="Calibri"/>
                <a:sym typeface="Calibri"/>
              </a:rPr>
              <a:t>or responsive learning strategies to assess whole class knowledge and give all students an opportunity to answer questions.</a:t>
            </a:r>
            <a:endParaRPr lang="sq-AL" sz="1400" dirty="0">
              <a:solidFill>
                <a:srgbClr val="518BCB"/>
              </a:solidFill>
            </a:endParaRPr>
          </a:p>
          <a:p>
            <a:pPr marL="152400" indent="0">
              <a:buNone/>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a:solidFill>
                  <a:srgbClr val="518BCB"/>
                </a:solidFill>
              </a:rPr>
              <a:t>Solution</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9690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228600" marR="0" lvl="0" indent="0" algn="l" rtl="0">
              <a:lnSpc>
                <a:spcPct val="90000"/>
              </a:lnSpc>
              <a:spcBef>
                <a:spcPts val="600"/>
              </a:spcBef>
              <a:spcAft>
                <a:spcPts val="0"/>
              </a:spcAft>
              <a:buNone/>
            </a:pPr>
            <a:r>
              <a:rPr lang="en-US" sz="1400" dirty="0">
                <a:solidFill>
                  <a:schemeClr val="bg1"/>
                </a:solidFill>
                <a:ea typeface="Calibri"/>
                <a:cs typeface="Calibri"/>
                <a:sym typeface="Calibri"/>
              </a:rPr>
              <a:t>Teachers giving student grades </a:t>
            </a:r>
            <a:r>
              <a:rPr lang="en-US" sz="1400" b="1" dirty="0">
                <a:solidFill>
                  <a:schemeClr val="bg1"/>
                </a:solidFill>
                <a:ea typeface="Calibri"/>
                <a:cs typeface="Calibri"/>
                <a:sym typeface="Calibri"/>
              </a:rPr>
              <a:t>without written or oral feedback</a:t>
            </a:r>
            <a:r>
              <a:rPr lang="en-US" sz="1400" dirty="0">
                <a:solidFill>
                  <a:schemeClr val="bg1"/>
                </a:solidFill>
                <a:ea typeface="Calibri"/>
                <a:cs typeface="Calibri"/>
                <a:sym typeface="Calibri"/>
              </a:rPr>
              <a:t> about what they did well and what they need to do to improve. </a:t>
            </a:r>
            <a:endParaRPr lang="en-US" sz="1400" dirty="0">
              <a:solidFill>
                <a:schemeClr val="bg1"/>
              </a:solidFill>
            </a:endParaRPr>
          </a:p>
          <a:p>
            <a:pPr marL="457200" marR="0" lvl="0" indent="-63500" algn="l" rtl="0">
              <a:lnSpc>
                <a:spcPct val="90000"/>
              </a:lnSpc>
              <a:spcBef>
                <a:spcPts val="600"/>
              </a:spcBef>
              <a:spcAft>
                <a:spcPts val="0"/>
              </a:spcAft>
              <a:buClr>
                <a:schemeClr val="dk1"/>
              </a:buClr>
              <a:buSzPts val="2600"/>
              <a:buFont typeface="Arial"/>
              <a:buNone/>
            </a:pPr>
            <a:endParaRPr lang="en-US" sz="1400" dirty="0">
              <a:solidFill>
                <a:schemeClr val="bg1"/>
              </a:solidFill>
              <a:ea typeface="Calibri"/>
              <a:cs typeface="Calibri"/>
              <a:sym typeface="Calibri"/>
            </a:endParaRPr>
          </a:p>
          <a:p>
            <a:pPr marL="228600" marR="0" lvl="0" indent="0" algn="l" rtl="0">
              <a:lnSpc>
                <a:spcPct val="90000"/>
              </a:lnSpc>
              <a:spcBef>
                <a:spcPts val="600"/>
              </a:spcBef>
              <a:spcAft>
                <a:spcPts val="0"/>
              </a:spcAft>
              <a:buNone/>
            </a:pPr>
            <a:r>
              <a:rPr lang="en-US" sz="1400" dirty="0">
                <a:solidFill>
                  <a:schemeClr val="bg1"/>
                </a:solidFill>
                <a:ea typeface="Calibri"/>
                <a:cs typeface="Calibri"/>
                <a:sym typeface="Calibri"/>
              </a:rPr>
              <a:t>Students being given a grade based on teacher opinion instead of clear success criteria. </a:t>
            </a:r>
          </a:p>
          <a:p>
            <a:pPr marL="228600" marR="0" lvl="0" indent="0" algn="l" rtl="0">
              <a:lnSpc>
                <a:spcPct val="90000"/>
              </a:lnSpc>
              <a:spcBef>
                <a:spcPts val="600"/>
              </a:spcBef>
              <a:spcAft>
                <a:spcPts val="0"/>
              </a:spcAft>
              <a:buNone/>
            </a:pPr>
            <a:endParaRPr lang="en-US" sz="1400" dirty="0">
              <a:solidFill>
                <a:schemeClr val="bg1"/>
              </a:solidFill>
              <a:ea typeface="Calibri"/>
              <a:cs typeface="Calibri"/>
              <a:sym typeface="Calibri"/>
            </a:endParaRPr>
          </a:p>
          <a:p>
            <a:pPr marL="228600" marR="0" lvl="0" indent="0" algn="l" rtl="0">
              <a:lnSpc>
                <a:spcPct val="90000"/>
              </a:lnSpc>
              <a:spcBef>
                <a:spcPts val="600"/>
              </a:spcBef>
              <a:spcAft>
                <a:spcPts val="0"/>
              </a:spcAft>
              <a:buNone/>
            </a:pPr>
            <a:r>
              <a:rPr lang="en-US" sz="1400" b="1" dirty="0">
                <a:solidFill>
                  <a:schemeClr val="bg1"/>
                </a:solidFill>
                <a:ea typeface="Calibri"/>
                <a:cs typeface="Calibri"/>
                <a:sym typeface="Calibri"/>
              </a:rPr>
              <a:t>Labelling</a:t>
            </a:r>
            <a:r>
              <a:rPr lang="en-US" sz="1400" dirty="0">
                <a:solidFill>
                  <a:schemeClr val="bg1"/>
                </a:solidFill>
                <a:ea typeface="Calibri"/>
                <a:cs typeface="Calibri"/>
                <a:sym typeface="Calibri"/>
              </a:rPr>
              <a:t> students in this way can be </a:t>
            </a:r>
            <a:r>
              <a:rPr lang="en-US" sz="1400" b="1" dirty="0">
                <a:solidFill>
                  <a:schemeClr val="bg1"/>
                </a:solidFill>
                <a:ea typeface="Calibri"/>
                <a:cs typeface="Calibri"/>
                <a:sym typeface="Calibri"/>
              </a:rPr>
              <a:t>humiliating</a:t>
            </a:r>
            <a:r>
              <a:rPr lang="en-US" sz="1400" dirty="0">
                <a:solidFill>
                  <a:schemeClr val="bg1"/>
                </a:solidFill>
                <a:ea typeface="Calibri"/>
                <a:cs typeface="Calibri"/>
                <a:sym typeface="Calibri"/>
              </a:rPr>
              <a:t> and does not help them identify areas they need to improve.</a:t>
            </a: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FFFFFF"/>
                </a:solidFill>
                <a:ea typeface="Calibri"/>
                <a:cs typeface="Calibri"/>
                <a:sym typeface="Calibri"/>
              </a:rPr>
              <a:t>Examples of poor pedagogical practice in Kosovo</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8168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228600" marR="0" lvl="0" indent="0" algn="l" rtl="0">
              <a:lnSpc>
                <a:spcPct val="90000"/>
              </a:lnSpc>
              <a:spcBef>
                <a:spcPts val="0"/>
              </a:spcBef>
              <a:spcAft>
                <a:spcPts val="0"/>
              </a:spcAft>
              <a:buNone/>
            </a:pPr>
            <a:r>
              <a:rPr lang="en-US" sz="1400" b="1" dirty="0">
                <a:solidFill>
                  <a:srgbClr val="518BCB"/>
                </a:solidFill>
                <a:ea typeface="Calibri"/>
                <a:cs typeface="Calibri"/>
                <a:sym typeface="Calibri"/>
              </a:rPr>
              <a:t>Never</a:t>
            </a:r>
            <a:r>
              <a:rPr lang="en-US" sz="1400" dirty="0">
                <a:solidFill>
                  <a:srgbClr val="518BCB"/>
                </a:solidFill>
                <a:ea typeface="Calibri"/>
                <a:cs typeface="Calibri"/>
                <a:sym typeface="Calibri"/>
              </a:rPr>
              <a:t> give a student a grade without feedback.</a:t>
            </a:r>
            <a:endParaRPr lang="en-US" sz="1400" dirty="0">
              <a:solidFill>
                <a:srgbClr val="518BCB"/>
              </a:solidFill>
            </a:endParaRPr>
          </a:p>
          <a:p>
            <a:pPr marL="228600" marR="0" lvl="0" indent="0" algn="l" rtl="0">
              <a:lnSpc>
                <a:spcPct val="90000"/>
              </a:lnSpc>
              <a:spcBef>
                <a:spcPts val="600"/>
              </a:spcBef>
              <a:spcAft>
                <a:spcPts val="0"/>
              </a:spcAft>
              <a:buNone/>
            </a:pPr>
            <a:endParaRPr lang="en-US" sz="1400" dirty="0">
              <a:solidFill>
                <a:srgbClr val="518BCB"/>
              </a:solidFill>
              <a:ea typeface="Calibri"/>
              <a:cs typeface="Calibri"/>
              <a:sym typeface="Calibri"/>
            </a:endParaRPr>
          </a:p>
          <a:p>
            <a:pPr marL="742950" marR="0" lvl="0" indent="-514350" algn="l" rtl="0">
              <a:lnSpc>
                <a:spcPct val="90000"/>
              </a:lnSpc>
              <a:spcBef>
                <a:spcPts val="600"/>
              </a:spcBef>
              <a:spcAft>
                <a:spcPts val="0"/>
              </a:spcAft>
              <a:buClr>
                <a:schemeClr val="dk1"/>
              </a:buClr>
              <a:buSzPct val="100000"/>
              <a:buFont typeface="Calibri"/>
              <a:buAutoNum type="arabicPeriod"/>
            </a:pPr>
            <a:r>
              <a:rPr lang="en-US" sz="1400" dirty="0">
                <a:solidFill>
                  <a:srgbClr val="518BCB"/>
                </a:solidFill>
                <a:ea typeface="Calibri"/>
                <a:cs typeface="Calibri"/>
                <a:sym typeface="Calibri"/>
              </a:rPr>
              <a:t>Devote lesson time to giving oral and written feedback. Oral and written feedback should identify where students need to improve and what the next steps are in the learning journey.</a:t>
            </a:r>
            <a:endParaRPr lang="en-US" sz="1400" dirty="0">
              <a:solidFill>
                <a:srgbClr val="518BCB"/>
              </a:solidFill>
              <a:ea typeface="Calibri"/>
            </a:endParaRPr>
          </a:p>
          <a:p>
            <a:pPr marL="742950" marR="0" lvl="0" indent="-514350" algn="l" rtl="0">
              <a:lnSpc>
                <a:spcPct val="90000"/>
              </a:lnSpc>
              <a:spcBef>
                <a:spcPts val="600"/>
              </a:spcBef>
              <a:spcAft>
                <a:spcPts val="0"/>
              </a:spcAft>
              <a:buClr>
                <a:schemeClr val="dk1"/>
              </a:buClr>
              <a:buSzPct val="100000"/>
              <a:buFont typeface="Calibri"/>
              <a:buAutoNum type="arabicPeriod"/>
            </a:pPr>
            <a:r>
              <a:rPr lang="en-US" sz="1400" dirty="0">
                <a:solidFill>
                  <a:srgbClr val="518BCB"/>
                </a:solidFill>
                <a:ea typeface="Calibri"/>
                <a:cs typeface="Calibri"/>
                <a:sym typeface="Calibri"/>
              </a:rPr>
              <a:t>Use rubrics to make grading more transparent between student and teacher.</a:t>
            </a:r>
            <a:endParaRPr lang="en-US" sz="1400" dirty="0">
              <a:solidFill>
                <a:srgbClr val="518BCB"/>
              </a:solidFill>
              <a:ea typeface="Calibri"/>
            </a:endParaRPr>
          </a:p>
          <a:p>
            <a:pPr marL="742950" marR="0" lvl="0" indent="-514350" algn="l" rtl="0">
              <a:lnSpc>
                <a:spcPct val="90000"/>
              </a:lnSpc>
              <a:spcBef>
                <a:spcPts val="600"/>
              </a:spcBef>
              <a:spcAft>
                <a:spcPts val="0"/>
              </a:spcAft>
              <a:buClr>
                <a:schemeClr val="dk1"/>
              </a:buClr>
              <a:buSzPct val="100000"/>
              <a:buFont typeface="Calibri"/>
              <a:buAutoNum type="arabicPeriod"/>
            </a:pPr>
            <a:r>
              <a:rPr lang="en-US" sz="1400" dirty="0">
                <a:solidFill>
                  <a:srgbClr val="518BCB"/>
                </a:solidFill>
                <a:ea typeface="Calibri"/>
                <a:cs typeface="Calibri"/>
                <a:sym typeface="Calibri"/>
              </a:rPr>
              <a:t>Ask students to self assess all significant work first. Then ask students to peer assess each others work. Then assess the work as their teacher.</a:t>
            </a:r>
            <a:endParaRPr lang="en-US" sz="1400" dirty="0">
              <a:solidFill>
                <a:srgbClr val="518BCB"/>
              </a:solidFill>
            </a:endParaRPr>
          </a:p>
          <a:p>
            <a:pPr marL="571500"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a:solidFill>
                  <a:srgbClr val="518BCB"/>
                </a:solidFill>
              </a:rPr>
              <a:t>Solution</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7094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marR="0" lvl="0" indent="0" algn="l" rtl="0">
              <a:lnSpc>
                <a:spcPct val="90000"/>
              </a:lnSpc>
              <a:spcBef>
                <a:spcPts val="0"/>
              </a:spcBef>
              <a:spcAft>
                <a:spcPts val="0"/>
              </a:spcAft>
              <a:buNone/>
            </a:pPr>
            <a:r>
              <a:rPr lang="en-US" sz="1400" dirty="0">
                <a:solidFill>
                  <a:schemeClr val="bg1"/>
                </a:solidFill>
                <a:ea typeface="Calibri"/>
                <a:cs typeface="Calibri"/>
                <a:sym typeface="Calibri"/>
              </a:rPr>
              <a:t>Teachers showing the class a video or film without the use of active learning strategies or short-cycle formative assessment.</a:t>
            </a:r>
            <a:endParaRPr lang="en-US" sz="1400" dirty="0">
              <a:solidFill>
                <a:schemeClr val="bg1"/>
              </a:solidFill>
            </a:endParaRPr>
          </a:p>
          <a:p>
            <a:pPr marL="228600" marR="0" lvl="0" indent="-63500" algn="l" rtl="0">
              <a:lnSpc>
                <a:spcPct val="90000"/>
              </a:lnSpc>
              <a:spcBef>
                <a:spcPts val="600"/>
              </a:spcBef>
              <a:spcAft>
                <a:spcPts val="0"/>
              </a:spcAft>
              <a:buClr>
                <a:schemeClr val="dk1"/>
              </a:buClr>
              <a:buSzPts val="2600"/>
              <a:buFont typeface="Arial"/>
              <a:buNone/>
            </a:pPr>
            <a:endParaRPr lang="en-US" sz="1400" dirty="0">
              <a:solidFill>
                <a:schemeClr val="bg1"/>
              </a:solidFill>
              <a:ea typeface="Calibri"/>
              <a:cs typeface="Calibri"/>
              <a:sym typeface="Calibri"/>
            </a:endParaRPr>
          </a:p>
          <a:p>
            <a:pPr marL="0" marR="0" lvl="0" indent="0" algn="l" rtl="0">
              <a:lnSpc>
                <a:spcPct val="90000"/>
              </a:lnSpc>
              <a:spcBef>
                <a:spcPts val="600"/>
              </a:spcBef>
              <a:spcAft>
                <a:spcPts val="0"/>
              </a:spcAft>
              <a:buNone/>
            </a:pPr>
            <a:r>
              <a:rPr lang="en-US" sz="1400" dirty="0">
                <a:solidFill>
                  <a:schemeClr val="bg1"/>
                </a:solidFill>
                <a:ea typeface="Calibri"/>
                <a:cs typeface="Calibri"/>
                <a:sym typeface="Calibri"/>
              </a:rPr>
              <a:t>Watching a video is a passive activity.</a:t>
            </a: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FFFFFF"/>
                </a:solidFill>
                <a:ea typeface="Calibri"/>
                <a:cs typeface="Calibri"/>
                <a:sym typeface="Calibri"/>
              </a:rPr>
              <a:t>Examples of poor pedagogical practice in Kosovo</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0625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342900" indent="-342900">
              <a:lnSpc>
                <a:spcPct val="90000"/>
              </a:lnSpc>
              <a:spcAft>
                <a:spcPts val="600"/>
              </a:spcAft>
              <a:buFont typeface="+mj-lt"/>
              <a:buAutoNum type="arabicPeriod"/>
            </a:pPr>
            <a:r>
              <a:rPr lang="sq-AL" sz="1400" dirty="0">
                <a:solidFill>
                  <a:srgbClr val="518BCB"/>
                </a:solidFill>
              </a:rPr>
              <a:t>Ask students to take notes which they then compare with a partner.</a:t>
            </a:r>
          </a:p>
          <a:p>
            <a:pPr marL="342900" indent="-342900">
              <a:lnSpc>
                <a:spcPct val="90000"/>
              </a:lnSpc>
              <a:spcAft>
                <a:spcPts val="600"/>
              </a:spcAft>
              <a:buFont typeface="+mj-lt"/>
              <a:buAutoNum type="arabicPeriod"/>
            </a:pPr>
            <a:r>
              <a:rPr lang="sq-AL" sz="1400" dirty="0">
                <a:solidFill>
                  <a:srgbClr val="518BCB"/>
                </a:solidFill>
              </a:rPr>
              <a:t>Jigsaw notetaking: Ask students to take notes about different parts of the video. The students then come together in a group to make notes about the whole video.</a:t>
            </a:r>
          </a:p>
          <a:p>
            <a:pPr marL="342900" indent="-342900">
              <a:lnSpc>
                <a:spcPct val="90000"/>
              </a:lnSpc>
              <a:spcAft>
                <a:spcPts val="600"/>
              </a:spcAft>
              <a:buFont typeface="+mj-lt"/>
              <a:buAutoNum type="arabicPeriod"/>
            </a:pPr>
            <a:r>
              <a:rPr lang="sq-AL" sz="1400" dirty="0">
                <a:solidFill>
                  <a:srgbClr val="518BCB"/>
                </a:solidFill>
              </a:rPr>
              <a:t>Turn off the video so students have to listen first without pictures. Then let them watch it with pictures as well.</a:t>
            </a:r>
          </a:p>
          <a:p>
            <a:pPr marL="342900" indent="-342900">
              <a:lnSpc>
                <a:spcPct val="90000"/>
              </a:lnSpc>
              <a:spcAft>
                <a:spcPts val="600"/>
              </a:spcAft>
              <a:buFont typeface="+mj-lt"/>
              <a:buAutoNum type="arabicPeriod"/>
            </a:pPr>
            <a:r>
              <a:rPr lang="sq-AL" sz="1400" dirty="0">
                <a:solidFill>
                  <a:srgbClr val="518BCB"/>
                </a:solidFill>
              </a:rPr>
              <a:t>Stop the video to ask questions but do not ask 1 or 2 students. </a:t>
            </a:r>
          </a:p>
          <a:p>
            <a:pPr marL="800100" lvl="1" indent="-342900">
              <a:lnSpc>
                <a:spcPct val="90000"/>
              </a:lnSpc>
              <a:spcAft>
                <a:spcPts val="600"/>
              </a:spcAft>
              <a:buFont typeface="+mj-lt"/>
              <a:buAutoNum type="arabicPeriod"/>
            </a:pPr>
            <a:r>
              <a:rPr lang="sq-AL" dirty="0">
                <a:solidFill>
                  <a:srgbClr val="518BCB"/>
                </a:solidFill>
                <a:latin typeface="Avenir Light" panose="020B0402020203020204" pitchFamily="34" charset="77"/>
              </a:rPr>
              <a:t>Use think pair share strategy to involve all the class.</a:t>
            </a:r>
          </a:p>
          <a:p>
            <a:pPr marL="800100" lvl="1" indent="-342900">
              <a:lnSpc>
                <a:spcPct val="90000"/>
              </a:lnSpc>
              <a:spcAft>
                <a:spcPts val="600"/>
              </a:spcAft>
              <a:buFont typeface="+mj-lt"/>
              <a:buAutoNum type="arabicPeriod"/>
            </a:pPr>
            <a:r>
              <a:rPr lang="en-US" sz="1400" u="none" strike="noStrike" cap="none" dirty="0">
                <a:solidFill>
                  <a:srgbClr val="518BCB"/>
                </a:solidFill>
                <a:latin typeface="Avenir Light" panose="020B0402020203020204" pitchFamily="34" charset="77"/>
                <a:ea typeface="Calibri"/>
                <a:cs typeface="Calibri"/>
                <a:sym typeface="Calibri"/>
              </a:rPr>
              <a:t>Ask whole class hinge questions to check understanding. </a:t>
            </a:r>
            <a:endParaRPr lang="en-US" dirty="0">
              <a:solidFill>
                <a:srgbClr val="518BCB"/>
              </a:solidFill>
              <a:latin typeface="Avenir Light" panose="020B0402020203020204" pitchFamily="34" charset="77"/>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a:solidFill>
                  <a:srgbClr val="518BCB"/>
                </a:solidFill>
              </a:rPr>
              <a:t>Solution</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081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F14E-D457-3989-9F15-91C4FC31FF36}"/>
              </a:ext>
            </a:extLst>
          </p:cNvPr>
          <p:cNvSpPr>
            <a:spLocks noGrp="1"/>
          </p:cNvSpPr>
          <p:nvPr>
            <p:ph type="title"/>
          </p:nvPr>
        </p:nvSpPr>
        <p:spPr/>
        <p:txBody>
          <a:bodyPr/>
          <a:lstStyle/>
          <a:p>
            <a:r>
              <a:rPr lang="en-GB" dirty="0"/>
              <a:t>Glossary</a:t>
            </a:r>
            <a:endParaRPr lang="en-XK" dirty="0"/>
          </a:p>
        </p:txBody>
      </p:sp>
      <p:sp>
        <p:nvSpPr>
          <p:cNvPr id="3" name="Text Placeholder 2">
            <a:extLst>
              <a:ext uri="{FF2B5EF4-FFF2-40B4-BE49-F238E27FC236}">
                <a16:creationId xmlns:a16="http://schemas.microsoft.com/office/drawing/2014/main" id="{FA36F602-6E9A-AADA-D2DA-7ACCDD77EC33}"/>
              </a:ext>
            </a:extLst>
          </p:cNvPr>
          <p:cNvSpPr>
            <a:spLocks noGrp="1"/>
          </p:cNvSpPr>
          <p:nvPr>
            <p:ph type="body" idx="1"/>
          </p:nvPr>
        </p:nvSpPr>
        <p:spPr/>
        <p:txBody>
          <a:bodyPr/>
          <a:lstStyle/>
          <a:p>
            <a:pPr>
              <a:lnSpc>
                <a:spcPct val="90000"/>
              </a:lnSpc>
              <a:spcAft>
                <a:spcPts val="600"/>
              </a:spcAft>
            </a:pPr>
            <a:r>
              <a:rPr lang="sq-AL" b="1" i="0" dirty="0">
                <a:solidFill>
                  <a:srgbClr val="518BCB"/>
                </a:solidFill>
              </a:rPr>
              <a:t>Formative assessments</a:t>
            </a:r>
            <a:r>
              <a:rPr lang="sq-AL" b="1" i="0" dirty="0">
                <a:solidFill>
                  <a:schemeClr val="bg1">
                    <a:lumMod val="10000"/>
                  </a:schemeClr>
                </a:solidFill>
              </a:rPr>
              <a:t>:</a:t>
            </a:r>
            <a:r>
              <a:rPr lang="sq-AL" b="1" i="0" dirty="0"/>
              <a:t> </a:t>
            </a:r>
            <a:r>
              <a:rPr lang="sq-AL" b="0" i="0" dirty="0"/>
              <a:t>are used to inform the teaching and learning process. They identify misconceptions, and gaps in learning, and they improve teaching as well as the learning. For example: quizzes, in class reflections, use of hinge question, surveys, low stakes group work.</a:t>
            </a:r>
            <a:endParaRPr lang="sq-AL" b="0" i="1" dirty="0"/>
          </a:p>
          <a:p>
            <a:pPr fontAlgn="base">
              <a:lnSpc>
                <a:spcPct val="90000"/>
              </a:lnSpc>
              <a:spcAft>
                <a:spcPts val="600"/>
              </a:spcAft>
            </a:pPr>
            <a:r>
              <a:rPr lang="sq-AL" b="1" dirty="0">
                <a:solidFill>
                  <a:srgbClr val="518BCB"/>
                </a:solidFill>
              </a:rPr>
              <a:t>Long-cycle formative assessment </a:t>
            </a:r>
            <a:r>
              <a:rPr lang="sq-AL" b="1" dirty="0"/>
              <a:t>: </a:t>
            </a:r>
            <a:r>
              <a:rPr lang="sq-AL" dirty="0"/>
              <a:t>Student attainment is monitored across teaching units. The cycle might be 4 weeks to 1 year. Data is used to align the curriculum, monitor teaching of the curriculum and monitor student achievement over a longer period of time. For Example: An end of term assessment. An end of year assessment. </a:t>
            </a:r>
          </a:p>
          <a:p>
            <a:pPr>
              <a:lnSpc>
                <a:spcPct val="90000"/>
              </a:lnSpc>
              <a:spcAft>
                <a:spcPts val="600"/>
              </a:spcAft>
            </a:pPr>
            <a:r>
              <a:rPr lang="sq-AL" b="1" dirty="0">
                <a:solidFill>
                  <a:srgbClr val="518BCB"/>
                </a:solidFill>
              </a:rPr>
              <a:t>Medium-cycle formative assessment </a:t>
            </a:r>
            <a:r>
              <a:rPr lang="sq-AL" b="1" dirty="0"/>
              <a:t>: </a:t>
            </a:r>
            <a:r>
              <a:rPr lang="sq-AL" dirty="0"/>
              <a:t>This takes place at the end of a phase of learning. </a:t>
            </a:r>
          </a:p>
          <a:p>
            <a:pPr>
              <a:lnSpc>
                <a:spcPct val="90000"/>
              </a:lnSpc>
              <a:spcAft>
                <a:spcPts val="600"/>
              </a:spcAft>
            </a:pPr>
            <a:r>
              <a:rPr lang="sq-AL" dirty="0"/>
              <a:t>This takes place every 1 to 4 weeks. For example: An assessed piece of writing which is the culmination of three weeks of work. A mathematics test after two weeks of teaching about fractions.</a:t>
            </a:r>
            <a:endParaRPr lang="sq-AL" i="1" dirty="0"/>
          </a:p>
          <a:p>
            <a:pPr>
              <a:lnSpc>
                <a:spcPct val="90000"/>
              </a:lnSpc>
              <a:spcAft>
                <a:spcPts val="600"/>
              </a:spcAft>
            </a:pPr>
            <a:r>
              <a:rPr lang="sq-AL" b="1" dirty="0">
                <a:solidFill>
                  <a:srgbClr val="518BCB"/>
                </a:solidFill>
              </a:rPr>
              <a:t>Short cycle formative assessment </a:t>
            </a:r>
            <a:r>
              <a:rPr lang="sq-AL" b="1" dirty="0"/>
              <a:t>:</a:t>
            </a:r>
            <a:r>
              <a:rPr lang="sq-AL" dirty="0"/>
              <a:t> </a:t>
            </a:r>
            <a:r>
              <a:rPr lang="en-US" sz="1400" b="0" i="0" u="none" strike="noStrike" cap="none" dirty="0">
                <a:solidFill>
                  <a:schemeClr val="dk1"/>
                </a:solidFill>
                <a:latin typeface="Calibri"/>
                <a:ea typeface="Calibri"/>
                <a:cs typeface="Calibri"/>
                <a:sym typeface="Calibri"/>
              </a:rPr>
              <a:t>Another word for this is ‘</a:t>
            </a:r>
            <a:r>
              <a:rPr lang="en-US" sz="1400" b="1" i="0" u="none" strike="noStrike" cap="none" dirty="0">
                <a:solidFill>
                  <a:schemeClr val="dk1"/>
                </a:solidFill>
                <a:latin typeface="Calibri"/>
                <a:ea typeface="Calibri"/>
                <a:cs typeface="Calibri"/>
                <a:sym typeface="Calibri"/>
              </a:rPr>
              <a:t>responsive teaching.’ </a:t>
            </a:r>
            <a:r>
              <a:rPr lang="en-US" sz="1400" b="0" i="0" u="none" strike="noStrike" cap="none" dirty="0">
                <a:solidFill>
                  <a:schemeClr val="dk1"/>
                </a:solidFill>
                <a:latin typeface="Calibri"/>
                <a:ea typeface="Calibri"/>
                <a:cs typeface="Calibri"/>
                <a:sym typeface="Calibri"/>
              </a:rPr>
              <a:t>This takes place within and between lessons. The teacher responds to data gathered in the lesson and adjusts the teaching accordingly. </a:t>
            </a:r>
            <a:r>
              <a:rPr lang="en-US" sz="1400" b="0" i="1" u="none" strike="noStrike" cap="none" dirty="0">
                <a:solidFill>
                  <a:schemeClr val="dk1"/>
                </a:solidFill>
                <a:latin typeface="Calibri"/>
                <a:ea typeface="Calibri"/>
                <a:cs typeface="Calibri"/>
                <a:sym typeface="Calibri"/>
              </a:rPr>
              <a:t>For example: Hinge questioning, teacher observation, quizzes, answering a question on individual whiteboards or scrap paper.</a:t>
            </a:r>
            <a:endParaRPr lang="sq-AL" i="1" dirty="0"/>
          </a:p>
          <a:p>
            <a:pPr marL="152400" indent="0">
              <a:lnSpc>
                <a:spcPct val="90000"/>
              </a:lnSpc>
              <a:spcAft>
                <a:spcPts val="600"/>
              </a:spcAft>
              <a:buNone/>
            </a:pPr>
            <a:endParaRPr lang="sq-AL" dirty="0"/>
          </a:p>
        </p:txBody>
      </p:sp>
    </p:spTree>
    <p:extLst>
      <p:ext uri="{BB962C8B-B14F-4D97-AF65-F5344CB8AC3E}">
        <p14:creationId xmlns:p14="http://schemas.microsoft.com/office/powerpoint/2010/main" val="13627392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lnSpc>
                <a:spcPct val="90000"/>
              </a:lnSpc>
              <a:spcAft>
                <a:spcPts val="600"/>
              </a:spcAft>
              <a:buNone/>
            </a:pPr>
            <a:r>
              <a:rPr lang="sq-AL" sz="1400" dirty="0">
                <a:solidFill>
                  <a:schemeClr val="bg1"/>
                </a:solidFill>
              </a:rPr>
              <a:t>Teachers ask students to research a subject using the internet without any guidance or preparation.</a:t>
            </a:r>
          </a:p>
          <a:p>
            <a:pPr marL="152400" indent="0">
              <a:lnSpc>
                <a:spcPct val="90000"/>
              </a:lnSpc>
              <a:spcAft>
                <a:spcPts val="600"/>
              </a:spcAft>
              <a:buNone/>
            </a:pPr>
            <a:endParaRPr lang="sq-AL" sz="1400" dirty="0">
              <a:solidFill>
                <a:schemeClr val="bg1"/>
              </a:solidFill>
            </a:endParaRPr>
          </a:p>
          <a:p>
            <a:pPr>
              <a:lnSpc>
                <a:spcPct val="90000"/>
              </a:lnSpc>
              <a:spcAft>
                <a:spcPts val="600"/>
              </a:spcAft>
              <a:buClr>
                <a:schemeClr val="bg1"/>
              </a:buClr>
            </a:pPr>
            <a:r>
              <a:rPr lang="sq-AL" sz="1400" dirty="0">
                <a:solidFill>
                  <a:schemeClr val="bg1"/>
                </a:solidFill>
              </a:rPr>
              <a:t>Lesson time is wasted.</a:t>
            </a:r>
          </a:p>
          <a:p>
            <a:pPr>
              <a:lnSpc>
                <a:spcPct val="90000"/>
              </a:lnSpc>
              <a:spcAft>
                <a:spcPts val="600"/>
              </a:spcAft>
              <a:buClr>
                <a:schemeClr val="bg1"/>
              </a:buClr>
            </a:pPr>
            <a:r>
              <a:rPr lang="sq-AL" sz="1400" dirty="0">
                <a:solidFill>
                  <a:schemeClr val="bg1"/>
                </a:solidFill>
              </a:rPr>
              <a:t>Students access sites which are not accessible due to language barriers.</a:t>
            </a:r>
          </a:p>
          <a:p>
            <a:pPr>
              <a:lnSpc>
                <a:spcPct val="90000"/>
              </a:lnSpc>
              <a:spcAft>
                <a:spcPts val="600"/>
              </a:spcAft>
              <a:buClr>
                <a:schemeClr val="bg1"/>
              </a:buClr>
            </a:pPr>
            <a:r>
              <a:rPr lang="sq-AL" sz="1400" dirty="0">
                <a:solidFill>
                  <a:schemeClr val="bg1"/>
                </a:solidFill>
              </a:rPr>
              <a:t>This is a passive activity.</a:t>
            </a: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FFFFFF"/>
                </a:solidFill>
                <a:ea typeface="Calibri"/>
                <a:cs typeface="Calibri"/>
                <a:sym typeface="Calibri"/>
              </a:rPr>
              <a:t>Examples of poor pedagogical practice in Kosovo</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328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628650" indent="-514350">
              <a:lnSpc>
                <a:spcPct val="90000"/>
              </a:lnSpc>
              <a:spcAft>
                <a:spcPts val="600"/>
              </a:spcAft>
              <a:buFont typeface="+mj-lt"/>
              <a:buAutoNum type="arabicPeriod"/>
            </a:pPr>
            <a:r>
              <a:rPr lang="sq-AL" sz="1400" dirty="0">
                <a:solidFill>
                  <a:srgbClr val="518BCB"/>
                </a:solidFill>
              </a:rPr>
              <a:t>Teachers need to search for appropriate sites to be shared with students.</a:t>
            </a:r>
          </a:p>
          <a:p>
            <a:pPr marL="628650" indent="-514350">
              <a:lnSpc>
                <a:spcPct val="90000"/>
              </a:lnSpc>
              <a:spcAft>
                <a:spcPts val="600"/>
              </a:spcAft>
              <a:buFont typeface="+mj-lt"/>
              <a:buAutoNum type="arabicPeriod"/>
            </a:pPr>
            <a:r>
              <a:rPr lang="sq-AL" sz="1400" dirty="0">
                <a:solidFill>
                  <a:srgbClr val="518BCB"/>
                </a:solidFill>
              </a:rPr>
              <a:t>The research activity should have a clear objective and clear success criteria.</a:t>
            </a:r>
          </a:p>
          <a:p>
            <a:pPr marL="628650" indent="-514350">
              <a:lnSpc>
                <a:spcPct val="90000"/>
              </a:lnSpc>
              <a:spcAft>
                <a:spcPts val="600"/>
              </a:spcAft>
              <a:buFont typeface="+mj-lt"/>
              <a:buAutoNum type="arabicPeriod"/>
            </a:pPr>
            <a:r>
              <a:rPr lang="sq-AL" sz="1400" dirty="0">
                <a:solidFill>
                  <a:srgbClr val="518BCB"/>
                </a:solidFill>
              </a:rPr>
              <a:t>Teachers should pause research activity at intervals to encourage reflection about the learning and formatively assess how students are progressing.</a:t>
            </a:r>
          </a:p>
          <a:p>
            <a:pPr marL="628650" indent="-514350">
              <a:lnSpc>
                <a:spcPct val="90000"/>
              </a:lnSpc>
              <a:spcAft>
                <a:spcPts val="600"/>
              </a:spcAft>
              <a:buFont typeface="+mj-lt"/>
              <a:buAutoNum type="arabicPeriod"/>
            </a:pPr>
            <a:r>
              <a:rPr lang="sq-AL" sz="1400" dirty="0">
                <a:solidFill>
                  <a:srgbClr val="518BCB"/>
                </a:solidFill>
              </a:rPr>
              <a:t>Teachers can break up the lesson with active learning strategies like think pair share.</a:t>
            </a:r>
          </a:p>
          <a:p>
            <a:pPr marL="628650" indent="-514350">
              <a:lnSpc>
                <a:spcPct val="90000"/>
              </a:lnSpc>
              <a:spcAft>
                <a:spcPts val="600"/>
              </a:spcAft>
              <a:buFont typeface="+mj-lt"/>
              <a:buAutoNum type="arabicPeriod"/>
            </a:pPr>
            <a:r>
              <a:rPr lang="en-US" sz="1400" dirty="0">
                <a:solidFill>
                  <a:srgbClr val="518BCB"/>
                </a:solidFill>
                <a:ea typeface="Calibri"/>
                <a:cs typeface="Calibri"/>
                <a:sym typeface="Calibri"/>
              </a:rPr>
              <a:t>Teachers can ask students reflect on their work at different intervals.</a:t>
            </a:r>
            <a:endParaRPr lang="en-US" sz="1400" dirty="0">
              <a:solidFill>
                <a:srgbClr val="518BCB"/>
              </a:solidFill>
            </a:endParaRPr>
          </a:p>
          <a:p>
            <a:pPr marL="800100" lvl="1"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GB" sz="2400" dirty="0">
                <a:solidFill>
                  <a:srgbClr val="518BCB"/>
                </a:solidFill>
              </a:rPr>
              <a:t>Solution</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23238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7314469-BBC8-7B94-EB05-B12CD770DFCF}"/>
              </a:ext>
            </a:extLst>
          </p:cNvPr>
          <p:cNvSpPr>
            <a:spLocks noGrp="1"/>
          </p:cNvSpPr>
          <p:nvPr>
            <p:ph type="pic" idx="2"/>
          </p:nvPr>
        </p:nvSpPr>
        <p:spPr/>
      </p:sp>
      <p:sp>
        <p:nvSpPr>
          <p:cNvPr id="3" name="Title 2">
            <a:extLst>
              <a:ext uri="{FF2B5EF4-FFF2-40B4-BE49-F238E27FC236}">
                <a16:creationId xmlns:a16="http://schemas.microsoft.com/office/drawing/2014/main" id="{000A5209-B975-979D-8200-8ECF3104E99B}"/>
              </a:ext>
            </a:extLst>
          </p:cNvPr>
          <p:cNvSpPr>
            <a:spLocks noGrp="1"/>
          </p:cNvSpPr>
          <p:nvPr>
            <p:ph type="title"/>
          </p:nvPr>
        </p:nvSpPr>
        <p:spPr>
          <a:xfrm>
            <a:off x="713225" y="2115050"/>
            <a:ext cx="5212790" cy="1491300"/>
          </a:xfrm>
        </p:spPr>
        <p:txBody>
          <a:bodyPr/>
          <a:lstStyle/>
          <a:p>
            <a:br>
              <a:rPr lang="en-US" dirty="0">
                <a:solidFill>
                  <a:srgbClr val="FFFFFF"/>
                </a:solidFill>
                <a:ea typeface="Calibri"/>
                <a:cs typeface="Calibri"/>
                <a:sym typeface="Calibri"/>
              </a:rPr>
            </a:br>
            <a:br>
              <a:rPr lang="en-US" dirty="0">
                <a:solidFill>
                  <a:srgbClr val="FFFFFF"/>
                </a:solidFill>
                <a:ea typeface="Calibri"/>
                <a:cs typeface="Calibri"/>
                <a:sym typeface="Calibri"/>
              </a:rPr>
            </a:br>
            <a:r>
              <a:rPr lang="en-US" dirty="0">
                <a:solidFill>
                  <a:srgbClr val="FFFFFF"/>
                </a:solidFill>
              </a:rPr>
              <a:t>Overcoming barriers of an under-resourced school</a:t>
            </a:r>
            <a:br>
              <a:rPr lang="en-US" dirty="0">
                <a:solidFill>
                  <a:srgbClr val="FFFFFF"/>
                </a:solidFill>
                <a:ea typeface="Calibri"/>
                <a:cs typeface="Calibri"/>
                <a:sym typeface="Calibri"/>
              </a:rPr>
            </a:br>
            <a:br>
              <a:rPr lang="en-US" dirty="0">
                <a:solidFill>
                  <a:srgbClr val="FFFFFF"/>
                </a:solidFill>
                <a:ea typeface="Calibri"/>
                <a:cs typeface="Calibri"/>
                <a:sym typeface="Calibri"/>
              </a:rPr>
            </a:br>
            <a:endParaRPr lang="en-XK" dirty="0"/>
          </a:p>
        </p:txBody>
      </p:sp>
      <p:sp>
        <p:nvSpPr>
          <p:cNvPr id="4" name="Subtitle 3">
            <a:extLst>
              <a:ext uri="{FF2B5EF4-FFF2-40B4-BE49-F238E27FC236}">
                <a16:creationId xmlns:a16="http://schemas.microsoft.com/office/drawing/2014/main" id="{2AEFEFAD-FDF8-D674-4D17-08D339AD8913}"/>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28921879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628650" indent="-514350">
              <a:lnSpc>
                <a:spcPct val="90000"/>
              </a:lnSpc>
              <a:spcAft>
                <a:spcPts val="600"/>
              </a:spcAft>
              <a:buFont typeface="+mj-lt"/>
              <a:buAutoNum type="arabicPeriod"/>
            </a:pPr>
            <a:endParaRPr lang="sq-AL" sz="1400" dirty="0">
              <a:solidFill>
                <a:schemeClr val="bg1">
                  <a:lumMod val="10000"/>
                </a:schemeClr>
              </a:solidFill>
            </a:endParaRPr>
          </a:p>
          <a:p>
            <a:pPr marL="152400" indent="0">
              <a:lnSpc>
                <a:spcPct val="90000"/>
              </a:lnSpc>
              <a:spcAft>
                <a:spcPts val="600"/>
              </a:spcAft>
              <a:buNone/>
            </a:pPr>
            <a:r>
              <a:rPr lang="sq-AL" sz="1400" dirty="0">
                <a:solidFill>
                  <a:schemeClr val="bg1">
                    <a:lumMod val="10000"/>
                  </a:schemeClr>
                </a:solidFill>
              </a:rPr>
              <a:t>Features of under resourced schools</a:t>
            </a:r>
          </a:p>
          <a:p>
            <a:pPr marL="495300" indent="-342900">
              <a:lnSpc>
                <a:spcPct val="90000"/>
              </a:lnSpc>
              <a:spcAft>
                <a:spcPts val="600"/>
              </a:spcAft>
              <a:buFont typeface="+mj-lt"/>
              <a:buAutoNum type="arabicPeriod"/>
            </a:pPr>
            <a:r>
              <a:rPr lang="sq-AL" sz="1400" dirty="0">
                <a:solidFill>
                  <a:schemeClr val="bg1">
                    <a:lumMod val="10000"/>
                  </a:schemeClr>
                </a:solidFill>
                <a:latin typeface="Avenir Light" panose="020B0402020203020204" pitchFamily="34" charset="77"/>
              </a:rPr>
              <a:t>No access to quality textbooks</a:t>
            </a:r>
          </a:p>
          <a:p>
            <a:pPr marL="495300" indent="-342900">
              <a:lnSpc>
                <a:spcPct val="90000"/>
              </a:lnSpc>
              <a:spcAft>
                <a:spcPts val="600"/>
              </a:spcAft>
              <a:buFont typeface="+mj-lt"/>
              <a:buAutoNum type="arabicPeriod"/>
            </a:pPr>
            <a:r>
              <a:rPr lang="sq-AL" sz="1400" dirty="0">
                <a:solidFill>
                  <a:schemeClr val="bg1">
                    <a:lumMod val="10000"/>
                  </a:schemeClr>
                </a:solidFill>
                <a:latin typeface="Avenir Light" panose="020B0402020203020204" pitchFamily="34" charset="77"/>
              </a:rPr>
              <a:t>Poor facilities  </a:t>
            </a:r>
          </a:p>
          <a:p>
            <a:pPr marL="952500" lvl="1" indent="-342900">
              <a:lnSpc>
                <a:spcPct val="90000"/>
              </a:lnSpc>
              <a:spcAft>
                <a:spcPts val="600"/>
              </a:spcAft>
              <a:buFont typeface="+mj-lt"/>
              <a:buAutoNum type="arabicPeriod"/>
            </a:pPr>
            <a:r>
              <a:rPr lang="sq-AL" dirty="0">
                <a:solidFill>
                  <a:schemeClr val="bg1">
                    <a:lumMod val="10000"/>
                  </a:schemeClr>
                </a:solidFill>
                <a:latin typeface="Avenir Light" panose="020B0402020203020204" pitchFamily="34" charset="77"/>
              </a:rPr>
              <a:t> E.g., no science laboratories..</a:t>
            </a:r>
          </a:p>
          <a:p>
            <a:pPr marL="495300" indent="-342900">
              <a:lnSpc>
                <a:spcPct val="90000"/>
              </a:lnSpc>
              <a:spcAft>
                <a:spcPts val="600"/>
              </a:spcAft>
              <a:buFont typeface="+mj-lt"/>
              <a:buAutoNum type="arabicPeriod"/>
            </a:pPr>
            <a:r>
              <a:rPr lang="sq-AL" sz="1400" dirty="0">
                <a:solidFill>
                  <a:schemeClr val="bg1">
                    <a:lumMod val="10000"/>
                  </a:schemeClr>
                </a:solidFill>
                <a:latin typeface="Avenir Light" panose="020B0402020203020204" pitchFamily="34" charset="77"/>
              </a:rPr>
              <a:t>A lack of practical resources. </a:t>
            </a:r>
          </a:p>
          <a:p>
            <a:pPr marL="952500" lvl="1" indent="-342900">
              <a:lnSpc>
                <a:spcPct val="90000"/>
              </a:lnSpc>
              <a:spcAft>
                <a:spcPts val="600"/>
              </a:spcAft>
              <a:buFont typeface="+mj-lt"/>
              <a:buAutoNum type="arabicPeriod"/>
            </a:pPr>
            <a:r>
              <a:rPr lang="sq-AL" dirty="0">
                <a:solidFill>
                  <a:schemeClr val="bg1">
                    <a:lumMod val="10000"/>
                  </a:schemeClr>
                </a:solidFill>
                <a:latin typeface="Avenir Light" panose="020B0402020203020204" pitchFamily="34" charset="77"/>
              </a:rPr>
              <a:t>E.g., no 3D models, manipulatives for maths classes</a:t>
            </a:r>
          </a:p>
          <a:p>
            <a:pPr marL="495300" indent="-342900">
              <a:lnSpc>
                <a:spcPct val="90000"/>
              </a:lnSpc>
              <a:spcAft>
                <a:spcPts val="600"/>
              </a:spcAft>
              <a:buFont typeface="+mj-lt"/>
              <a:buAutoNum type="arabicPeriod"/>
            </a:pPr>
            <a:r>
              <a:rPr lang="sq-AL" sz="1400" dirty="0">
                <a:solidFill>
                  <a:schemeClr val="bg1">
                    <a:lumMod val="10000"/>
                  </a:schemeClr>
                </a:solidFill>
                <a:latin typeface="Avenir Light" panose="020B0402020203020204" pitchFamily="34" charset="77"/>
              </a:rPr>
              <a:t>A lack of digital resources. A lack of computers, projectors, poor internet connection.</a:t>
            </a:r>
          </a:p>
          <a:p>
            <a:pPr marL="495300" indent="-342900">
              <a:lnSpc>
                <a:spcPct val="90000"/>
              </a:lnSpc>
              <a:spcAft>
                <a:spcPts val="600"/>
              </a:spcAft>
              <a:buFont typeface="+mj-lt"/>
              <a:buAutoNum type="arabicPeriod"/>
            </a:pPr>
            <a:r>
              <a:rPr lang="sq-AL" sz="1400" dirty="0">
                <a:solidFill>
                  <a:schemeClr val="bg1">
                    <a:lumMod val="10000"/>
                  </a:schemeClr>
                </a:solidFill>
                <a:latin typeface="Avenir Light" panose="020B0402020203020204" pitchFamily="34" charset="77"/>
              </a:rPr>
              <a:t>A lack of staff</a:t>
            </a:r>
          </a:p>
          <a:p>
            <a:pPr marL="342900" indent="-342900">
              <a:lnSpc>
                <a:spcPct val="90000"/>
              </a:lnSpc>
              <a:spcAft>
                <a:spcPts val="600"/>
              </a:spcAft>
              <a:buFont typeface="+mj-lt"/>
              <a:buAutoNum type="arabicPeriod"/>
            </a:pPr>
            <a:endParaRPr lang="sq-AL" sz="1400" dirty="0">
              <a:solidFill>
                <a:schemeClr val="bg1">
                  <a:lumMod val="10000"/>
                </a:schemeClr>
              </a:solidFill>
            </a:endParaRPr>
          </a:p>
          <a:p>
            <a:pPr marL="571500" indent="-342900">
              <a:lnSpc>
                <a:spcPct val="90000"/>
              </a:lnSpc>
              <a:spcAft>
                <a:spcPts val="600"/>
              </a:spcAft>
              <a:buFont typeface="+mj-lt"/>
              <a:buAutoNum type="arabicPeriod"/>
            </a:pPr>
            <a:endParaRPr lang="en-US" sz="1400" dirty="0">
              <a:solidFill>
                <a:schemeClr val="bg1">
                  <a:lumMod val="10000"/>
                </a:schemeClr>
              </a:solidFill>
            </a:endParaRPr>
          </a:p>
          <a:p>
            <a:pPr marL="152400" indent="0">
              <a:buNone/>
            </a:pPr>
            <a:endParaRPr lang="sq-AL" sz="1400" dirty="0">
              <a:solidFill>
                <a:schemeClr val="bg1">
                  <a:lumMod val="10000"/>
                </a:schemeClr>
              </a:solidFill>
            </a:endParaRPr>
          </a:p>
          <a:p>
            <a:pPr marL="0" indent="0">
              <a:buNone/>
            </a:pP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en-US" sz="3200" dirty="0">
                <a:solidFill>
                  <a:schemeClr val="bg1">
                    <a:lumMod val="10000"/>
                  </a:schemeClr>
                </a:solidFill>
                <a:ea typeface="Calibri"/>
                <a:cs typeface="Calibri"/>
                <a:sym typeface="Calibri"/>
              </a:rPr>
              <a:t>Features of</a:t>
            </a:r>
            <a:br>
              <a:rPr lang="en-US" sz="3200" dirty="0">
                <a:solidFill>
                  <a:schemeClr val="bg1">
                    <a:lumMod val="10000"/>
                  </a:schemeClr>
                </a:solidFill>
                <a:ea typeface="Calibri"/>
                <a:cs typeface="Calibri"/>
                <a:sym typeface="Calibri"/>
              </a:rPr>
            </a:br>
            <a:r>
              <a:rPr lang="en-US" sz="3200" dirty="0">
                <a:solidFill>
                  <a:schemeClr val="bg1">
                    <a:lumMod val="10000"/>
                  </a:schemeClr>
                </a:solidFill>
                <a:ea typeface="Calibri"/>
                <a:cs typeface="Calibri"/>
                <a:sym typeface="Calibri"/>
              </a:rPr>
              <a:t>under- resourced schools</a:t>
            </a:r>
            <a:endParaRPr lang="en-XK" dirty="0">
              <a:solidFill>
                <a:schemeClr val="bg1">
                  <a:lumMod val="10000"/>
                </a:schemeClr>
              </a:solidFill>
            </a:endParaRPr>
          </a:p>
        </p:txBody>
      </p:sp>
    </p:spTree>
    <p:extLst>
      <p:ext uri="{BB962C8B-B14F-4D97-AF65-F5344CB8AC3E}">
        <p14:creationId xmlns:p14="http://schemas.microsoft.com/office/powerpoint/2010/main" val="2119551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marR="0" lvl="0" indent="0" algn="l" rtl="0">
              <a:spcBef>
                <a:spcPts val="0"/>
              </a:spcBef>
              <a:spcAft>
                <a:spcPts val="0"/>
              </a:spcAft>
              <a:buNone/>
            </a:pPr>
            <a:r>
              <a:rPr lang="en-US" sz="1400" b="1" dirty="0">
                <a:solidFill>
                  <a:schemeClr val="bg1"/>
                </a:solidFill>
                <a:ea typeface="Calibri"/>
                <a:cs typeface="Calibri"/>
                <a:sym typeface="Calibri"/>
              </a:rPr>
              <a:t>Poor quality text books</a:t>
            </a:r>
            <a:endParaRPr lang="en-US" sz="1400" b="1"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The best teachers </a:t>
            </a:r>
            <a:r>
              <a:rPr lang="en-US" sz="1400" b="1" dirty="0">
                <a:solidFill>
                  <a:schemeClr val="bg1"/>
                </a:solidFill>
                <a:ea typeface="Calibri"/>
                <a:cs typeface="Calibri"/>
                <a:sym typeface="Calibri"/>
              </a:rPr>
              <a:t>do not</a:t>
            </a:r>
            <a:r>
              <a:rPr lang="en-US" sz="1400" dirty="0">
                <a:solidFill>
                  <a:schemeClr val="bg1"/>
                </a:solidFill>
                <a:ea typeface="Calibri"/>
                <a:cs typeface="Calibri"/>
                <a:sym typeface="Calibri"/>
              </a:rPr>
              <a:t> rely on one textbook to meet the curriculum.</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However, if the core textbook is of a poor quality  this is </a:t>
            </a:r>
            <a:r>
              <a:rPr lang="en-US" sz="1400" b="1" dirty="0">
                <a:solidFill>
                  <a:schemeClr val="bg1"/>
                </a:solidFill>
                <a:ea typeface="Calibri"/>
                <a:cs typeface="Calibri"/>
                <a:sym typeface="Calibri"/>
              </a:rPr>
              <a:t>extremely challenging</a:t>
            </a:r>
            <a:r>
              <a:rPr lang="en-US" sz="1400" dirty="0">
                <a:solidFill>
                  <a:schemeClr val="bg1"/>
                </a:solidFill>
                <a:ea typeface="Calibri"/>
                <a:cs typeface="Calibri"/>
                <a:sym typeface="Calibri"/>
              </a:rPr>
              <a:t> for any teacher.</a:t>
            </a: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b="1" dirty="0">
                <a:solidFill>
                  <a:srgbClr val="FFFFFF"/>
                </a:solidFill>
              </a:rPr>
              <a:t>Barriers of an under- resourced school</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6682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marR="0" lvl="0" indent="0" algn="l" rtl="0">
              <a:spcBef>
                <a:spcPts val="0"/>
              </a:spcBef>
              <a:spcAft>
                <a:spcPts val="0"/>
              </a:spcAft>
              <a:buNone/>
            </a:pPr>
            <a:r>
              <a:rPr lang="en-US" sz="1400" b="1" dirty="0">
                <a:solidFill>
                  <a:srgbClr val="518BCB"/>
                </a:solidFill>
                <a:ea typeface="Calibri"/>
                <a:cs typeface="Calibri"/>
                <a:sym typeface="Calibri"/>
              </a:rPr>
              <a:t>Poor quality text books</a:t>
            </a:r>
            <a:endParaRPr lang="en-US" sz="1400" b="1" dirty="0">
              <a:solidFill>
                <a:srgbClr val="518BCB"/>
              </a:solidFill>
            </a:endParaRPr>
          </a:p>
          <a:p>
            <a:pPr marL="0" marR="0" lvl="0" indent="0" algn="l" rtl="0">
              <a:spcBef>
                <a:spcPts val="0"/>
              </a:spcBef>
              <a:spcAft>
                <a:spcPts val="0"/>
              </a:spcAft>
              <a:buNone/>
            </a:pPr>
            <a:endParaRPr lang="en-US" sz="1400" dirty="0">
              <a:solidFill>
                <a:srgbClr val="518BCB"/>
              </a:solidFill>
              <a:ea typeface="Calibri"/>
              <a:cs typeface="Calibri"/>
              <a:sym typeface="Calibri"/>
            </a:endParaRPr>
          </a:p>
          <a:p>
            <a:pPr marL="0" marR="0" lvl="0" indent="0" algn="l" rtl="0">
              <a:spcBef>
                <a:spcPts val="0"/>
              </a:spcBef>
              <a:spcAft>
                <a:spcPts val="0"/>
              </a:spcAft>
              <a:buNone/>
            </a:pPr>
            <a:r>
              <a:rPr lang="en-US" sz="1400" dirty="0">
                <a:solidFill>
                  <a:srgbClr val="518BCB"/>
                </a:solidFill>
                <a:ea typeface="Calibri"/>
                <a:cs typeface="Calibri"/>
                <a:sym typeface="Calibri"/>
              </a:rPr>
              <a:t>The use of internet resources and translation programs can give teachers access to a wider variety of quality resources.</a:t>
            </a:r>
            <a:endParaRPr lang="en-US" sz="1400" dirty="0">
              <a:solidFill>
                <a:srgbClr val="518BCB"/>
              </a:solidFill>
            </a:endParaRPr>
          </a:p>
          <a:p>
            <a:pPr marL="0" marR="0" lvl="0" indent="0" algn="l" rtl="0">
              <a:spcBef>
                <a:spcPts val="0"/>
              </a:spcBef>
              <a:spcAft>
                <a:spcPts val="0"/>
              </a:spcAft>
              <a:buNone/>
            </a:pPr>
            <a:endParaRPr lang="en-US" sz="1400" dirty="0">
              <a:solidFill>
                <a:srgbClr val="518BCB"/>
              </a:solidFill>
              <a:ea typeface="Calibri"/>
              <a:cs typeface="Calibri"/>
              <a:sym typeface="Calibri"/>
            </a:endParaRPr>
          </a:p>
          <a:p>
            <a:pPr marL="0" marR="0" lvl="0" indent="0" algn="l" rtl="0">
              <a:spcBef>
                <a:spcPts val="0"/>
              </a:spcBef>
              <a:spcAft>
                <a:spcPts val="0"/>
              </a:spcAft>
              <a:buNone/>
            </a:pPr>
            <a:r>
              <a:rPr lang="en-US" sz="1400" dirty="0">
                <a:solidFill>
                  <a:srgbClr val="518BCB"/>
                </a:solidFill>
                <a:ea typeface="Calibri"/>
                <a:cs typeface="Calibri"/>
                <a:sym typeface="Calibri"/>
              </a:rPr>
              <a:t>Higher quality resources can be uploaded to a learning management system (</a:t>
            </a:r>
            <a:r>
              <a:rPr lang="en-US" sz="1400" dirty="0" err="1">
                <a:solidFill>
                  <a:srgbClr val="518BCB"/>
                </a:solidFill>
                <a:ea typeface="Calibri"/>
                <a:cs typeface="Calibri"/>
                <a:sym typeface="Calibri"/>
              </a:rPr>
              <a:t>e.g</a:t>
            </a:r>
            <a:r>
              <a:rPr lang="en-US" sz="1400" dirty="0">
                <a:solidFill>
                  <a:srgbClr val="518BCB"/>
                </a:solidFill>
                <a:ea typeface="Calibri"/>
                <a:cs typeface="Calibri"/>
                <a:sym typeface="Calibri"/>
              </a:rPr>
              <a:t> Google classroom).</a:t>
            </a:r>
            <a:endParaRPr lang="en-US" sz="1400" dirty="0">
              <a:solidFill>
                <a:srgbClr val="518BCB"/>
              </a:solidFill>
            </a:endParaRPr>
          </a:p>
          <a:p>
            <a:pPr marL="0" marR="0" lvl="0" indent="0" algn="l" rtl="0">
              <a:spcBef>
                <a:spcPts val="0"/>
              </a:spcBef>
              <a:spcAft>
                <a:spcPts val="0"/>
              </a:spcAft>
              <a:buNone/>
            </a:pPr>
            <a:endParaRPr lang="en-US" sz="1400" dirty="0">
              <a:solidFill>
                <a:srgbClr val="518BCB"/>
              </a:solidFill>
              <a:ea typeface="Calibri"/>
              <a:cs typeface="Calibri"/>
              <a:sym typeface="Calibri"/>
            </a:endParaRPr>
          </a:p>
          <a:p>
            <a:pPr marL="0" marR="0" lvl="0" indent="0" algn="l" rtl="0">
              <a:spcBef>
                <a:spcPts val="0"/>
              </a:spcBef>
              <a:spcAft>
                <a:spcPts val="0"/>
              </a:spcAft>
              <a:buNone/>
            </a:pPr>
            <a:r>
              <a:rPr lang="en-US" sz="1400" dirty="0">
                <a:solidFill>
                  <a:srgbClr val="518BCB"/>
                </a:solidFill>
                <a:ea typeface="Calibri"/>
                <a:cs typeface="Calibri"/>
                <a:sym typeface="Calibri"/>
              </a:rPr>
              <a:t>If digital devices are not permitted in school, uploaded resources can be accessed at home to provide higher quality content.</a:t>
            </a:r>
            <a:endParaRPr lang="en-US" sz="1400" dirty="0">
              <a:solidFill>
                <a:srgbClr val="518BCB"/>
              </a:solidFill>
            </a:endParaRPr>
          </a:p>
          <a:p>
            <a:pPr marL="0" marR="0" lvl="0" indent="0" algn="l" rtl="0">
              <a:spcBef>
                <a:spcPts val="0"/>
              </a:spcBef>
              <a:spcAft>
                <a:spcPts val="0"/>
              </a:spcAft>
              <a:buNone/>
            </a:pPr>
            <a:endParaRPr lang="en-US" sz="1400" dirty="0">
              <a:solidFill>
                <a:srgbClr val="518BCB"/>
              </a:solidFill>
              <a:ea typeface="Calibri"/>
              <a:cs typeface="Calibri"/>
              <a:sym typeface="Calibri"/>
            </a:endParaRPr>
          </a:p>
          <a:p>
            <a:pPr marL="0" marR="0" lvl="0" indent="0" algn="l" rtl="0">
              <a:spcBef>
                <a:spcPts val="0"/>
              </a:spcBef>
              <a:spcAft>
                <a:spcPts val="0"/>
              </a:spcAft>
              <a:buNone/>
            </a:pPr>
            <a:r>
              <a:rPr lang="en-US" sz="1400" dirty="0">
                <a:solidFill>
                  <a:srgbClr val="518BCB"/>
                </a:solidFill>
                <a:ea typeface="Calibri"/>
                <a:cs typeface="Calibri"/>
                <a:sym typeface="Calibri"/>
              </a:rPr>
              <a:t> Teachers could then use lesson time to address misconceptions and facilitate more student </a:t>
            </a:r>
            <a:r>
              <a:rPr lang="en-US" sz="1400" dirty="0" err="1">
                <a:solidFill>
                  <a:srgbClr val="518BCB"/>
                </a:solidFill>
                <a:ea typeface="Calibri"/>
                <a:cs typeface="Calibri"/>
                <a:sym typeface="Calibri"/>
              </a:rPr>
              <a:t>centred</a:t>
            </a:r>
            <a:r>
              <a:rPr lang="en-US" sz="1400" dirty="0">
                <a:solidFill>
                  <a:srgbClr val="518BCB"/>
                </a:solidFill>
                <a:ea typeface="Calibri"/>
                <a:cs typeface="Calibri"/>
                <a:sym typeface="Calibri"/>
              </a:rPr>
              <a:t> activities.</a:t>
            </a:r>
            <a:endParaRPr lang="sq-AL" sz="1400" dirty="0">
              <a:solidFill>
                <a:srgbClr val="518BCB"/>
              </a:solidFill>
            </a:endParaRPr>
          </a:p>
          <a:p>
            <a:pPr marL="800100" lvl="1" indent="-342900">
              <a:lnSpc>
                <a:spcPct val="90000"/>
              </a:lnSpc>
              <a:spcAft>
                <a:spcPts val="600"/>
              </a:spcAft>
              <a:buFont typeface="+mj-lt"/>
              <a:buAutoNum type="arabicPeriod"/>
            </a:pPr>
            <a:endParaRPr lang="sq-AL" dirty="0">
              <a:solidFill>
                <a:srgbClr val="518BCB"/>
              </a:solidFill>
              <a:latin typeface="Avenir Light" panose="020B0402020203020204" pitchFamily="34" charset="77"/>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b="1" dirty="0">
                <a:solidFill>
                  <a:srgbClr val="518BCB"/>
                </a:solidFill>
              </a:rPr>
              <a:t>Potential solutions</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03711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chemeClr val="bg1"/>
                </a:solidFill>
              </a:rPr>
              <a:t>Lack of digital resources in the school</a:t>
            </a:r>
          </a:p>
          <a:p>
            <a:pPr marL="152400" indent="0">
              <a:buNone/>
            </a:pPr>
            <a:endParaRPr lang="sl-SI" sz="1400" dirty="0">
              <a:solidFill>
                <a:schemeClr val="bg1"/>
              </a:solidFill>
            </a:endParaRPr>
          </a:p>
          <a:p>
            <a:pPr marL="152400" indent="0">
              <a:buNone/>
            </a:pPr>
            <a:r>
              <a:rPr lang="sq-AL" sz="1400" dirty="0">
                <a:solidFill>
                  <a:schemeClr val="bg1"/>
                </a:solidFill>
              </a:rPr>
              <a:t>Students do not have access to computers at school.</a:t>
            </a:r>
          </a:p>
          <a:p>
            <a:pPr marL="152400" indent="0">
              <a:buNone/>
            </a:pPr>
            <a:endParaRPr lang="sq-AL" sz="1400" dirty="0">
              <a:solidFill>
                <a:schemeClr val="bg1"/>
              </a:solidFill>
            </a:endParaRPr>
          </a:p>
          <a:p>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544059" cy="572700"/>
          </a:xfrm>
        </p:spPr>
        <p:txBody>
          <a:bodyPr/>
          <a:lstStyle/>
          <a:p>
            <a:pPr algn="l"/>
            <a:r>
              <a:rPr lang="en-US" sz="2400" b="1" dirty="0">
                <a:solidFill>
                  <a:srgbClr val="FFFFFF"/>
                </a:solidFill>
              </a:rPr>
              <a:t>Barriers of an under- resourced school</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28168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rgbClr val="518BCB"/>
                </a:solidFill>
              </a:rPr>
              <a:t>Lack of digital resources in the school</a:t>
            </a:r>
          </a:p>
          <a:p>
            <a:pPr marL="152400" indent="0">
              <a:buNone/>
            </a:pPr>
            <a:endParaRPr lang="sl-SI" sz="1400" dirty="0">
              <a:solidFill>
                <a:srgbClr val="518BCB"/>
              </a:solidFill>
            </a:endParaRPr>
          </a:p>
          <a:p>
            <a:pPr marL="152400" indent="0">
              <a:buNone/>
            </a:pPr>
            <a:r>
              <a:rPr lang="sq-AL" sz="1400" dirty="0">
                <a:solidFill>
                  <a:srgbClr val="518BCB"/>
                </a:solidFill>
              </a:rPr>
              <a:t>1. If it is possible, ask students to bring their own device. </a:t>
            </a:r>
          </a:p>
          <a:p>
            <a:pPr marL="152400" indent="0">
              <a:buNone/>
            </a:pPr>
            <a:endParaRPr lang="sl-SI" sz="1400" dirty="0">
              <a:solidFill>
                <a:srgbClr val="518BCB"/>
              </a:solidFill>
            </a:endParaRPr>
          </a:p>
          <a:p>
            <a:pPr marL="152400" indent="0">
              <a:buNone/>
            </a:pPr>
            <a:r>
              <a:rPr lang="sq-AL" sz="1400" dirty="0">
                <a:solidFill>
                  <a:srgbClr val="518BCB"/>
                </a:solidFill>
              </a:rPr>
              <a:t>If students do not have laptops, mobile phones can be used to access material on a Learning Management System.</a:t>
            </a:r>
          </a:p>
          <a:p>
            <a:r>
              <a:rPr lang="sq-AL" sz="1400" dirty="0">
                <a:solidFill>
                  <a:srgbClr val="518BCB"/>
                </a:solidFill>
                <a:latin typeface="Avenir Light" panose="020B0402020203020204" pitchFamily="34" charset="77"/>
              </a:rPr>
              <a:t>This requires clear school rules and effective classroom management to avoid lesson disruption. </a:t>
            </a:r>
          </a:p>
          <a:p>
            <a:r>
              <a:rPr lang="en-US" sz="1400" u="none" strike="noStrike" cap="none" dirty="0">
                <a:solidFill>
                  <a:srgbClr val="518BCB"/>
                </a:solidFill>
                <a:ea typeface="Calibri"/>
                <a:cs typeface="Calibri"/>
                <a:sym typeface="Calibri"/>
              </a:rPr>
              <a:t> This also requires careful planning so that under privileged children are not excluded.</a:t>
            </a:r>
            <a:endParaRPr lang="sq-AL" sz="1400" dirty="0">
              <a:solidFill>
                <a:srgbClr val="518BCB"/>
              </a:solidFill>
            </a:endParaRPr>
          </a:p>
          <a:p>
            <a:pPr marL="800100" lvl="1"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b="1" dirty="0">
                <a:solidFill>
                  <a:srgbClr val="518BCB"/>
                </a:solidFill>
              </a:rPr>
              <a:t>Potential solutions</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3267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rgbClr val="518BCB"/>
                </a:solidFill>
              </a:rPr>
              <a:t>Lack of digital resources in the school</a:t>
            </a:r>
          </a:p>
          <a:p>
            <a:pPr marL="152400" indent="0">
              <a:buNone/>
            </a:pPr>
            <a:endParaRPr lang="sl-SI" sz="1400" dirty="0">
              <a:solidFill>
                <a:srgbClr val="518BCB"/>
              </a:solidFill>
            </a:endParaRPr>
          </a:p>
          <a:p>
            <a:pPr marL="152400" indent="0">
              <a:buNone/>
            </a:pPr>
            <a:r>
              <a:rPr lang="sq-AL" sz="1400" dirty="0">
                <a:solidFill>
                  <a:srgbClr val="518BCB"/>
                </a:solidFill>
              </a:rPr>
              <a:t>2. Use a </a:t>
            </a:r>
            <a:r>
              <a:rPr lang="sq-AL" sz="1400" b="1" dirty="0">
                <a:solidFill>
                  <a:srgbClr val="518BCB"/>
                </a:solidFill>
              </a:rPr>
              <a:t>flipped classroom </a:t>
            </a:r>
            <a:r>
              <a:rPr lang="sq-AL" sz="1400" dirty="0">
                <a:solidFill>
                  <a:srgbClr val="518BCB"/>
                </a:solidFill>
              </a:rPr>
              <a:t>approach.</a:t>
            </a:r>
          </a:p>
          <a:p>
            <a:pPr marL="152400" indent="0">
              <a:buNone/>
            </a:pPr>
            <a:endParaRPr lang="sl-SI" sz="1400" dirty="0">
              <a:solidFill>
                <a:srgbClr val="518BCB"/>
              </a:solidFill>
            </a:endParaRPr>
          </a:p>
          <a:p>
            <a:pPr marL="152400" indent="0">
              <a:buNone/>
            </a:pPr>
            <a:r>
              <a:rPr lang="sq-AL" sz="1400" dirty="0">
                <a:solidFill>
                  <a:srgbClr val="518BCB"/>
                </a:solidFill>
              </a:rPr>
              <a:t>Use a learning management system (i.e. google classroom) to upload lesson content. Students access content at home for homework. Lesson time is then used to </a:t>
            </a:r>
            <a:r>
              <a:rPr lang="sq-AL" sz="1400" b="1" dirty="0">
                <a:solidFill>
                  <a:srgbClr val="518BCB"/>
                </a:solidFill>
              </a:rPr>
              <a:t>apply</a:t>
            </a:r>
            <a:r>
              <a:rPr lang="sq-AL" sz="1400" dirty="0">
                <a:solidFill>
                  <a:srgbClr val="518BCB"/>
                </a:solidFill>
              </a:rPr>
              <a:t> content or address misconceptions.</a:t>
            </a:r>
          </a:p>
          <a:p>
            <a:pPr marL="152400" indent="0">
              <a:buNone/>
            </a:pPr>
            <a:endParaRPr lang="sq-AL" sz="1400" dirty="0">
              <a:solidFill>
                <a:srgbClr val="518BCB"/>
              </a:solidFill>
              <a:ea typeface="Calibri"/>
              <a:cs typeface="Calibri"/>
              <a:sym typeface="Calibri"/>
            </a:endParaRPr>
          </a:p>
          <a:p>
            <a:pPr marL="152400" indent="0">
              <a:buNone/>
            </a:pPr>
            <a:r>
              <a:rPr lang="en-US" sz="1400" dirty="0">
                <a:solidFill>
                  <a:srgbClr val="518BCB"/>
                </a:solidFill>
                <a:ea typeface="Calibri"/>
                <a:cs typeface="Calibri"/>
                <a:sym typeface="Calibri"/>
              </a:rPr>
              <a:t>If digital devices are not permitted in school,  resources uploaded to a learning management system can be  accessed at home to provide differentiated resources.</a:t>
            </a:r>
            <a:endParaRPr lang="en-US" sz="1400" dirty="0">
              <a:solidFill>
                <a:srgbClr val="518BCB"/>
              </a:solidFill>
            </a:endParaRPr>
          </a:p>
          <a:p>
            <a:pPr marL="800100" lvl="1"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b="1" dirty="0">
                <a:solidFill>
                  <a:srgbClr val="518BCB"/>
                </a:solidFill>
              </a:rPr>
              <a:t>Potential solutions</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7766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marR="0" lvl="0" indent="0" algn="l" rtl="0">
              <a:spcBef>
                <a:spcPts val="0"/>
              </a:spcBef>
              <a:spcAft>
                <a:spcPts val="0"/>
              </a:spcAft>
              <a:buNone/>
            </a:pPr>
            <a:r>
              <a:rPr lang="en-US" sz="1400" b="1" dirty="0">
                <a:solidFill>
                  <a:schemeClr val="bg1"/>
                </a:solidFill>
                <a:ea typeface="Calibri"/>
                <a:cs typeface="Calibri"/>
                <a:sym typeface="Calibri"/>
              </a:rPr>
              <a:t>Limited access to printers and photocopiers to copy new resources.</a:t>
            </a:r>
            <a:endParaRPr lang="en-US" sz="1400" b="1" dirty="0">
              <a:solidFill>
                <a:schemeClr val="bg1"/>
              </a:solidFill>
            </a:endParaRPr>
          </a:p>
          <a:p>
            <a:pPr marL="152400" indent="0">
              <a:buNone/>
            </a:pPr>
            <a:endParaRPr lang="sq-AL" sz="1400" b="1" dirty="0">
              <a:solidFill>
                <a:schemeClr val="bg1"/>
              </a:solidFill>
            </a:endParaRPr>
          </a:p>
          <a:p>
            <a:pPr marL="152400" indent="0">
              <a:buNone/>
            </a:pPr>
            <a:endParaRPr lang="sq-AL" sz="1400" b="1" dirty="0">
              <a:solidFill>
                <a:schemeClr val="bg1"/>
              </a:solidFill>
            </a:endParaRPr>
          </a:p>
          <a:p>
            <a:endParaRPr lang="sq-AL" sz="1400" b="1" dirty="0">
              <a:solidFill>
                <a:schemeClr val="bg1"/>
              </a:solidFill>
            </a:endParaRPr>
          </a:p>
          <a:p>
            <a:pPr marL="152400" indent="0">
              <a:lnSpc>
                <a:spcPct val="90000"/>
              </a:lnSpc>
              <a:spcAft>
                <a:spcPts val="600"/>
              </a:spcAft>
              <a:buNone/>
            </a:pPr>
            <a:endParaRPr lang="sq-AL" sz="1400" b="1"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544059" cy="572700"/>
          </a:xfrm>
        </p:spPr>
        <p:txBody>
          <a:bodyPr/>
          <a:lstStyle/>
          <a:p>
            <a:pPr algn="l"/>
            <a:r>
              <a:rPr lang="en-US" sz="2400" b="1" dirty="0">
                <a:solidFill>
                  <a:srgbClr val="FFFFFF"/>
                </a:solidFill>
              </a:rPr>
              <a:t>Barriers of an under- resourced school</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393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F14E-D457-3989-9F15-91C4FC31FF36}"/>
              </a:ext>
            </a:extLst>
          </p:cNvPr>
          <p:cNvSpPr>
            <a:spLocks noGrp="1"/>
          </p:cNvSpPr>
          <p:nvPr>
            <p:ph type="title"/>
          </p:nvPr>
        </p:nvSpPr>
        <p:spPr/>
        <p:txBody>
          <a:bodyPr/>
          <a:lstStyle/>
          <a:p>
            <a:r>
              <a:rPr lang="en-GB" dirty="0"/>
              <a:t>Glossary</a:t>
            </a:r>
            <a:endParaRPr lang="en-XK" dirty="0"/>
          </a:p>
        </p:txBody>
      </p:sp>
      <p:sp>
        <p:nvSpPr>
          <p:cNvPr id="3" name="Text Placeholder 2">
            <a:extLst>
              <a:ext uri="{FF2B5EF4-FFF2-40B4-BE49-F238E27FC236}">
                <a16:creationId xmlns:a16="http://schemas.microsoft.com/office/drawing/2014/main" id="{FA36F602-6E9A-AADA-D2DA-7ACCDD77EC33}"/>
              </a:ext>
            </a:extLst>
          </p:cNvPr>
          <p:cNvSpPr>
            <a:spLocks noGrp="1"/>
          </p:cNvSpPr>
          <p:nvPr>
            <p:ph type="body" idx="1"/>
          </p:nvPr>
        </p:nvSpPr>
        <p:spPr/>
        <p:txBody>
          <a:bodyPr/>
          <a:lstStyle/>
          <a:p>
            <a:pPr>
              <a:lnSpc>
                <a:spcPct val="90000"/>
              </a:lnSpc>
              <a:spcAft>
                <a:spcPts val="600"/>
              </a:spcAft>
            </a:pPr>
            <a:r>
              <a:rPr lang="sq-AL" sz="1400" i="0" dirty="0">
                <a:solidFill>
                  <a:schemeClr val="bg1">
                    <a:lumMod val="10000"/>
                  </a:schemeClr>
                </a:solidFill>
              </a:rPr>
              <a:t>A</a:t>
            </a:r>
            <a:r>
              <a:rPr lang="sq-AL" sz="1400" b="1" i="0" dirty="0">
                <a:solidFill>
                  <a:srgbClr val="518BCB"/>
                </a:solidFill>
              </a:rPr>
              <a:t> Hinge Question </a:t>
            </a:r>
            <a:r>
              <a:rPr lang="sq-AL" sz="1400" i="0" dirty="0"/>
              <a:t>is a key check for understanding at a point of a lesson that is critical for students to understand. Every student must respond to the question within two minutes. The teacher must be able to collect and interpret the responses from all students in 30 seconds and decide how to proceed with the lesson.</a:t>
            </a:r>
            <a:endParaRPr lang="sq-AL" sz="1400" b="0" i="0" u="none" strike="noStrike" dirty="0"/>
          </a:p>
          <a:p>
            <a:pPr>
              <a:lnSpc>
                <a:spcPct val="90000"/>
              </a:lnSpc>
              <a:spcAft>
                <a:spcPts val="600"/>
              </a:spcAft>
            </a:pPr>
            <a:r>
              <a:rPr lang="sq-AL" sz="1400" b="1" i="0" dirty="0">
                <a:solidFill>
                  <a:srgbClr val="518BCB"/>
                </a:solidFill>
              </a:rPr>
              <a:t>Metacognition</a:t>
            </a:r>
            <a:r>
              <a:rPr lang="sq-AL" sz="1400" b="1" i="0" dirty="0"/>
              <a:t> </a:t>
            </a:r>
            <a:r>
              <a:rPr lang="sq-AL" sz="1400" b="0" i="0" u="none" strike="noStrike" dirty="0"/>
              <a:t> is about the ways learners monitor and purposefully direct their learning.</a:t>
            </a:r>
          </a:p>
          <a:p>
            <a:pPr>
              <a:lnSpc>
                <a:spcPct val="90000"/>
              </a:lnSpc>
              <a:spcAft>
                <a:spcPts val="600"/>
              </a:spcAft>
            </a:pPr>
            <a:r>
              <a:rPr lang="sq-AL" sz="1400" b="1" i="0" dirty="0">
                <a:solidFill>
                  <a:srgbClr val="518BCB"/>
                </a:solidFill>
              </a:rPr>
              <a:t>Peer assessment</a:t>
            </a:r>
            <a:r>
              <a:rPr lang="sq-AL" sz="1400" b="0" i="0" dirty="0"/>
              <a:t> is when students take responsibility for assessing the work of their peers against set assessment criteria.</a:t>
            </a:r>
            <a:endParaRPr lang="sq-AL" sz="1400" b="0" i="0" u="none" strike="noStrike" dirty="0"/>
          </a:p>
          <a:p>
            <a:pPr>
              <a:lnSpc>
                <a:spcPct val="90000"/>
              </a:lnSpc>
              <a:spcAft>
                <a:spcPts val="600"/>
              </a:spcAft>
            </a:pPr>
            <a:r>
              <a:rPr lang="sq-AL" sz="1400" b="1" dirty="0">
                <a:solidFill>
                  <a:srgbClr val="518BCB"/>
                </a:solidFill>
              </a:rPr>
              <a:t>Responsive teaching</a:t>
            </a:r>
            <a:r>
              <a:rPr lang="sq-AL" sz="1400" dirty="0"/>
              <a:t>: </a:t>
            </a:r>
            <a:r>
              <a:rPr lang="en-US" sz="1400" b="0" i="0" u="none" strike="noStrike" cap="none" dirty="0">
                <a:solidFill>
                  <a:schemeClr val="dk1"/>
                </a:solidFill>
                <a:latin typeface="Calibri"/>
                <a:ea typeface="Calibri"/>
                <a:cs typeface="Calibri"/>
                <a:sym typeface="Calibri"/>
              </a:rPr>
              <a:t>is another way of saying </a:t>
            </a:r>
            <a:r>
              <a:rPr lang="en-US" sz="1400" b="1" i="0" u="none" strike="noStrike" cap="none" dirty="0">
                <a:solidFill>
                  <a:schemeClr val="dk1"/>
                </a:solidFill>
                <a:latin typeface="Calibri"/>
                <a:ea typeface="Calibri"/>
                <a:cs typeface="Calibri"/>
                <a:sym typeface="Calibri"/>
              </a:rPr>
              <a:t>short-cycle formative assessment.</a:t>
            </a:r>
            <a:endParaRPr lang="sq-AL" sz="1400" b="1" dirty="0"/>
          </a:p>
        </p:txBody>
      </p:sp>
    </p:spTree>
    <p:extLst>
      <p:ext uri="{BB962C8B-B14F-4D97-AF65-F5344CB8AC3E}">
        <p14:creationId xmlns:p14="http://schemas.microsoft.com/office/powerpoint/2010/main" val="14857752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rgbClr val="518BCB"/>
                </a:solidFill>
              </a:rPr>
              <a:t>Limited access to printers and photocopiers to copy new resources.</a:t>
            </a:r>
          </a:p>
          <a:p>
            <a:pPr marL="152400" indent="0">
              <a:buNone/>
            </a:pPr>
            <a:endParaRPr lang="sq-AL" sz="1400" dirty="0">
              <a:solidFill>
                <a:srgbClr val="518BCB"/>
              </a:solidFill>
            </a:endParaRPr>
          </a:p>
          <a:p>
            <a:pPr marL="152400" indent="0">
              <a:buNone/>
            </a:pPr>
            <a:r>
              <a:rPr lang="sq-AL" sz="1400" dirty="0">
                <a:solidFill>
                  <a:srgbClr val="518BCB"/>
                </a:solidFill>
              </a:rPr>
              <a:t>1. Bring your own device to school/ and or Flipped classroom</a:t>
            </a:r>
          </a:p>
          <a:p>
            <a:pPr marL="152400" indent="0">
              <a:buNone/>
            </a:pPr>
            <a:endParaRPr lang="sq-AL" sz="1400" dirty="0">
              <a:solidFill>
                <a:srgbClr val="518BCB"/>
              </a:solidFill>
            </a:endParaRPr>
          </a:p>
          <a:p>
            <a:pPr marL="152400" indent="0">
              <a:buNone/>
            </a:pPr>
            <a:r>
              <a:rPr lang="sq-AL" sz="1400" dirty="0">
                <a:solidFill>
                  <a:srgbClr val="518BCB"/>
                </a:solidFill>
              </a:rPr>
              <a:t>Teachers upload differentiated resources to a learning management system. Students can access resources via a mobile phoe or a computer they have brought into school.</a:t>
            </a:r>
          </a:p>
          <a:p>
            <a:pPr marL="152400" indent="0">
              <a:buNone/>
            </a:pPr>
            <a:endParaRPr lang="sq-AL" sz="1400" dirty="0">
              <a:solidFill>
                <a:srgbClr val="518BCB"/>
              </a:solidFill>
            </a:endParaRPr>
          </a:p>
          <a:p>
            <a:pPr marL="152400" indent="0">
              <a:buNone/>
            </a:pPr>
            <a:r>
              <a:rPr lang="sq-AL" sz="1400" dirty="0">
                <a:solidFill>
                  <a:srgbClr val="518BCB"/>
                </a:solidFill>
              </a:rPr>
              <a:t>If digital devices ae not permitted in school, the differentiated resources can be accessed at home.</a:t>
            </a:r>
          </a:p>
          <a:p>
            <a:pPr marL="800100" lvl="1"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b="1" dirty="0">
                <a:solidFill>
                  <a:srgbClr val="518BCB"/>
                </a:solidFill>
              </a:rPr>
              <a:t>Potential solutions</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1823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rgbClr val="518BCB"/>
                </a:solidFill>
              </a:rPr>
              <a:t>Limited access to printers and photocopiers to copy new resources.</a:t>
            </a:r>
          </a:p>
          <a:p>
            <a:pPr marL="152400" indent="0">
              <a:buNone/>
            </a:pPr>
            <a:endParaRPr lang="sq-AL" sz="1400" dirty="0">
              <a:solidFill>
                <a:srgbClr val="518BCB"/>
              </a:solidFill>
            </a:endParaRPr>
          </a:p>
          <a:p>
            <a:pPr marL="152400" indent="0">
              <a:buNone/>
            </a:pPr>
            <a:r>
              <a:rPr lang="sq-AL" sz="1400" dirty="0">
                <a:solidFill>
                  <a:srgbClr val="518BCB"/>
                </a:solidFill>
              </a:rPr>
              <a:t>Classroom boards and walls can be used to display differentiated activities.  </a:t>
            </a:r>
          </a:p>
          <a:p>
            <a:pPr marL="152400" indent="0">
              <a:buNone/>
            </a:pPr>
            <a:endParaRPr lang="sq-AL" sz="1400" dirty="0">
              <a:solidFill>
                <a:srgbClr val="518BCB"/>
              </a:solidFill>
            </a:endParaRPr>
          </a:p>
          <a:p>
            <a:pPr marL="152400" indent="0">
              <a:buNone/>
            </a:pPr>
            <a:r>
              <a:rPr lang="sq-AL" sz="1400" dirty="0">
                <a:solidFill>
                  <a:srgbClr val="518BCB"/>
                </a:solidFill>
              </a:rPr>
              <a:t>For example: </a:t>
            </a:r>
          </a:p>
          <a:p>
            <a:pPr marL="152400" indent="0">
              <a:buNone/>
            </a:pPr>
            <a:endParaRPr lang="sq-AL" sz="1400" dirty="0">
              <a:solidFill>
                <a:srgbClr val="518BCB"/>
              </a:solidFill>
            </a:endParaRPr>
          </a:p>
          <a:p>
            <a:r>
              <a:rPr lang="sq-AL" sz="1400" dirty="0">
                <a:solidFill>
                  <a:srgbClr val="518BCB"/>
                </a:solidFill>
              </a:rPr>
              <a:t> The textbook could have the core activity.</a:t>
            </a:r>
          </a:p>
          <a:p>
            <a:endParaRPr lang="sq-AL" sz="1400" dirty="0">
              <a:solidFill>
                <a:srgbClr val="518BCB"/>
              </a:solidFill>
            </a:endParaRPr>
          </a:p>
          <a:p>
            <a:r>
              <a:rPr lang="sq-AL" sz="1400" dirty="0">
                <a:solidFill>
                  <a:srgbClr val="518BCB"/>
                </a:solidFill>
              </a:rPr>
              <a:t>One board would have easier acitivities for students who require support</a:t>
            </a:r>
          </a:p>
          <a:p>
            <a:r>
              <a:rPr lang="en-US" sz="1400" dirty="0">
                <a:solidFill>
                  <a:srgbClr val="518BCB"/>
                </a:solidFill>
                <a:ea typeface="Calibri"/>
                <a:cs typeface="Calibri"/>
                <a:sym typeface="Calibri"/>
              </a:rPr>
              <a:t> One wall of the classroom could contain challenges for the week which students can do when they finish core activities.</a:t>
            </a:r>
            <a:endParaRPr lang="en-US" sz="1400" dirty="0">
              <a:solidFill>
                <a:srgbClr val="518BCB"/>
              </a:solidFill>
            </a:endParaRPr>
          </a:p>
          <a:p>
            <a:endParaRPr lang="sq-AL" sz="1400" dirty="0">
              <a:solidFill>
                <a:srgbClr val="518BCB"/>
              </a:solidFill>
            </a:endParaRPr>
          </a:p>
          <a:p>
            <a:pPr marL="800100" lvl="1" indent="-342900">
              <a:lnSpc>
                <a:spcPct val="90000"/>
              </a:lnSpc>
              <a:spcAft>
                <a:spcPts val="600"/>
              </a:spcAft>
              <a:buFont typeface="+mj-lt"/>
              <a:buAutoNum type="arabicPeriod"/>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b="1" dirty="0">
                <a:solidFill>
                  <a:srgbClr val="518BCB"/>
                </a:solidFill>
              </a:rPr>
              <a:t>Potential solutions</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92383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b="1" dirty="0">
                <a:solidFill>
                  <a:schemeClr val="bg1"/>
                </a:solidFill>
              </a:rPr>
              <a:t>Lack of practical resources</a:t>
            </a:r>
          </a:p>
          <a:p>
            <a:pPr marL="152400" indent="0">
              <a:buNone/>
            </a:pPr>
            <a:endParaRPr lang="sq-AL" sz="1400" b="1" dirty="0">
              <a:solidFill>
                <a:schemeClr val="bg1"/>
              </a:solidFill>
            </a:endParaRPr>
          </a:p>
          <a:p>
            <a:r>
              <a:rPr lang="sq-AL" sz="1400" dirty="0">
                <a:solidFill>
                  <a:schemeClr val="bg1"/>
                </a:solidFill>
                <a:latin typeface="Avenir Light" panose="020B0402020203020204" pitchFamily="34" charset="77"/>
              </a:rPr>
              <a:t>Classrooms do not have mini-whiteboards for formative assessment.</a:t>
            </a:r>
          </a:p>
          <a:p>
            <a:r>
              <a:rPr lang="sq-AL" sz="1400" dirty="0">
                <a:solidFill>
                  <a:schemeClr val="bg1"/>
                </a:solidFill>
                <a:latin typeface="Avenir Light" panose="020B0402020203020204" pitchFamily="34" charset="77"/>
              </a:rPr>
              <a:t>Students do not have access to manipulatives to help in maths lessons.</a:t>
            </a:r>
          </a:p>
          <a:p>
            <a:r>
              <a:rPr lang="en-US" u="none" strike="noStrike" cap="none" dirty="0">
                <a:solidFill>
                  <a:schemeClr val="bg1"/>
                </a:solidFill>
                <a:latin typeface="Avenir Light" panose="020B0402020203020204" pitchFamily="34" charset="77"/>
                <a:ea typeface="Calibri"/>
                <a:cs typeface="Calibri"/>
                <a:sym typeface="Calibri"/>
              </a:rPr>
              <a:t>Science classrooms do not have 3D models</a:t>
            </a:r>
            <a:endParaRPr lang="en-US" dirty="0">
              <a:solidFill>
                <a:schemeClr val="bg1"/>
              </a:solidFill>
              <a:latin typeface="Avenir Light" panose="020B0402020203020204" pitchFamily="34" charset="77"/>
            </a:endParaRPr>
          </a:p>
          <a:p>
            <a:pPr marL="152400" indent="0">
              <a:buNone/>
            </a:pPr>
            <a:endParaRPr lang="sq-AL" sz="1400" dirty="0">
              <a:solidFill>
                <a:schemeClr val="bg1"/>
              </a:solidFill>
            </a:endParaRPr>
          </a:p>
          <a:p>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544059" cy="572700"/>
          </a:xfrm>
        </p:spPr>
        <p:txBody>
          <a:bodyPr/>
          <a:lstStyle/>
          <a:p>
            <a:pPr algn="l"/>
            <a:r>
              <a:rPr lang="en-US" sz="2400" b="1" dirty="0">
                <a:solidFill>
                  <a:srgbClr val="FFFFFF"/>
                </a:solidFill>
              </a:rPr>
              <a:t>Barriers of an under- resourced school</a:t>
            </a:r>
            <a:endParaRPr lang="en-XK" sz="2400" dirty="0">
              <a:solidFill>
                <a:schemeClr val="bg1"/>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29937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buNone/>
            </a:pPr>
            <a:r>
              <a:rPr lang="sq-AL" sz="1400" dirty="0">
                <a:solidFill>
                  <a:srgbClr val="518BCB"/>
                </a:solidFill>
              </a:rPr>
              <a:t>Use lesson time to make resources. </a:t>
            </a:r>
          </a:p>
          <a:p>
            <a:pPr marL="152400" indent="0">
              <a:buNone/>
            </a:pPr>
            <a:endParaRPr lang="sq-AL" sz="1400" u="none" strike="noStrike" cap="none" dirty="0">
              <a:solidFill>
                <a:srgbClr val="518BCB"/>
              </a:solidFill>
              <a:latin typeface="Avenir Light" panose="020B0402020203020204" pitchFamily="34" charset="77"/>
              <a:ea typeface="Calibri"/>
              <a:cs typeface="Calibri"/>
              <a:sym typeface="Calibri"/>
            </a:endParaRPr>
          </a:p>
          <a:p>
            <a:r>
              <a:rPr lang="en-US" sz="1400" u="none" strike="noStrike" cap="none" dirty="0">
                <a:solidFill>
                  <a:srgbClr val="518BCB"/>
                </a:solidFill>
                <a:latin typeface="Avenir Light" panose="020B0402020203020204" pitchFamily="34" charset="77"/>
                <a:ea typeface="Calibri"/>
                <a:cs typeface="Calibri"/>
                <a:sym typeface="Calibri"/>
              </a:rPr>
              <a:t>Students could be given a project based activity at the start of the year to make resources for themselves or for other age groups.</a:t>
            </a:r>
            <a:endParaRPr lang="en-US" sz="1400" dirty="0">
              <a:solidFill>
                <a:srgbClr val="518BCB"/>
              </a:solidFill>
              <a:ea typeface="Calibri"/>
            </a:endParaRPr>
          </a:p>
          <a:p>
            <a:r>
              <a:rPr lang="en-US" sz="1400" u="none" strike="noStrike" cap="none" dirty="0">
                <a:solidFill>
                  <a:srgbClr val="518BCB"/>
                </a:solidFill>
                <a:latin typeface="Avenir Light" panose="020B0402020203020204" pitchFamily="34" charset="77"/>
                <a:ea typeface="Calibri"/>
                <a:cs typeface="Calibri"/>
                <a:sym typeface="Calibri"/>
              </a:rPr>
              <a:t>Mini whiteboards are an inexpensive resource to buy but they can also be made using recycled resources.</a:t>
            </a:r>
            <a:endParaRPr lang="en-US" sz="1400" dirty="0">
              <a:solidFill>
                <a:srgbClr val="518BCB"/>
              </a:solidFill>
              <a:ea typeface="Calibri"/>
            </a:endParaRPr>
          </a:p>
          <a:p>
            <a:r>
              <a:rPr lang="en-US" sz="1400" u="none" strike="noStrike" cap="none" dirty="0">
                <a:solidFill>
                  <a:srgbClr val="518BCB"/>
                </a:solidFill>
                <a:latin typeface="Avenir Light" panose="020B0402020203020204" pitchFamily="34" charset="77"/>
                <a:ea typeface="Calibri"/>
                <a:cs typeface="Calibri"/>
                <a:sym typeface="Calibri"/>
              </a:rPr>
              <a:t>Art  and design teachers could help make resources for other curriculum areas.</a:t>
            </a:r>
            <a:endParaRPr lang="sq-AL" sz="1400" dirty="0">
              <a:solidFill>
                <a:srgbClr val="518BCB"/>
              </a:solidFill>
              <a:latin typeface="Avenir Light" panose="020B0402020203020204" pitchFamily="34" charset="77"/>
            </a:endParaRPr>
          </a:p>
          <a:p>
            <a:pPr marL="800100" lvl="1" indent="-342900">
              <a:lnSpc>
                <a:spcPct val="90000"/>
              </a:lnSpc>
              <a:spcAft>
                <a:spcPts val="600"/>
              </a:spcAft>
              <a:buFont typeface="+mj-lt"/>
              <a:buAutoNum type="arabicPeriod"/>
            </a:pPr>
            <a:endParaRPr lang="sq-AL" dirty="0">
              <a:solidFill>
                <a:srgbClr val="518BCB"/>
              </a:solidFill>
              <a:latin typeface="Avenir Light" panose="020B0402020203020204" pitchFamily="34" charset="77"/>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b="1" dirty="0">
                <a:solidFill>
                  <a:srgbClr val="518BCB"/>
                </a:solidFill>
              </a:rPr>
              <a:t>Potential solutions</a:t>
            </a: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80985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en-US" sz="3200" dirty="0">
                <a:solidFill>
                  <a:srgbClr val="FFFFFF"/>
                </a:solidFill>
              </a:rPr>
              <a:t>Student quotes activity</a:t>
            </a:r>
            <a:br>
              <a:rPr lang="sq-AL" sz="2000" dirty="0">
                <a:solidFill>
                  <a:schemeClr val="bg1"/>
                </a:solidFill>
                <a:ea typeface="+mj-ea"/>
                <a:cs typeface="+mj-cs"/>
              </a:rPr>
            </a:br>
            <a:r>
              <a:rPr lang="sq-AL" sz="2000" dirty="0">
                <a:solidFill>
                  <a:schemeClr val="bg1"/>
                </a:solidFill>
                <a:ea typeface="+mj-ea"/>
                <a:cs typeface="+mj-cs"/>
              </a:rPr>
              <a:t>Pairwork Discussion</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152400" indent="0">
              <a:buNone/>
            </a:pPr>
            <a:endParaRPr lang="sq-AL" sz="1400" dirty="0">
              <a:solidFill>
                <a:schemeClr val="bg1"/>
              </a:solidFill>
            </a:endParaRPr>
          </a:p>
          <a:p>
            <a:pPr marL="0" marR="0" lvl="0" indent="0" algn="l" rtl="0">
              <a:spcBef>
                <a:spcPts val="0"/>
              </a:spcBef>
              <a:spcAft>
                <a:spcPts val="0"/>
              </a:spcAft>
              <a:buNone/>
            </a:pPr>
            <a:r>
              <a:rPr lang="en-US" sz="1400" dirty="0">
                <a:solidFill>
                  <a:schemeClr val="bg1"/>
                </a:solidFill>
                <a:ea typeface="Calibri"/>
                <a:cs typeface="Calibri"/>
                <a:sym typeface="Calibri"/>
              </a:rPr>
              <a:t>Work in pairs.</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Read the quotes from students in Kosovo in 2022.</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What types of poor pedagogical practice do</a:t>
            </a:r>
            <a:endParaRPr lang="en-US" sz="1400" dirty="0">
              <a:solidFill>
                <a:schemeClr val="bg1"/>
              </a:solidFill>
            </a:endParaRPr>
          </a:p>
          <a:p>
            <a:pPr marL="0" marR="0" lvl="0" indent="0" algn="l" rtl="0">
              <a:spcBef>
                <a:spcPts val="0"/>
              </a:spcBef>
              <a:spcAft>
                <a:spcPts val="0"/>
              </a:spcAft>
              <a:buNone/>
            </a:pPr>
            <a:r>
              <a:rPr lang="en-US" sz="1400" dirty="0">
                <a:solidFill>
                  <a:schemeClr val="bg1"/>
                </a:solidFill>
                <a:ea typeface="Calibri"/>
                <a:cs typeface="Calibri"/>
                <a:sym typeface="Calibri"/>
              </a:rPr>
              <a:t> these quotes refer to?</a:t>
            </a:r>
            <a:endParaRPr lang="en-XK"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172150"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2180882399"/>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subTitle" idx="1"/>
          </p:nvPr>
        </p:nvSpPr>
        <p:spPr>
          <a:xfrm>
            <a:off x="1371600" y="1263375"/>
            <a:ext cx="5175850" cy="572700"/>
          </a:xfrm>
        </p:spPr>
        <p:txBody>
          <a:bodyPr/>
          <a:lstStyle/>
          <a:p>
            <a:pPr marL="152400" indent="0" algn="l">
              <a:buNone/>
            </a:pPr>
            <a:r>
              <a:rPr lang="sq-AL" sz="1400" dirty="0">
                <a:solidFill>
                  <a:srgbClr val="8393AE"/>
                </a:solidFill>
              </a:rPr>
              <a:t>Alea 8</a:t>
            </a:r>
          </a:p>
          <a:p>
            <a:pPr marL="152400" indent="0" algn="l">
              <a:buNone/>
            </a:pPr>
            <a:r>
              <a:rPr lang="sq-AL" sz="1100" dirty="0">
                <a:solidFill>
                  <a:schemeClr val="bg1">
                    <a:lumMod val="10000"/>
                  </a:schemeClr>
                </a:solidFill>
                <a:latin typeface="Bradley Hand" pitchFamily="2" charset="77"/>
              </a:rPr>
              <a:t>“I want every student to learn, they must listen and learn, not just show up”.</a:t>
            </a:r>
          </a:p>
          <a:p>
            <a:pPr marL="152400" indent="0" algn="l">
              <a:buNone/>
            </a:pPr>
            <a:r>
              <a:rPr lang="sq-AL" sz="1100" dirty="0">
                <a:solidFill>
                  <a:schemeClr val="bg1">
                    <a:lumMod val="10000"/>
                  </a:schemeClr>
                </a:solidFill>
                <a:latin typeface="Bradley Hand" pitchFamily="2" charset="77"/>
              </a:rPr>
              <a:t> </a:t>
            </a:r>
          </a:p>
          <a:p>
            <a:pPr marL="152400" indent="0" algn="l">
              <a:buNone/>
            </a:pPr>
            <a:r>
              <a:rPr lang="sq-AL" sz="1400" dirty="0">
                <a:solidFill>
                  <a:srgbClr val="8393AE"/>
                </a:solidFill>
              </a:rPr>
              <a:t>Genci 8</a:t>
            </a:r>
          </a:p>
          <a:p>
            <a:pPr marL="152400" indent="0" algn="l">
              <a:buNone/>
            </a:pPr>
            <a:r>
              <a:rPr lang="sq-AL" sz="1100" dirty="0">
                <a:solidFill>
                  <a:schemeClr val="bg1">
                    <a:lumMod val="10000"/>
                  </a:schemeClr>
                </a:solidFill>
                <a:latin typeface="KINDERGARTEN" panose="02000603000000000000" pitchFamily="2" charset="0"/>
              </a:rPr>
              <a:t>“I would like to do more advanced stuff ”.</a:t>
            </a:r>
          </a:p>
          <a:p>
            <a:pPr marL="152400" indent="0" algn="l">
              <a:buNone/>
            </a:pPr>
            <a:endParaRPr lang="sq-AL" sz="1400" dirty="0">
              <a:solidFill>
                <a:srgbClr val="8393AE"/>
              </a:solidFill>
            </a:endParaRPr>
          </a:p>
          <a:p>
            <a:pPr marL="152400" indent="0" algn="l">
              <a:buNone/>
            </a:pPr>
            <a:r>
              <a:rPr lang="sq-AL" sz="1400" dirty="0">
                <a:solidFill>
                  <a:srgbClr val="8393AE"/>
                </a:solidFill>
              </a:rPr>
              <a:t>Valeria 9</a:t>
            </a:r>
          </a:p>
          <a:p>
            <a:pPr marL="152400" indent="0" algn="l">
              <a:buNone/>
            </a:pPr>
            <a:r>
              <a:rPr lang="sq-AL" sz="1100" dirty="0">
                <a:solidFill>
                  <a:schemeClr val="bg1">
                    <a:lumMod val="10000"/>
                  </a:schemeClr>
                </a:solidFill>
                <a:latin typeface="Mistral" panose="03090702030407020403" pitchFamily="66" charset="0"/>
              </a:rPr>
              <a:t>“Students need to listen more”.</a:t>
            </a:r>
          </a:p>
          <a:p>
            <a:pPr marL="152400" indent="0" algn="l">
              <a:buNone/>
            </a:pPr>
            <a:endParaRPr lang="sq-AL" sz="1400" dirty="0">
              <a:solidFill>
                <a:srgbClr val="8393AE"/>
              </a:solidFill>
            </a:endParaRPr>
          </a:p>
          <a:p>
            <a:pPr marL="152400" indent="0" algn="l">
              <a:buNone/>
            </a:pPr>
            <a:r>
              <a:rPr lang="sq-AL" sz="1400" dirty="0">
                <a:solidFill>
                  <a:srgbClr val="8393AE"/>
                </a:solidFill>
              </a:rPr>
              <a:t>Velya 10</a:t>
            </a:r>
          </a:p>
          <a:p>
            <a:pPr marL="152400" indent="0" algn="l">
              <a:buNone/>
            </a:pPr>
            <a:r>
              <a:rPr lang="sq-AL" sz="1100" dirty="0">
                <a:solidFill>
                  <a:schemeClr val="bg1">
                    <a:lumMod val="10000"/>
                  </a:schemeClr>
                </a:solidFill>
                <a:latin typeface="Bradley Hand" pitchFamily="2" charset="77"/>
                <a:ea typeface="Noteworthy Light" panose="02000400000000000000" pitchFamily="2" charset="77"/>
              </a:rPr>
              <a:t>“Students should listen, learn, and be quiet”.</a:t>
            </a:r>
          </a:p>
          <a:p>
            <a:pPr marL="152400" indent="0" algn="l">
              <a:buNone/>
            </a:pPr>
            <a:endParaRPr lang="sq-AL" sz="1100" dirty="0">
              <a:solidFill>
                <a:schemeClr val="bg1">
                  <a:lumMod val="10000"/>
                </a:schemeClr>
              </a:solidFill>
              <a:latin typeface="Noteworthy Light" panose="02000400000000000000" pitchFamily="2" charset="77"/>
              <a:ea typeface="Noteworthy Light" panose="02000400000000000000" pitchFamily="2" charset="77"/>
            </a:endParaRPr>
          </a:p>
          <a:p>
            <a:pPr marL="152400" indent="0" algn="l">
              <a:buNone/>
            </a:pPr>
            <a:r>
              <a:rPr lang="sq-AL" dirty="0">
                <a:solidFill>
                  <a:srgbClr val="8393AE"/>
                </a:solidFill>
              </a:rPr>
              <a:t>Isa 12</a:t>
            </a:r>
          </a:p>
          <a:p>
            <a:pPr marL="152400" indent="0" algn="l">
              <a:buNone/>
            </a:pPr>
            <a:r>
              <a:rPr lang="sq-AL" sz="1100" dirty="0">
                <a:solidFill>
                  <a:schemeClr val="bg1">
                    <a:lumMod val="10000"/>
                  </a:schemeClr>
                </a:solidFill>
                <a:latin typeface="KINDERGARTEN" panose="02000603000000000000" pitchFamily="2" charset="0"/>
              </a:rPr>
              <a:t>“We never do practical experiments in chemistry or biology”.</a:t>
            </a:r>
          </a:p>
          <a:p>
            <a:pPr marL="152400" indent="0" algn="l">
              <a:buNone/>
            </a:pPr>
            <a:endParaRPr lang="sq-AL" sz="1100" dirty="0">
              <a:solidFill>
                <a:schemeClr val="bg1">
                  <a:lumMod val="10000"/>
                </a:schemeClr>
              </a:solidFill>
              <a:latin typeface="Noteworthy Light" panose="02000400000000000000" pitchFamily="2" charset="77"/>
              <a:ea typeface="Noteworthy Light" panose="02000400000000000000" pitchFamily="2" charset="77"/>
            </a:endParaRPr>
          </a:p>
          <a:p>
            <a:pPr marL="152400" indent="0" algn="l">
              <a:buNone/>
            </a:pPr>
            <a:endParaRPr lang="sq-AL" sz="1400" dirty="0">
              <a:solidFill>
                <a:srgbClr val="8393AE"/>
              </a:solidFill>
            </a:endParaRPr>
          </a:p>
          <a:p>
            <a:pPr marL="0" indent="0" algn="l">
              <a:buNone/>
            </a:pPr>
            <a:endParaRPr lang="sq-AL" dirty="0">
              <a:solidFill>
                <a:srgbClr val="8393AE"/>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dirty="0">
                <a:solidFill>
                  <a:schemeClr val="bg1">
                    <a:lumMod val="10000"/>
                  </a:schemeClr>
                </a:solidFill>
                <a:ea typeface="+mj-ea"/>
                <a:cs typeface="+mj-cs"/>
              </a:rPr>
              <a:t>Quotes from Kosovan students in 2022</a:t>
            </a:r>
            <a:endParaRPr lang="en-XK" dirty="0">
              <a:solidFill>
                <a:schemeClr val="bg1">
                  <a:lumMod val="10000"/>
                </a:schemeClr>
              </a:solidFill>
            </a:endParaRPr>
          </a:p>
        </p:txBody>
      </p:sp>
      <p:sp>
        <p:nvSpPr>
          <p:cNvPr id="16" name="Block Arc 15">
            <a:extLst>
              <a:ext uri="{FF2B5EF4-FFF2-40B4-BE49-F238E27FC236}">
                <a16:creationId xmlns:a16="http://schemas.microsoft.com/office/drawing/2014/main" id="{043C91D0-D6F8-B5E1-44E0-3E3F935BC419}"/>
              </a:ext>
            </a:extLst>
          </p:cNvPr>
          <p:cNvSpPr/>
          <p:nvPr/>
        </p:nvSpPr>
        <p:spPr>
          <a:xfrm rot="8516852">
            <a:off x="-466884" y="665073"/>
            <a:ext cx="1693119" cy="1894105"/>
          </a:xfrm>
          <a:prstGeom prst="blockArc">
            <a:avLst>
              <a:gd name="adj1" fmla="val 9000103"/>
              <a:gd name="adj2" fmla="val 21590721"/>
              <a:gd name="adj3" fmla="val 10793"/>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333333"/>
              </a:solidFill>
              <a:effectLst/>
              <a:uLnTx/>
              <a:uFillTx/>
              <a:latin typeface="Arial"/>
              <a:ea typeface="+mn-ea"/>
              <a:cs typeface="+mn-cs"/>
              <a:sym typeface="Arial"/>
            </a:endParaRPr>
          </a:p>
        </p:txBody>
      </p:sp>
      <p:pic>
        <p:nvPicPr>
          <p:cNvPr id="5" name="i want every student to learn.mp3">
            <a:hlinkClick r:id="" action="ppaction://media"/>
            <a:extLst>
              <a:ext uri="{FF2B5EF4-FFF2-40B4-BE49-F238E27FC236}">
                <a16:creationId xmlns:a16="http://schemas.microsoft.com/office/drawing/2014/main" id="{1A868496-3E77-D571-E8C1-391396058BE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331768" y="1449025"/>
            <a:ext cx="431364" cy="431364"/>
          </a:xfrm>
          <a:prstGeom prst="rect">
            <a:avLst/>
          </a:prstGeom>
        </p:spPr>
      </p:pic>
      <p:pic>
        <p:nvPicPr>
          <p:cNvPr id="8" name="i would like to do more advanced stuff.mp3">
            <a:hlinkClick r:id="" action="ppaction://media"/>
            <a:extLst>
              <a:ext uri="{FF2B5EF4-FFF2-40B4-BE49-F238E27FC236}">
                <a16:creationId xmlns:a16="http://schemas.microsoft.com/office/drawing/2014/main" id="{9297C325-7904-8177-A49C-1F14814BA2DC}"/>
              </a:ext>
            </a:extLst>
          </p:cNvPr>
          <p:cNvPicPr>
            <a:picLocks noChangeAspect="1"/>
          </p:cNvPicPr>
          <p:nvPr>
            <a:audioFile r:link="rId3"/>
            <p:extLst>
              <p:ext uri="{DAA4B4D4-6D71-4841-9C94-3DE7FCFB9230}">
                <p14:media xmlns:p14="http://schemas.microsoft.com/office/powerpoint/2010/main" r:embed="rId4">
                  <p14:trim st="2730.9468"/>
                </p14:media>
              </p:ext>
            </p:extLst>
          </p:nvPr>
        </p:nvPicPr>
        <p:blipFill>
          <a:blip r:embed="rId9"/>
          <a:stretch>
            <a:fillRect/>
          </a:stretch>
        </p:blipFill>
        <p:spPr>
          <a:xfrm>
            <a:off x="4356318" y="2086594"/>
            <a:ext cx="431364" cy="431364"/>
          </a:xfrm>
          <a:prstGeom prst="rect">
            <a:avLst/>
          </a:prstGeom>
        </p:spPr>
      </p:pic>
      <p:pic>
        <p:nvPicPr>
          <p:cNvPr id="11" name="students need to listen.mp3">
            <a:hlinkClick r:id="" action="ppaction://media"/>
            <a:extLst>
              <a:ext uri="{FF2B5EF4-FFF2-40B4-BE49-F238E27FC236}">
                <a16:creationId xmlns:a16="http://schemas.microsoft.com/office/drawing/2014/main" id="{F2C75227-1211-CA7E-8DA9-B84816B9D041}"/>
              </a:ext>
            </a:extLst>
          </p:cNvPr>
          <p:cNvPicPr>
            <a:picLocks noChangeAspect="1"/>
          </p:cNvPicPr>
          <p:nvPr>
            <a:audioFile r:link="rId3"/>
            <p:extLst>
              <p:ext uri="{DAA4B4D4-6D71-4841-9C94-3DE7FCFB9230}">
                <p14:media xmlns:p14="http://schemas.microsoft.com/office/powerpoint/2010/main" r:embed="rId5">
                  <p14:trim st="1892.3995"/>
                </p14:media>
              </p:ext>
            </p:extLst>
          </p:nvPr>
        </p:nvPicPr>
        <p:blipFill>
          <a:blip r:embed="rId9"/>
          <a:stretch>
            <a:fillRect/>
          </a:stretch>
        </p:blipFill>
        <p:spPr>
          <a:xfrm>
            <a:off x="3172286" y="2768819"/>
            <a:ext cx="431364" cy="431364"/>
          </a:xfrm>
          <a:prstGeom prst="rect">
            <a:avLst/>
          </a:prstGeom>
        </p:spPr>
      </p:pic>
      <p:pic>
        <p:nvPicPr>
          <p:cNvPr id="17" name="students should listen learn aND be quiet.mp3">
            <a:hlinkClick r:id="" action="ppaction://media"/>
            <a:extLst>
              <a:ext uri="{FF2B5EF4-FFF2-40B4-BE49-F238E27FC236}">
                <a16:creationId xmlns:a16="http://schemas.microsoft.com/office/drawing/2014/main" id="{737AF0A4-D671-14E6-A24A-7A0C8E6D93B5}"/>
              </a:ext>
            </a:extLst>
          </p:cNvPr>
          <p:cNvPicPr>
            <a:picLocks noChangeAspect="1"/>
          </p:cNvPicPr>
          <p:nvPr>
            <a:audioFile r:link="rId3"/>
            <p:extLst>
              <p:ext uri="{DAA4B4D4-6D71-4841-9C94-3DE7FCFB9230}">
                <p14:media xmlns:p14="http://schemas.microsoft.com/office/powerpoint/2010/main" r:embed="rId6">
                  <p14:trim st="3823.6803"/>
                </p14:media>
              </p:ext>
            </p:extLst>
          </p:nvPr>
        </p:nvPicPr>
        <p:blipFill>
          <a:blip r:embed="rId9"/>
          <a:stretch>
            <a:fillRect/>
          </a:stretch>
        </p:blipFill>
        <p:spPr>
          <a:xfrm>
            <a:off x="4469524" y="3448761"/>
            <a:ext cx="431364" cy="431364"/>
          </a:xfrm>
          <a:prstGeom prst="rect">
            <a:avLst/>
          </a:prstGeom>
        </p:spPr>
      </p:pic>
      <p:pic>
        <p:nvPicPr>
          <p:cNvPr id="18" name="we never do practical experiments.mp3">
            <a:hlinkClick r:id="" action="ppaction://media"/>
            <a:extLst>
              <a:ext uri="{FF2B5EF4-FFF2-40B4-BE49-F238E27FC236}">
                <a16:creationId xmlns:a16="http://schemas.microsoft.com/office/drawing/2014/main" id="{009DB064-19D2-517C-C337-F3E03E0F3EB2}"/>
              </a:ext>
            </a:extLst>
          </p:cNvPr>
          <p:cNvPicPr>
            <a:picLocks noChangeAspect="1"/>
          </p:cNvPicPr>
          <p:nvPr>
            <a:audioFile r:link="rId3"/>
            <p:extLst>
              <p:ext uri="{DAA4B4D4-6D71-4841-9C94-3DE7FCFB9230}">
                <p14:media xmlns:p14="http://schemas.microsoft.com/office/powerpoint/2010/main" r:embed="rId7">
                  <p14:trim st="3274.0226"/>
                </p14:media>
              </p:ext>
            </p:extLst>
          </p:nvPr>
        </p:nvPicPr>
        <p:blipFill>
          <a:blip r:embed="rId9"/>
          <a:stretch>
            <a:fillRect/>
          </a:stretch>
        </p:blipFill>
        <p:spPr>
          <a:xfrm>
            <a:off x="5545464" y="4088364"/>
            <a:ext cx="431364" cy="431364"/>
          </a:xfrm>
          <a:prstGeom prst="rect">
            <a:avLst/>
          </a:prstGeom>
        </p:spPr>
      </p:pic>
    </p:spTree>
    <p:extLst>
      <p:ext uri="{BB962C8B-B14F-4D97-AF65-F5344CB8AC3E}">
        <p14:creationId xmlns:p14="http://schemas.microsoft.com/office/powerpoint/2010/main" val="90963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33"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310" fill="hold"/>
                                        <p:tgtEl>
                                          <p:spTgt spid="8"/>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208" fill="hold"/>
                                        <p:tgtEl>
                                          <p:spTgt spid="11"/>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673" fill="hold"/>
                                        <p:tgtEl>
                                          <p:spTgt spid="17"/>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4040"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5"/>
                </p:tgtEl>
              </p:cMediaNode>
            </p:audio>
            <p:audio>
              <p:cMediaNode vol="80000">
                <p:cTn id="24" fill="hold" display="0">
                  <p:stCondLst>
                    <p:cond delay="indefinite"/>
                  </p:stCondLst>
                  <p:endCondLst>
                    <p:cond evt="onStopAudio" delay="0">
                      <p:tgtEl>
                        <p:sldTgt/>
                      </p:tgtEl>
                    </p:cond>
                  </p:endCondLst>
                </p:cTn>
                <p:tgtEl>
                  <p:spTgt spid="8"/>
                </p:tgtEl>
              </p:cMediaNode>
            </p:audio>
            <p:audio>
              <p:cMediaNode vol="80000">
                <p:cTn id="25" fill="hold" display="0">
                  <p:stCondLst>
                    <p:cond delay="indefinite"/>
                  </p:stCondLst>
                  <p:endCondLst>
                    <p:cond evt="onStopAudio" delay="0">
                      <p:tgtEl>
                        <p:sldTgt/>
                      </p:tgtEl>
                    </p:cond>
                  </p:endCondLst>
                </p:cTn>
                <p:tgtEl>
                  <p:spTgt spid="11"/>
                </p:tgtEl>
              </p:cMediaNode>
            </p:audio>
            <p:audio>
              <p:cMediaNode vol="80000">
                <p:cTn id="26" fill="hold" display="0">
                  <p:stCondLst>
                    <p:cond delay="indefinite"/>
                  </p:stCondLst>
                  <p:endCondLst>
                    <p:cond evt="onStopAudio" delay="0">
                      <p:tgtEl>
                        <p:sldTgt/>
                      </p:tgtEl>
                    </p:cond>
                  </p:endCondLst>
                </p:cTn>
                <p:tgtEl>
                  <p:spTgt spid="17"/>
                </p:tgtEl>
              </p:cMediaNode>
            </p:audio>
            <p:audio>
              <p:cMediaNode vol="80000">
                <p:cTn id="27" fill="hold" display="0">
                  <p:stCondLst>
                    <p:cond delay="indefinite"/>
                  </p:stCondLst>
                  <p:endCondLst>
                    <p:cond evt="onStopAudio" delay="0">
                      <p:tgtEl>
                        <p:sldTgt/>
                      </p:tgtEl>
                    </p:cond>
                  </p:endCondLst>
                </p:cTn>
                <p:tgtEl>
                  <p:spTgt spid="18"/>
                </p:tgtEl>
              </p:cMediaNode>
            </p:audio>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152400" indent="0">
              <a:lnSpc>
                <a:spcPct val="120000"/>
              </a:lnSpc>
              <a:spcAft>
                <a:spcPts val="600"/>
              </a:spcAft>
              <a:buNone/>
            </a:pPr>
            <a:r>
              <a:rPr lang="sq-AL" sz="1400" dirty="0">
                <a:solidFill>
                  <a:srgbClr val="518BCB"/>
                </a:solidFill>
              </a:rPr>
              <a:t>The students frequently say the work is easy. This is not a positive comment. It means they are not </a:t>
            </a:r>
            <a:r>
              <a:rPr lang="sq-AL" sz="1400" b="1" dirty="0">
                <a:solidFill>
                  <a:srgbClr val="518BCB"/>
                </a:solidFill>
              </a:rPr>
              <a:t>challenged</a:t>
            </a:r>
            <a:r>
              <a:rPr lang="sq-AL" sz="1400" dirty="0">
                <a:solidFill>
                  <a:srgbClr val="518BCB"/>
                </a:solidFill>
              </a:rPr>
              <a:t> at school.</a:t>
            </a:r>
          </a:p>
          <a:p>
            <a:pPr marL="152400" indent="0">
              <a:lnSpc>
                <a:spcPct val="120000"/>
              </a:lnSpc>
              <a:spcAft>
                <a:spcPts val="600"/>
              </a:spcAft>
              <a:buNone/>
            </a:pPr>
            <a:r>
              <a:rPr lang="sq-AL" sz="1400" dirty="0">
                <a:solidFill>
                  <a:srgbClr val="518BCB"/>
                </a:solidFill>
              </a:rPr>
              <a:t>This is probably because their teachers are not using </a:t>
            </a:r>
            <a:r>
              <a:rPr lang="sq-AL" sz="1400" b="1" dirty="0">
                <a:solidFill>
                  <a:srgbClr val="518BCB"/>
                </a:solidFill>
              </a:rPr>
              <a:t>short cycle formative assessment</a:t>
            </a:r>
            <a:r>
              <a:rPr lang="sq-AL" sz="1400" dirty="0">
                <a:solidFill>
                  <a:srgbClr val="518BCB"/>
                </a:solidFill>
              </a:rPr>
              <a:t> strategies in class or </a:t>
            </a:r>
            <a:r>
              <a:rPr lang="sq-AL" sz="1400" b="1" dirty="0">
                <a:solidFill>
                  <a:srgbClr val="518BCB"/>
                </a:solidFill>
              </a:rPr>
              <a:t>differentiating their learning by content, process, product or learning environment</a:t>
            </a:r>
            <a:r>
              <a:rPr lang="sq-AL" sz="1400" dirty="0">
                <a:solidFill>
                  <a:srgbClr val="518BCB"/>
                </a:solidFill>
              </a:rPr>
              <a:t>. Their teachers are not planning‚ </a:t>
            </a:r>
            <a:r>
              <a:rPr lang="sq-AL" sz="1400" b="1" dirty="0">
                <a:solidFill>
                  <a:srgbClr val="518BCB"/>
                </a:solidFill>
              </a:rPr>
              <a:t>challenge</a:t>
            </a:r>
            <a:r>
              <a:rPr lang="sq-AL" sz="1400" dirty="0">
                <a:solidFill>
                  <a:srgbClr val="518BCB"/>
                </a:solidFill>
              </a:rPr>
              <a:t> into their lessons.</a:t>
            </a:r>
          </a:p>
          <a:p>
            <a:pPr marL="152400" indent="0">
              <a:lnSpc>
                <a:spcPct val="120000"/>
              </a:lnSpc>
              <a:spcAft>
                <a:spcPts val="600"/>
              </a:spcAft>
              <a:buNone/>
            </a:pPr>
            <a:r>
              <a:rPr lang="sq-AL" sz="1400" dirty="0">
                <a:solidFill>
                  <a:srgbClr val="518BCB"/>
                </a:solidFill>
              </a:rPr>
              <a:t>Many students seem to think that you learn just by listening to the teacher. It suggests they do not experience </a:t>
            </a:r>
            <a:r>
              <a:rPr lang="sq-AL" sz="1400" b="1" dirty="0">
                <a:solidFill>
                  <a:srgbClr val="518BCB"/>
                </a:solidFill>
              </a:rPr>
              <a:t>active or collaborative</a:t>
            </a:r>
            <a:r>
              <a:rPr lang="sq-AL" sz="1400" dirty="0">
                <a:solidFill>
                  <a:srgbClr val="518BCB"/>
                </a:solidFill>
              </a:rPr>
              <a:t> lesson activities very often.</a:t>
            </a:r>
          </a:p>
          <a:p>
            <a:pPr marL="152400" indent="0">
              <a:lnSpc>
                <a:spcPct val="120000"/>
              </a:lnSpc>
              <a:spcAft>
                <a:spcPts val="600"/>
              </a:spcAft>
              <a:buNone/>
            </a:pPr>
            <a:r>
              <a:rPr lang="en-US" sz="1400" dirty="0">
                <a:solidFill>
                  <a:srgbClr val="518BCB"/>
                </a:solidFill>
                <a:ea typeface="Calibri"/>
                <a:cs typeface="Calibri"/>
                <a:sym typeface="Calibri"/>
              </a:rPr>
              <a:t>The quotes also suggest that they are not taught </a:t>
            </a:r>
            <a:r>
              <a:rPr lang="en-US" sz="1400" b="1" dirty="0">
                <a:solidFill>
                  <a:srgbClr val="518BCB"/>
                </a:solidFill>
                <a:ea typeface="Calibri"/>
                <a:cs typeface="Calibri"/>
                <a:sym typeface="Calibri"/>
              </a:rPr>
              <a:t>self-regulated learning</a:t>
            </a:r>
            <a:r>
              <a:rPr lang="en-US" sz="1400" dirty="0">
                <a:solidFill>
                  <a:srgbClr val="518BCB"/>
                </a:solidFill>
                <a:ea typeface="Calibri"/>
                <a:cs typeface="Calibri"/>
                <a:sym typeface="Calibri"/>
              </a:rPr>
              <a:t> strategies.</a:t>
            </a:r>
            <a:endParaRPr lang="sq-AL" sz="1400" dirty="0">
              <a:solidFill>
                <a:srgbClr val="518BCB"/>
              </a:solidFill>
            </a:endParaRPr>
          </a:p>
          <a:p>
            <a:pPr marL="152400" indent="0">
              <a:buNone/>
            </a:pPr>
            <a:endParaRPr lang="sq-AL" sz="1400" i="1" dirty="0">
              <a:solidFill>
                <a:srgbClr val="518BCB"/>
              </a:solidFill>
            </a:endParaRPr>
          </a:p>
          <a:p>
            <a:pPr>
              <a:buClr>
                <a:srgbClr val="518BCB"/>
              </a:buClr>
            </a:pPr>
            <a:endParaRPr lang="sq-AL" sz="1400" b="1"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518BCB"/>
                </a:solidFill>
                <a:ea typeface="Calibri"/>
                <a:cs typeface="Calibri"/>
                <a:sym typeface="Calibri"/>
              </a:rPr>
              <a:t>Suggested Answer</a:t>
            </a:r>
            <a:br>
              <a:rPr lang="en-US" sz="2400" dirty="0">
                <a:solidFill>
                  <a:srgbClr val="518BCB"/>
                </a:solidFill>
                <a:ea typeface="Calibri"/>
                <a:cs typeface="Calibri"/>
                <a:sym typeface="Calibri"/>
              </a:rPr>
            </a:br>
            <a:endParaRPr lang="en-XK" sz="16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2949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E030D4F-D2C3-DD9E-8C51-970F2028164C}"/>
              </a:ext>
            </a:extLst>
          </p:cNvPr>
          <p:cNvSpPr>
            <a:spLocks noGrp="1"/>
          </p:cNvSpPr>
          <p:nvPr>
            <p:ph type="pic" idx="2"/>
          </p:nvPr>
        </p:nvSpPr>
        <p:spPr/>
      </p:sp>
      <p:sp>
        <p:nvSpPr>
          <p:cNvPr id="3" name="Title 2">
            <a:extLst>
              <a:ext uri="{FF2B5EF4-FFF2-40B4-BE49-F238E27FC236}">
                <a16:creationId xmlns:a16="http://schemas.microsoft.com/office/drawing/2014/main" id="{0EABCC3D-E069-3BF5-E85C-EBC82769D544}"/>
              </a:ext>
            </a:extLst>
          </p:cNvPr>
          <p:cNvSpPr>
            <a:spLocks noGrp="1"/>
          </p:cNvSpPr>
          <p:nvPr>
            <p:ph type="title"/>
          </p:nvPr>
        </p:nvSpPr>
        <p:spPr>
          <a:xfrm>
            <a:off x="713224" y="2115050"/>
            <a:ext cx="4887476" cy="1491300"/>
          </a:xfrm>
        </p:spPr>
        <p:txBody>
          <a:bodyPr/>
          <a:lstStyle/>
          <a:p>
            <a:r>
              <a:rPr lang="sq-AL" sz="4000" dirty="0">
                <a:latin typeface="Avenir Next Heavy" panose="020B0503020202020204" pitchFamily="34" charset="0"/>
              </a:rPr>
              <a:t>Student-centred learning best practice</a:t>
            </a:r>
            <a:endParaRPr lang="en-XK" dirty="0">
              <a:latin typeface="Avenir Next Heavy" panose="020B0503020202020204" pitchFamily="34" charset="0"/>
            </a:endParaRPr>
          </a:p>
        </p:txBody>
      </p:sp>
      <p:sp>
        <p:nvSpPr>
          <p:cNvPr id="4" name="Subtitle 3">
            <a:extLst>
              <a:ext uri="{FF2B5EF4-FFF2-40B4-BE49-F238E27FC236}">
                <a16:creationId xmlns:a16="http://schemas.microsoft.com/office/drawing/2014/main" id="{D3DA3D00-D510-F6BB-EAC3-8F36C34D9E55}"/>
              </a:ext>
            </a:extLst>
          </p:cNvPr>
          <p:cNvSpPr>
            <a:spLocks noGrp="1"/>
          </p:cNvSpPr>
          <p:nvPr>
            <p:ph type="subTitle" idx="1"/>
          </p:nvPr>
        </p:nvSpPr>
        <p:spPr/>
        <p:txBody>
          <a:bodyPr/>
          <a:lstStyle/>
          <a:p>
            <a:endParaRPr lang="en-XK" dirty="0"/>
          </a:p>
        </p:txBody>
      </p:sp>
    </p:spTree>
    <p:extLst>
      <p:ext uri="{BB962C8B-B14F-4D97-AF65-F5344CB8AC3E}">
        <p14:creationId xmlns:p14="http://schemas.microsoft.com/office/powerpoint/2010/main" val="201657698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0" lvl="0" indent="0" eaLnBrk="1" hangingPunct="1">
              <a:lnSpc>
                <a:spcPct val="90000"/>
              </a:lnSpc>
              <a:buNone/>
            </a:pPr>
            <a:endParaRPr lang="sq-AL" sz="1400" b="1" dirty="0">
              <a:solidFill>
                <a:srgbClr val="8393AE"/>
              </a:solidFill>
              <a:ea typeface="Calibri" pitchFamily="34" charset="0"/>
            </a:endParaRPr>
          </a:p>
          <a:p>
            <a:pPr marL="0" lvl="0" indent="0" eaLnBrk="1" hangingPunct="1">
              <a:lnSpc>
                <a:spcPct val="90000"/>
              </a:lnSpc>
              <a:buNone/>
            </a:pPr>
            <a:r>
              <a:rPr lang="sq-AL" sz="1400" dirty="0">
                <a:solidFill>
                  <a:srgbClr val="8393AE"/>
                </a:solidFill>
                <a:ea typeface="Calibri" pitchFamily="34" charset="0"/>
                <a:sym typeface="Calibri" pitchFamily="34" charset="0"/>
              </a:rPr>
              <a:t>Students self assess all their work based on clear criteria.</a:t>
            </a:r>
          </a:p>
          <a:p>
            <a:pPr marL="0" lvl="0" indent="0" eaLnBrk="1" hangingPunct="1">
              <a:lnSpc>
                <a:spcPct val="90000"/>
              </a:lnSpc>
              <a:buNone/>
            </a:pPr>
            <a:endParaRPr lang="sq-AL" sz="1400" dirty="0">
              <a:solidFill>
                <a:srgbClr val="8393AE"/>
              </a:solidFill>
              <a:ea typeface="Calibri" pitchFamily="34" charset="0"/>
              <a:sym typeface="Calibri" pitchFamily="34" charset="0"/>
            </a:endParaRPr>
          </a:p>
          <a:p>
            <a:pPr marL="0" lvl="0" indent="0" eaLnBrk="1" hangingPunct="1">
              <a:lnSpc>
                <a:spcPct val="90000"/>
              </a:lnSpc>
              <a:buNone/>
            </a:pPr>
            <a:endParaRPr lang="sq-AL" sz="1400" dirty="0">
              <a:solidFill>
                <a:srgbClr val="8393AE"/>
              </a:solidFill>
              <a:ea typeface="Calibri" pitchFamily="34" charset="0"/>
              <a:sym typeface="Calibri" pitchFamily="34" charset="0"/>
            </a:endParaRPr>
          </a:p>
          <a:p>
            <a:pPr marL="0" lvl="0" indent="0" eaLnBrk="1" hangingPunct="1">
              <a:lnSpc>
                <a:spcPct val="90000"/>
              </a:lnSpc>
              <a:buNone/>
            </a:pPr>
            <a:r>
              <a:rPr lang="sq-AL" sz="1400" dirty="0">
                <a:solidFill>
                  <a:srgbClr val="8393AE"/>
                </a:solidFill>
                <a:ea typeface="Calibri" pitchFamily="34" charset="0"/>
                <a:sym typeface="Calibri" pitchFamily="34" charset="0"/>
              </a:rPr>
              <a:t>Every test is marked by the student first.</a:t>
            </a:r>
          </a:p>
          <a:p>
            <a:pPr marL="0" lvl="0" indent="0" eaLnBrk="1" hangingPunct="1">
              <a:lnSpc>
                <a:spcPct val="90000"/>
              </a:lnSpc>
              <a:buNone/>
            </a:pPr>
            <a:endParaRPr lang="sq-AL" sz="1400" dirty="0">
              <a:solidFill>
                <a:srgbClr val="8393AE"/>
              </a:solidFill>
              <a:ea typeface="Calibri" pitchFamily="34" charset="0"/>
              <a:sym typeface="Calibri" pitchFamily="34" charset="0"/>
            </a:endParaRPr>
          </a:p>
          <a:p>
            <a:pPr marL="0" lvl="0" indent="0" eaLnBrk="1" hangingPunct="1">
              <a:lnSpc>
                <a:spcPct val="90000"/>
              </a:lnSpc>
              <a:buNone/>
            </a:pPr>
            <a:endParaRPr lang="sq-AL" sz="1400" dirty="0">
              <a:solidFill>
                <a:srgbClr val="8393AE"/>
              </a:solidFill>
              <a:ea typeface="Calibri" pitchFamily="34" charset="0"/>
              <a:sym typeface="Calibri" pitchFamily="34" charset="0"/>
            </a:endParaRPr>
          </a:p>
          <a:p>
            <a:pPr marL="0" lvl="0" indent="0" eaLnBrk="1" hangingPunct="1">
              <a:lnSpc>
                <a:spcPct val="90000"/>
              </a:lnSpc>
              <a:buNone/>
            </a:pPr>
            <a:r>
              <a:rPr lang="sq-AL" sz="1400" dirty="0">
                <a:solidFill>
                  <a:srgbClr val="8393AE"/>
                </a:solidFill>
                <a:ea typeface="Calibri" pitchFamily="34" charset="0"/>
                <a:sym typeface="Calibri" pitchFamily="34" charset="0"/>
              </a:rPr>
              <a:t>Important work is:</a:t>
            </a:r>
          </a:p>
          <a:p>
            <a:pPr marL="152400" lvl="0" indent="0">
              <a:buNone/>
            </a:pPr>
            <a:endParaRPr lang="sq-AL" sz="1400" b="1" dirty="0">
              <a:solidFill>
                <a:srgbClr val="8393AE"/>
              </a:solidFill>
            </a:endParaRPr>
          </a:p>
          <a:p>
            <a:pPr marL="152400" indent="0">
              <a:buNone/>
            </a:pPr>
            <a:endParaRPr lang="sq-AL" sz="1400" dirty="0">
              <a:solidFill>
                <a:srgbClr val="8393AE"/>
              </a:solidFill>
            </a:endParaRPr>
          </a:p>
          <a:p>
            <a:pPr marL="0" indent="0">
              <a:buNone/>
            </a:pPr>
            <a:endParaRPr lang="sq-AL" i="0" dirty="0">
              <a:solidFill>
                <a:srgbClr val="8393AE"/>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b="1" dirty="0">
                <a:solidFill>
                  <a:schemeClr val="bg1">
                    <a:lumMod val="10000"/>
                  </a:schemeClr>
                </a:solidFill>
              </a:rPr>
              <a:t>Student-centred learning best practice</a:t>
            </a:r>
            <a:endParaRPr lang="en-XK" dirty="0">
              <a:solidFill>
                <a:schemeClr val="bg1">
                  <a:lumMod val="10000"/>
                </a:schemeClr>
              </a:solidFill>
            </a:endParaRPr>
          </a:p>
        </p:txBody>
      </p:sp>
      <p:graphicFrame>
        <p:nvGraphicFramePr>
          <p:cNvPr id="11" name="Diagram 10">
            <a:extLst>
              <a:ext uri="{FF2B5EF4-FFF2-40B4-BE49-F238E27FC236}">
                <a16:creationId xmlns:a16="http://schemas.microsoft.com/office/drawing/2014/main" id="{C12877E4-2585-1C74-E743-5B3A2EDFC07A}"/>
              </a:ext>
            </a:extLst>
          </p:cNvPr>
          <p:cNvGraphicFramePr/>
          <p:nvPr>
            <p:extLst>
              <p:ext uri="{D42A27DB-BD31-4B8C-83A1-F6EECF244321}">
                <p14:modId xmlns:p14="http://schemas.microsoft.com/office/powerpoint/2010/main" val="950150917"/>
              </p:ext>
            </p:extLst>
          </p:nvPr>
        </p:nvGraphicFramePr>
        <p:xfrm>
          <a:off x="2000250" y="3241950"/>
          <a:ext cx="5556250" cy="1456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41093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1124900" y="1228450"/>
            <a:ext cx="7299000" cy="3416400"/>
          </a:xfrm>
        </p:spPr>
        <p:txBody>
          <a:bodyPr/>
          <a:lstStyle/>
          <a:p>
            <a:pPr marL="152400" lvl="0" indent="0">
              <a:buNone/>
            </a:pPr>
            <a:r>
              <a:rPr lang="sq-AL" sz="1400" i="0" dirty="0">
                <a:solidFill>
                  <a:schemeClr val="bg1">
                    <a:lumMod val="10000"/>
                  </a:schemeClr>
                </a:solidFill>
              </a:rPr>
              <a:t>Students are given meaningful choices about what they learn and how they learn.</a:t>
            </a:r>
          </a:p>
          <a:p>
            <a:pPr marL="152400" lvl="0" indent="0">
              <a:buNone/>
            </a:pPr>
            <a:endParaRPr lang="sq-AL" sz="1400" i="0" dirty="0">
              <a:solidFill>
                <a:schemeClr val="bg1">
                  <a:lumMod val="10000"/>
                </a:schemeClr>
              </a:solidFill>
            </a:endParaRPr>
          </a:p>
          <a:p>
            <a:pPr marL="152400" lvl="0" indent="0">
              <a:buNone/>
            </a:pPr>
            <a:r>
              <a:rPr lang="sq-AL" sz="1400" i="0" dirty="0">
                <a:solidFill>
                  <a:schemeClr val="bg1">
                    <a:lumMod val="10000"/>
                  </a:schemeClr>
                </a:solidFill>
              </a:rPr>
              <a:t>Alone, in a pair, in a group.</a:t>
            </a:r>
          </a:p>
          <a:p>
            <a:pPr marL="152400" lvl="0" indent="0">
              <a:buNone/>
            </a:pPr>
            <a:endParaRPr lang="sq-AL" sz="1400" i="0" dirty="0">
              <a:solidFill>
                <a:schemeClr val="bg1">
                  <a:lumMod val="10000"/>
                </a:schemeClr>
              </a:solidFill>
            </a:endParaRPr>
          </a:p>
          <a:p>
            <a:pPr marL="152400" lvl="0" indent="0">
              <a:buNone/>
            </a:pPr>
            <a:r>
              <a:rPr lang="sq-AL" sz="1400" i="0" dirty="0">
                <a:solidFill>
                  <a:schemeClr val="bg1">
                    <a:lumMod val="10000"/>
                  </a:schemeClr>
                </a:solidFill>
              </a:rPr>
              <a:t>Some students do not work well collaboratively and might prefer to work alone.</a:t>
            </a: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b="1" dirty="0">
                <a:solidFill>
                  <a:schemeClr val="bg1">
                    <a:lumMod val="10000"/>
                  </a:schemeClr>
                </a:solidFill>
              </a:rPr>
              <a:t>Student-centred learning best practice </a:t>
            </a:r>
            <a:endParaRPr lang="en-XK" dirty="0">
              <a:solidFill>
                <a:schemeClr val="bg1">
                  <a:lumMod val="10000"/>
                </a:schemeClr>
              </a:solidFill>
            </a:endParaRPr>
          </a:p>
        </p:txBody>
      </p:sp>
    </p:spTree>
    <p:extLst>
      <p:ext uri="{BB962C8B-B14F-4D97-AF65-F5344CB8AC3E}">
        <p14:creationId xmlns:p14="http://schemas.microsoft.com/office/powerpoint/2010/main" val="481557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FF14E-D457-3989-9F15-91C4FC31FF36}"/>
              </a:ext>
            </a:extLst>
          </p:cNvPr>
          <p:cNvSpPr>
            <a:spLocks noGrp="1"/>
          </p:cNvSpPr>
          <p:nvPr>
            <p:ph type="title"/>
          </p:nvPr>
        </p:nvSpPr>
        <p:spPr/>
        <p:txBody>
          <a:bodyPr/>
          <a:lstStyle/>
          <a:p>
            <a:r>
              <a:rPr lang="en-GB" dirty="0"/>
              <a:t>Glossary</a:t>
            </a:r>
            <a:endParaRPr lang="en-XK" dirty="0"/>
          </a:p>
        </p:txBody>
      </p:sp>
      <p:sp>
        <p:nvSpPr>
          <p:cNvPr id="3" name="Text Placeholder 2">
            <a:extLst>
              <a:ext uri="{FF2B5EF4-FFF2-40B4-BE49-F238E27FC236}">
                <a16:creationId xmlns:a16="http://schemas.microsoft.com/office/drawing/2014/main" id="{FA36F602-6E9A-AADA-D2DA-7ACCDD77EC33}"/>
              </a:ext>
            </a:extLst>
          </p:cNvPr>
          <p:cNvSpPr>
            <a:spLocks noGrp="1"/>
          </p:cNvSpPr>
          <p:nvPr>
            <p:ph type="body" idx="1"/>
          </p:nvPr>
        </p:nvSpPr>
        <p:spPr/>
        <p:txBody>
          <a:bodyPr/>
          <a:lstStyle/>
          <a:p>
            <a:pPr>
              <a:lnSpc>
                <a:spcPct val="90000"/>
              </a:lnSpc>
              <a:spcAft>
                <a:spcPts val="600"/>
              </a:spcAft>
            </a:pPr>
            <a:r>
              <a:rPr lang="sq-AL" sz="1400" i="0" dirty="0">
                <a:solidFill>
                  <a:schemeClr val="bg1">
                    <a:lumMod val="10000"/>
                  </a:schemeClr>
                </a:solidFill>
              </a:rPr>
              <a:t>A</a:t>
            </a:r>
            <a:r>
              <a:rPr lang="sq-AL" sz="1400" b="1" i="0" dirty="0">
                <a:solidFill>
                  <a:srgbClr val="518BCB"/>
                </a:solidFill>
              </a:rPr>
              <a:t> rubric</a:t>
            </a:r>
            <a:r>
              <a:rPr lang="sq-AL" sz="1400" b="1" i="0" dirty="0"/>
              <a:t> </a:t>
            </a:r>
            <a:r>
              <a:rPr lang="sq-AL" sz="1400" i="0" dirty="0"/>
              <a:t>is a guide used to evaluate performance, a product, or a project. It usually includes performance criteria; and a rating scale (Excellent, Good, Satisfactory, Unsatisfactory or 1,2,3,4 or A,B,C,D)</a:t>
            </a:r>
            <a:endParaRPr lang="sq-AL" sz="1400" b="0" i="0" dirty="0"/>
          </a:p>
          <a:p>
            <a:pPr>
              <a:lnSpc>
                <a:spcPct val="90000"/>
              </a:lnSpc>
              <a:spcAft>
                <a:spcPts val="600"/>
              </a:spcAft>
            </a:pPr>
            <a:r>
              <a:rPr lang="sq-AL" sz="1400" b="1" i="0" dirty="0">
                <a:solidFill>
                  <a:srgbClr val="518BCB"/>
                </a:solidFill>
              </a:rPr>
              <a:t>Self-assessment</a:t>
            </a:r>
            <a:r>
              <a:rPr lang="sq-AL" sz="1400" b="1" i="0" dirty="0"/>
              <a:t>: </a:t>
            </a:r>
            <a:r>
              <a:rPr lang="sq-AL" sz="1400" i="0" dirty="0"/>
              <a:t>is when students assess or evaluate themselves. They might assess their actions, their attitude, or their performance.</a:t>
            </a:r>
            <a:endParaRPr lang="sq-AL" sz="1400" i="0" u="none" strike="noStrike" dirty="0"/>
          </a:p>
          <a:p>
            <a:pPr>
              <a:lnSpc>
                <a:spcPct val="90000"/>
              </a:lnSpc>
              <a:spcAft>
                <a:spcPts val="600"/>
              </a:spcAft>
            </a:pPr>
            <a:r>
              <a:rPr lang="sq-AL" sz="1400" b="1" i="0" dirty="0">
                <a:solidFill>
                  <a:srgbClr val="518BCB"/>
                </a:solidFill>
              </a:rPr>
              <a:t>Self-regulated learners</a:t>
            </a:r>
            <a:r>
              <a:rPr lang="sq-AL" sz="1400" b="1" i="0" dirty="0"/>
              <a:t>:  </a:t>
            </a:r>
            <a:r>
              <a:rPr lang="sq-AL" sz="1400" i="0" dirty="0"/>
              <a:t>understand and control their </a:t>
            </a:r>
            <a:r>
              <a:rPr lang="sq-AL" sz="1400" b="1" i="0" dirty="0"/>
              <a:t>learning</a:t>
            </a:r>
            <a:r>
              <a:rPr lang="sq-AL" sz="1400" i="0" dirty="0"/>
              <a:t> environment. </a:t>
            </a:r>
            <a:endParaRPr lang="sq-AL" sz="1400" b="0" i="0" dirty="0"/>
          </a:p>
          <a:p>
            <a:pPr>
              <a:lnSpc>
                <a:spcPct val="90000"/>
              </a:lnSpc>
              <a:spcAft>
                <a:spcPts val="600"/>
              </a:spcAft>
            </a:pPr>
            <a:r>
              <a:rPr lang="sq-AL" sz="1400" b="1" i="0" dirty="0">
                <a:solidFill>
                  <a:srgbClr val="518BCB"/>
                </a:solidFill>
              </a:rPr>
              <a:t>Self-regulation</a:t>
            </a:r>
            <a:r>
              <a:rPr lang="sq-AL" sz="1400" b="1" i="0" dirty="0"/>
              <a:t> </a:t>
            </a:r>
            <a:r>
              <a:rPr lang="sq-AL" sz="1400" i="0" dirty="0"/>
              <a:t>abilities include goal setting, self-monitoring, and self-instruction.</a:t>
            </a:r>
            <a:endParaRPr lang="sq-AL" sz="1400" b="0" i="0" u="none" strike="noStrike" dirty="0"/>
          </a:p>
          <a:p>
            <a:pPr>
              <a:lnSpc>
                <a:spcPct val="90000"/>
              </a:lnSpc>
              <a:spcAft>
                <a:spcPts val="600"/>
              </a:spcAft>
            </a:pPr>
            <a:r>
              <a:rPr lang="sq-AL" sz="1400" b="1" i="0" dirty="0">
                <a:solidFill>
                  <a:srgbClr val="518BCB"/>
                </a:solidFill>
              </a:rPr>
              <a:t>Student council</a:t>
            </a:r>
            <a:r>
              <a:rPr lang="sq-AL" sz="1400" b="1" i="0" dirty="0"/>
              <a:t>: </a:t>
            </a:r>
            <a:r>
              <a:rPr lang="sq-AL" sz="1400" b="0" i="0" dirty="0"/>
              <a:t>is a group of students elected by their peers to address issues of concern</a:t>
            </a:r>
            <a:endParaRPr lang="sq-AL" sz="1400" b="0" i="0" u="none" strike="noStrike" dirty="0"/>
          </a:p>
          <a:p>
            <a:pPr>
              <a:lnSpc>
                <a:spcPct val="90000"/>
              </a:lnSpc>
              <a:spcAft>
                <a:spcPts val="600"/>
              </a:spcAft>
            </a:pPr>
            <a:r>
              <a:rPr lang="sq-AL" sz="1400" b="1" i="0" dirty="0">
                <a:solidFill>
                  <a:srgbClr val="518BCB"/>
                </a:solidFill>
              </a:rPr>
              <a:t>Success criteria</a:t>
            </a:r>
            <a:r>
              <a:rPr lang="sq-AL" sz="1400" b="1" i="0" dirty="0"/>
              <a:t>:</a:t>
            </a:r>
            <a:r>
              <a:rPr lang="sq-AL" sz="1400" b="0" i="0" dirty="0"/>
              <a:t> </a:t>
            </a:r>
            <a:r>
              <a:rPr lang="en-US" sz="1400" b="0" i="0" u="none" strike="noStrike" cap="none" dirty="0">
                <a:solidFill>
                  <a:schemeClr val="dk1"/>
                </a:solidFill>
                <a:latin typeface="Calibri"/>
                <a:ea typeface="Calibri"/>
                <a:cs typeface="Calibri"/>
                <a:sym typeface="Calibri"/>
              </a:rPr>
              <a:t> </a:t>
            </a:r>
            <a:r>
              <a:rPr lang="en-US" sz="1400" u="none" strike="noStrike" cap="none" dirty="0">
                <a:solidFill>
                  <a:schemeClr val="dk1"/>
                </a:solidFill>
                <a:ea typeface="Calibri"/>
                <a:cs typeface="Calibri"/>
                <a:sym typeface="Calibri"/>
              </a:rPr>
              <a:t>is a list of features that a teacher wants the children to include in their work during the course of a lesson.</a:t>
            </a:r>
            <a:endParaRPr lang="sq-AL" sz="1400" dirty="0"/>
          </a:p>
        </p:txBody>
      </p:sp>
    </p:spTree>
    <p:extLst>
      <p:ext uri="{BB962C8B-B14F-4D97-AF65-F5344CB8AC3E}">
        <p14:creationId xmlns:p14="http://schemas.microsoft.com/office/powerpoint/2010/main" val="30887992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lvl="0" indent="0">
              <a:buNone/>
            </a:pPr>
            <a:r>
              <a:rPr lang="sq-AL" sz="1400" i="0" dirty="0">
                <a:solidFill>
                  <a:schemeClr val="bg1">
                    <a:lumMod val="10000"/>
                  </a:schemeClr>
                </a:solidFill>
              </a:rPr>
              <a:t>Students are given opportunities to record, and present their learning in a variety of ways. Students help each other research the same topic but present their findings in different ways.</a:t>
            </a:r>
          </a:p>
          <a:p>
            <a:pPr marL="152400" lvl="0" indent="0">
              <a:buNone/>
            </a:pPr>
            <a:endParaRPr lang="sq-AL" sz="1400" i="0" dirty="0">
              <a:solidFill>
                <a:schemeClr val="bg1">
                  <a:lumMod val="10000"/>
                </a:schemeClr>
              </a:solidFill>
            </a:endParaRPr>
          </a:p>
          <a:p>
            <a:pPr marL="152400" lvl="0" indent="0">
              <a:buNone/>
            </a:pPr>
            <a:r>
              <a:rPr lang="sq-AL" sz="1400" i="0" dirty="0">
                <a:solidFill>
                  <a:schemeClr val="bg1">
                    <a:lumMod val="10000"/>
                  </a:schemeClr>
                </a:solidFill>
              </a:rPr>
              <a:t>It is essential to develop literacy skills in all subjects but learning can be presented in a variety of ways.</a:t>
            </a: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b="1" dirty="0">
                <a:solidFill>
                  <a:schemeClr val="bg1">
                    <a:lumMod val="10000"/>
                  </a:schemeClr>
                </a:solidFill>
              </a:rPr>
              <a:t>Student-centred learning best practice </a:t>
            </a:r>
            <a:endParaRPr lang="en-XK" dirty="0">
              <a:solidFill>
                <a:schemeClr val="bg1">
                  <a:lumMod val="10000"/>
                </a:schemeClr>
              </a:solidFill>
            </a:endParaRPr>
          </a:p>
        </p:txBody>
      </p:sp>
    </p:spTree>
    <p:extLst>
      <p:ext uri="{BB962C8B-B14F-4D97-AF65-F5344CB8AC3E}">
        <p14:creationId xmlns:p14="http://schemas.microsoft.com/office/powerpoint/2010/main" val="142215700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sq-AL" dirty="0">
                <a:solidFill>
                  <a:schemeClr val="bg1"/>
                </a:solidFill>
                <a:ea typeface="+mj-ea"/>
                <a:cs typeface="+mj-cs"/>
              </a:rPr>
              <a:t>Best practice discussion</a:t>
            </a:r>
            <a:br>
              <a:rPr lang="sq-AL" sz="2000" dirty="0">
                <a:solidFill>
                  <a:schemeClr val="bg1"/>
                </a:solidFill>
                <a:ea typeface="+mj-ea"/>
                <a:cs typeface="+mj-cs"/>
              </a:rPr>
            </a:br>
            <a:r>
              <a:rPr lang="sq-AL" sz="2000" dirty="0">
                <a:solidFill>
                  <a:schemeClr val="bg1"/>
                </a:solidFill>
                <a:ea typeface="+mj-ea"/>
                <a:cs typeface="+mj-cs"/>
              </a:rPr>
              <a:t>Pairwork discussion</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152400" indent="0">
              <a:buNone/>
            </a:pPr>
            <a:endParaRPr lang="sq-AL" sz="1400" b="1" dirty="0">
              <a:solidFill>
                <a:schemeClr val="bg1"/>
              </a:solidFill>
            </a:endParaRPr>
          </a:p>
          <a:p>
            <a:pPr marL="152400" indent="0">
              <a:buNone/>
            </a:pPr>
            <a:r>
              <a:rPr lang="sq-AL" sz="1400" dirty="0">
                <a:solidFill>
                  <a:schemeClr val="bg1"/>
                </a:solidFill>
              </a:rPr>
              <a:t>Work with a partner. Read the two letters from students in Kosovo.</a:t>
            </a:r>
          </a:p>
          <a:p>
            <a:pPr marL="152400" indent="0">
              <a:buNone/>
            </a:pPr>
            <a:endParaRPr lang="sq-AL" sz="1400" dirty="0">
              <a:solidFill>
                <a:schemeClr val="bg1"/>
              </a:solidFill>
            </a:endParaRPr>
          </a:p>
          <a:p>
            <a:pPr marL="152400" indent="0">
              <a:buNone/>
            </a:pPr>
            <a:r>
              <a:rPr lang="sq-AL" sz="1400" dirty="0">
                <a:solidFill>
                  <a:schemeClr val="bg1"/>
                </a:solidFill>
              </a:rPr>
              <a:t>What examples of best practice are the students referring to?</a:t>
            </a:r>
          </a:p>
          <a:p>
            <a:pPr marL="152400" indent="0">
              <a:buNone/>
            </a:pPr>
            <a:endParaRPr lang="sq-AL"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172150"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1378706005"/>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84D325C-4F54-6F6E-3DEF-DFD8D85E307A}"/>
              </a:ext>
            </a:extLst>
          </p:cNvPr>
          <p:cNvSpPr txBox="1"/>
          <p:nvPr/>
        </p:nvSpPr>
        <p:spPr>
          <a:xfrm>
            <a:off x="640080" y="480060"/>
            <a:ext cx="2880360" cy="3600986"/>
          </a:xfrm>
          <a:prstGeom prst="rect">
            <a:avLst/>
          </a:prstGeom>
          <a:noFill/>
        </p:spPr>
        <p:txBody>
          <a:bodyPr wrap="square" rtlCol="0">
            <a:spAutoFit/>
          </a:bodyPr>
          <a:lstStyle/>
          <a:p>
            <a:r>
              <a:rPr lang="en-GB" sz="1200" b="1" dirty="0">
                <a:solidFill>
                  <a:srgbClr val="518BCB"/>
                </a:solidFill>
                <a:effectLst/>
                <a:latin typeface="Avenir Light" panose="020B0402020203020204" pitchFamily="34" charset="77"/>
              </a:rPr>
              <a:t>Feedback</a:t>
            </a:r>
          </a:p>
          <a:p>
            <a:endParaRPr lang="en-GB" sz="1200" b="1" dirty="0">
              <a:solidFill>
                <a:srgbClr val="518BCB"/>
              </a:solidFill>
              <a:effectLst/>
              <a:latin typeface="Avenir Light" panose="020B0402020203020204" pitchFamily="34" charset="77"/>
            </a:endParaRPr>
          </a:p>
          <a:p>
            <a:r>
              <a:rPr lang="en-GB" sz="1200" dirty="0">
                <a:effectLst/>
                <a:latin typeface="Avenir Light" panose="020B0402020203020204" pitchFamily="34" charset="77"/>
              </a:rPr>
              <a:t>This letter is about this new method of learning. It is actually </a:t>
            </a:r>
            <a:r>
              <a:rPr lang="en-GB" sz="1200" dirty="0">
                <a:latin typeface="Avenir Light" panose="020B0402020203020204" pitchFamily="34" charset="77"/>
              </a:rPr>
              <a:t>g</a:t>
            </a:r>
            <a:r>
              <a:rPr lang="en-GB" sz="1200" dirty="0">
                <a:effectLst/>
                <a:latin typeface="Avenir Light" panose="020B0402020203020204" pitchFamily="34" charset="77"/>
              </a:rPr>
              <a:t>oing pretty well, we are having fun too, every hour of English we make a new method. </a:t>
            </a:r>
          </a:p>
          <a:p>
            <a:endParaRPr lang="en-GB" sz="1200" dirty="0">
              <a:effectLst/>
              <a:latin typeface="Avenir Light" panose="020B0402020203020204" pitchFamily="34" charset="77"/>
            </a:endParaRPr>
          </a:p>
          <a:p>
            <a:r>
              <a:rPr lang="en-GB" sz="1200" dirty="0">
                <a:effectLst/>
                <a:latin typeface="Avenir Light" panose="020B0402020203020204" pitchFamily="34" charset="77"/>
              </a:rPr>
              <a:t>We are trying to di our best at learning, and it is going pretty </a:t>
            </a:r>
            <a:r>
              <a:rPr lang="en-GB" sz="1200" dirty="0">
                <a:latin typeface="Avenir Light" panose="020B0402020203020204" pitchFamily="34" charset="77"/>
              </a:rPr>
              <a:t>g</a:t>
            </a:r>
            <a:r>
              <a:rPr lang="en-GB" sz="1200" dirty="0">
                <a:effectLst/>
                <a:latin typeface="Avenir Light" panose="020B0402020203020204" pitchFamily="34" charset="77"/>
              </a:rPr>
              <a:t>ood, in ever lesson of English at the end the teacher ask us if we understood the lesson and if we did we raise our hands. </a:t>
            </a:r>
          </a:p>
          <a:p>
            <a:endParaRPr lang="en-GB" sz="1200" dirty="0">
              <a:effectLst/>
              <a:latin typeface="Avenir Light" panose="020B0402020203020204" pitchFamily="34" charset="77"/>
            </a:endParaRPr>
          </a:p>
          <a:p>
            <a:r>
              <a:rPr lang="en-GB" sz="1200" dirty="0">
                <a:effectLst/>
                <a:latin typeface="Avenir Light" panose="020B0402020203020204" pitchFamily="34" charset="77"/>
              </a:rPr>
              <a:t>We really want this method to work in other subjects too!</a:t>
            </a:r>
          </a:p>
          <a:p>
            <a:endParaRPr lang="en-GB" sz="1200" dirty="0">
              <a:effectLst/>
              <a:latin typeface="Avenir Light" panose="020B0402020203020204" pitchFamily="34" charset="77"/>
            </a:endParaRPr>
          </a:p>
          <a:p>
            <a:r>
              <a:rPr lang="en-GB" sz="1200" dirty="0">
                <a:effectLst/>
                <a:latin typeface="Avenir Light" panose="020B0402020203020204" pitchFamily="34" charset="77"/>
              </a:rPr>
              <a:t>Elda </a:t>
            </a:r>
            <a:r>
              <a:rPr lang="en-GB" sz="1200" dirty="0" err="1">
                <a:effectLst/>
                <a:latin typeface="Avenir Light" panose="020B0402020203020204" pitchFamily="34" charset="77"/>
              </a:rPr>
              <a:t>Zejnullahu</a:t>
            </a:r>
            <a:endParaRPr lang="en-GB" sz="1200" dirty="0">
              <a:effectLst/>
              <a:latin typeface="Avenir Light" panose="020B0402020203020204" pitchFamily="34" charset="77"/>
            </a:endParaRPr>
          </a:p>
          <a:p>
            <a:r>
              <a:rPr lang="en-GB" sz="1200" dirty="0">
                <a:effectLst/>
                <a:latin typeface="Avenir Light" panose="020B0402020203020204" pitchFamily="34" charset="77"/>
              </a:rPr>
              <a:t>Sixth Grade</a:t>
            </a:r>
          </a:p>
          <a:p>
            <a:endParaRPr lang="en-XK" sz="1200" dirty="0">
              <a:latin typeface="Avenir Light" panose="020B0402020203020204" pitchFamily="34" charset="77"/>
            </a:endParaRPr>
          </a:p>
        </p:txBody>
      </p:sp>
      <p:sp>
        <p:nvSpPr>
          <p:cNvPr id="7" name="TextBox 6">
            <a:extLst>
              <a:ext uri="{FF2B5EF4-FFF2-40B4-BE49-F238E27FC236}">
                <a16:creationId xmlns:a16="http://schemas.microsoft.com/office/drawing/2014/main" id="{9BEAB9AD-0729-74C3-092F-27F7DB2071B9}"/>
              </a:ext>
            </a:extLst>
          </p:cNvPr>
          <p:cNvSpPr txBox="1"/>
          <p:nvPr/>
        </p:nvSpPr>
        <p:spPr>
          <a:xfrm>
            <a:off x="3714750" y="480060"/>
            <a:ext cx="4789170" cy="4154984"/>
          </a:xfrm>
          <a:prstGeom prst="rect">
            <a:avLst/>
          </a:prstGeom>
          <a:noFill/>
        </p:spPr>
        <p:txBody>
          <a:bodyPr wrap="square" rtlCol="0">
            <a:spAutoFit/>
          </a:bodyPr>
          <a:lstStyle/>
          <a:p>
            <a:r>
              <a:rPr lang="en-GB" sz="1200" b="1" dirty="0">
                <a:solidFill>
                  <a:srgbClr val="518BCB"/>
                </a:solidFill>
                <a:effectLst/>
                <a:latin typeface="Avenir Light" panose="020B0402020203020204" pitchFamily="34" charset="77"/>
              </a:rPr>
              <a:t>English Class</a:t>
            </a:r>
          </a:p>
          <a:p>
            <a:endParaRPr lang="en-GB" sz="1200" b="1" dirty="0">
              <a:solidFill>
                <a:srgbClr val="518BCB"/>
              </a:solidFill>
              <a:effectLst/>
              <a:latin typeface="Avenir Light" panose="020B0402020203020204" pitchFamily="34" charset="77"/>
            </a:endParaRPr>
          </a:p>
          <a:p>
            <a:r>
              <a:rPr lang="en-GB" sz="1200" dirty="0">
                <a:effectLst/>
                <a:latin typeface="Avenir Light" panose="020B0402020203020204" pitchFamily="34" charset="77"/>
              </a:rPr>
              <a:t>English class is honestly the best one. I wish that every other subject gave us lessons the way our English teacher does. Every sentence is translated and that helps a lot. It is really important for me to see the translation of the words that are difficult to me, so by the help of my teacher I know the things I didn’t know in the past. </a:t>
            </a:r>
          </a:p>
          <a:p>
            <a:endParaRPr lang="en-GB" sz="1200" dirty="0">
              <a:effectLst/>
              <a:latin typeface="Avenir Light" panose="020B0402020203020204" pitchFamily="34" charset="77"/>
            </a:endParaRPr>
          </a:p>
          <a:p>
            <a:r>
              <a:rPr lang="en-GB" sz="1200" dirty="0">
                <a:effectLst/>
                <a:latin typeface="Avenir Light" panose="020B0402020203020204" pitchFamily="34" charset="77"/>
              </a:rPr>
              <a:t>That also helps the other students that are having a hard time learning English, but now they’re getting better as time passes by. </a:t>
            </a:r>
          </a:p>
          <a:p>
            <a:endParaRPr lang="en-GB" sz="1200" dirty="0">
              <a:effectLst/>
              <a:latin typeface="Avenir Light" panose="020B0402020203020204" pitchFamily="34" charset="77"/>
            </a:endParaRPr>
          </a:p>
          <a:p>
            <a:r>
              <a:rPr lang="en-GB" sz="1200" dirty="0">
                <a:effectLst/>
                <a:latin typeface="Avenir Light" panose="020B0402020203020204" pitchFamily="34" charset="77"/>
              </a:rPr>
              <a:t>Our teacher also points out the lesson aims and it’s always easier to know what we are about to learn and do. </a:t>
            </a:r>
          </a:p>
          <a:p>
            <a:endParaRPr lang="en-GB" sz="1200" dirty="0">
              <a:effectLst/>
              <a:latin typeface="Avenir Light" panose="020B0402020203020204" pitchFamily="34" charset="77"/>
            </a:endParaRPr>
          </a:p>
          <a:p>
            <a:r>
              <a:rPr lang="en-GB" sz="1200" dirty="0">
                <a:effectLst/>
                <a:latin typeface="Avenir Light" panose="020B0402020203020204" pitchFamily="34" charset="77"/>
              </a:rPr>
              <a:t>One thing I also really like about my English class is that we also have a lot of activities and all of them are connected to English and our English lessons, and it’s actually really fun and it motivates me a lot to keep going and learn more and more.</a:t>
            </a:r>
          </a:p>
          <a:p>
            <a:r>
              <a:rPr lang="en-GB" sz="1200" dirty="0">
                <a:effectLst/>
                <a:latin typeface="Avenir Light" panose="020B0402020203020204" pitchFamily="34" charset="77"/>
              </a:rPr>
              <a:t> </a:t>
            </a:r>
          </a:p>
          <a:p>
            <a:r>
              <a:rPr lang="en-GB" sz="1200" dirty="0">
                <a:effectLst/>
                <a:latin typeface="Avenir Light" panose="020B0402020203020204" pitchFamily="34" charset="77"/>
              </a:rPr>
              <a:t>By: Anita </a:t>
            </a:r>
            <a:r>
              <a:rPr lang="en-GB" sz="1200" dirty="0" err="1">
                <a:effectLst/>
                <a:latin typeface="Avenir Light" panose="020B0402020203020204" pitchFamily="34" charset="77"/>
              </a:rPr>
              <a:t>Rexhepi</a:t>
            </a:r>
            <a:endParaRPr lang="en-GB" sz="1200" dirty="0">
              <a:effectLst/>
              <a:latin typeface="Avenir Light" panose="020B0402020203020204" pitchFamily="34" charset="77"/>
            </a:endParaRPr>
          </a:p>
          <a:p>
            <a:r>
              <a:rPr lang="en-GB" sz="1200" dirty="0">
                <a:effectLst/>
                <a:latin typeface="Avenir Light" panose="020B0402020203020204" pitchFamily="34" charset="77"/>
              </a:rPr>
              <a:t>Grade 7/2 “</a:t>
            </a:r>
            <a:r>
              <a:rPr lang="en-GB" sz="1200" dirty="0" err="1">
                <a:effectLst/>
                <a:latin typeface="Avenir Light" panose="020B0402020203020204" pitchFamily="34" charset="77"/>
              </a:rPr>
              <a:t>Skender</a:t>
            </a:r>
            <a:r>
              <a:rPr lang="en-GB" sz="1200" dirty="0">
                <a:effectLst/>
                <a:latin typeface="Avenir Light" panose="020B0402020203020204" pitchFamily="34" charset="77"/>
              </a:rPr>
              <a:t> </a:t>
            </a:r>
            <a:r>
              <a:rPr lang="en-GB" sz="1200" dirty="0" err="1">
                <a:effectLst/>
                <a:latin typeface="Avenir Light" panose="020B0402020203020204" pitchFamily="34" charset="77"/>
              </a:rPr>
              <a:t>Emerllahu</a:t>
            </a:r>
            <a:r>
              <a:rPr lang="en-GB" sz="1200" dirty="0">
                <a:effectLst/>
                <a:latin typeface="Avenir Light" panose="020B0402020203020204" pitchFamily="34" charset="77"/>
              </a:rPr>
              <a:t>”</a:t>
            </a:r>
          </a:p>
          <a:p>
            <a:endParaRPr lang="en-XK" sz="1200" dirty="0">
              <a:latin typeface="Avenir Light" panose="020B0402020203020204" pitchFamily="34" charset="77"/>
            </a:endParaRPr>
          </a:p>
        </p:txBody>
      </p:sp>
    </p:spTree>
    <p:extLst>
      <p:ext uri="{BB962C8B-B14F-4D97-AF65-F5344CB8AC3E}">
        <p14:creationId xmlns:p14="http://schemas.microsoft.com/office/powerpoint/2010/main" val="4728922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sq-AL" dirty="0">
                <a:solidFill>
                  <a:schemeClr val="bg1"/>
                </a:solidFill>
                <a:ea typeface="+mj-ea"/>
                <a:cs typeface="+mj-cs"/>
              </a:rPr>
              <a:t>Student- centred learning best practice activity </a:t>
            </a:r>
            <a:br>
              <a:rPr lang="sq-AL" dirty="0">
                <a:solidFill>
                  <a:schemeClr val="bg1"/>
                </a:solidFill>
                <a:ea typeface="+mj-ea"/>
                <a:cs typeface="+mj-cs"/>
              </a:rPr>
            </a:br>
            <a:r>
              <a:rPr lang="sq-AL" sz="2000" dirty="0">
                <a:solidFill>
                  <a:schemeClr val="bg1"/>
                </a:solidFill>
                <a:ea typeface="+mj-ea"/>
                <a:cs typeface="+mj-cs"/>
              </a:rPr>
              <a:t>Discussion</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152400" lvl="0" indent="0">
              <a:buNone/>
            </a:pPr>
            <a:endParaRPr lang="sq-AL" sz="1400" dirty="0">
              <a:solidFill>
                <a:schemeClr val="bg1"/>
              </a:solidFill>
            </a:endParaRPr>
          </a:p>
          <a:p>
            <a:pPr marL="152400" indent="0">
              <a:buNone/>
            </a:pPr>
            <a:endParaRPr lang="sq-AL" sz="1400" dirty="0">
              <a:solidFill>
                <a:schemeClr val="bg1"/>
              </a:solidFill>
            </a:endParaRPr>
          </a:p>
          <a:p>
            <a:pPr marL="152400" indent="0">
              <a:buNone/>
            </a:pPr>
            <a:r>
              <a:rPr lang="sq-AL" sz="1400" dirty="0">
                <a:solidFill>
                  <a:schemeClr val="bg1"/>
                </a:solidFill>
              </a:rPr>
              <a:t>Work in pairs or in groups.</a:t>
            </a:r>
          </a:p>
          <a:p>
            <a:pPr marL="152400" indent="0">
              <a:buNone/>
            </a:pPr>
            <a:endParaRPr lang="sq-AL" sz="1400" dirty="0">
              <a:solidFill>
                <a:schemeClr val="bg1"/>
              </a:solidFill>
            </a:endParaRPr>
          </a:p>
          <a:p>
            <a:pPr marL="152400" indent="0">
              <a:buNone/>
            </a:pPr>
            <a:r>
              <a:rPr lang="sq-AL" sz="1400" dirty="0">
                <a:solidFill>
                  <a:schemeClr val="bg1"/>
                </a:solidFill>
              </a:rPr>
              <a:t>Develop a whole school strategy to tackle the problem of littering in Kosovo.</a:t>
            </a:r>
          </a:p>
          <a:p>
            <a:pPr marL="152400" indent="0">
              <a:buNone/>
            </a:pPr>
            <a:endParaRPr lang="sq-AL" sz="1400" dirty="0">
              <a:solidFill>
                <a:schemeClr val="bg1"/>
              </a:solidFill>
            </a:endParaRPr>
          </a:p>
          <a:p>
            <a:pPr marL="152400" indent="0">
              <a:buNone/>
            </a:pPr>
            <a:r>
              <a:rPr lang="sq-AL" sz="1400" dirty="0">
                <a:solidFill>
                  <a:schemeClr val="bg1"/>
                </a:solidFill>
              </a:rPr>
              <a:t>How you would you make the project a completely student centred activity?</a:t>
            </a:r>
          </a:p>
          <a:p>
            <a:pPr marL="152400" indent="0">
              <a:buNone/>
            </a:pPr>
            <a:r>
              <a:rPr lang="sq-AL" sz="1400" dirty="0">
                <a:solidFill>
                  <a:schemeClr val="bg1"/>
                </a:solidFill>
              </a:rPr>
              <a:t>What type of lessons should teachers  plan? Think about different age groups. Cross curricular links. Subject knowledge and skills</a:t>
            </a:r>
          </a:p>
          <a:p>
            <a:pPr marL="152400" indent="0">
              <a:buNone/>
            </a:pPr>
            <a:r>
              <a:rPr lang="sq-AL" sz="1400" dirty="0">
                <a:solidFill>
                  <a:schemeClr val="bg1"/>
                </a:solidFill>
              </a:rPr>
              <a:t>How could students involve the whole school community in the project?</a:t>
            </a:r>
          </a:p>
          <a:p>
            <a:pPr marL="152400" indent="0">
              <a:buNone/>
            </a:pPr>
            <a:r>
              <a:rPr lang="sq-AL" sz="1400" dirty="0">
                <a:solidFill>
                  <a:schemeClr val="bg1"/>
                </a:solidFill>
              </a:rPr>
              <a:t>How could students (with school support) take the project outside the walls of the school and involve the local community?</a:t>
            </a:r>
            <a:endParaRPr lang="en-XK"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172150"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2595479241"/>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68ADDCC-217F-E1ED-72AA-ED5B33987CB8}"/>
              </a:ext>
            </a:extLst>
          </p:cNvPr>
          <p:cNvSpPr>
            <a:spLocks noGrp="1"/>
          </p:cNvSpPr>
          <p:nvPr>
            <p:ph type="pic" idx="2"/>
          </p:nvPr>
        </p:nvSpPr>
        <p:spPr/>
      </p:sp>
      <p:sp>
        <p:nvSpPr>
          <p:cNvPr id="3" name="Title 2">
            <a:extLst>
              <a:ext uri="{FF2B5EF4-FFF2-40B4-BE49-F238E27FC236}">
                <a16:creationId xmlns:a16="http://schemas.microsoft.com/office/drawing/2014/main" id="{FC49EBB5-776E-6FF6-E929-3F046A5F8479}"/>
              </a:ext>
            </a:extLst>
          </p:cNvPr>
          <p:cNvSpPr>
            <a:spLocks noGrp="1"/>
          </p:cNvSpPr>
          <p:nvPr>
            <p:ph type="title"/>
          </p:nvPr>
        </p:nvSpPr>
        <p:spPr/>
        <p:txBody>
          <a:bodyPr/>
          <a:lstStyle/>
          <a:p>
            <a:r>
              <a:rPr lang="en-GB" dirty="0">
                <a:latin typeface="Avenir Next Heavy" panose="020B0503020202020204" pitchFamily="34" charset="0"/>
              </a:rPr>
              <a:t>Digital learning</a:t>
            </a:r>
            <a:endParaRPr lang="en-XK" dirty="0">
              <a:latin typeface="Avenir Next Heavy" panose="020B0503020202020204" pitchFamily="34" charset="0"/>
            </a:endParaRPr>
          </a:p>
        </p:txBody>
      </p:sp>
      <p:sp>
        <p:nvSpPr>
          <p:cNvPr id="4" name="Subtitle 3">
            <a:extLst>
              <a:ext uri="{FF2B5EF4-FFF2-40B4-BE49-F238E27FC236}">
                <a16:creationId xmlns:a16="http://schemas.microsoft.com/office/drawing/2014/main" id="{EE4BCD9C-45FD-FFE0-74EE-547412B24FA7}"/>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117364211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buNone/>
            </a:pPr>
            <a:r>
              <a:rPr lang="sq-AL" sz="1400" b="1" dirty="0">
                <a:solidFill>
                  <a:srgbClr val="518BCB"/>
                </a:solidFill>
              </a:rPr>
              <a:t>Online research: </a:t>
            </a:r>
            <a:r>
              <a:rPr lang="sq-AL" sz="1400" dirty="0">
                <a:solidFill>
                  <a:schemeClr val="bg1">
                    <a:lumMod val="10000"/>
                  </a:schemeClr>
                </a:solidFill>
              </a:rPr>
              <a:t>Students work on collaborative research projects. </a:t>
            </a:r>
          </a:p>
          <a:p>
            <a:pPr marL="152400" indent="0">
              <a:buNone/>
            </a:pPr>
            <a:endParaRPr lang="sq-AL" sz="1400" dirty="0">
              <a:solidFill>
                <a:schemeClr val="bg1">
                  <a:lumMod val="10000"/>
                </a:schemeClr>
              </a:solidFill>
            </a:endParaRPr>
          </a:p>
          <a:p>
            <a:pPr marL="152400" indent="0">
              <a:buNone/>
            </a:pPr>
            <a:r>
              <a:rPr lang="sq-AL" sz="1400" dirty="0">
                <a:solidFill>
                  <a:schemeClr val="bg1">
                    <a:lumMod val="10000"/>
                  </a:schemeClr>
                </a:solidFill>
              </a:rPr>
              <a:t>Online research is useful for many task-based activities or problem solving activities.</a:t>
            </a:r>
          </a:p>
          <a:p>
            <a:pPr marL="152400" indent="0">
              <a:buNone/>
            </a:pPr>
            <a:endParaRPr lang="sq-AL" sz="1400" dirty="0">
              <a:solidFill>
                <a:schemeClr val="bg1">
                  <a:lumMod val="10000"/>
                </a:schemeClr>
              </a:solidFill>
            </a:endParaRPr>
          </a:p>
          <a:p>
            <a:pPr marL="152400" indent="0">
              <a:buNone/>
            </a:pPr>
            <a:r>
              <a:rPr lang="sq-AL" sz="1400" dirty="0">
                <a:solidFill>
                  <a:schemeClr val="bg1">
                    <a:lumMod val="10000"/>
                  </a:schemeClr>
                </a:solidFill>
              </a:rPr>
              <a:t>As a general rule teachers should share age appropriate web sites with students instead of allowing completely open searches.</a:t>
            </a:r>
          </a:p>
          <a:p>
            <a:pPr marL="0" indent="0">
              <a:buNone/>
            </a:pP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dirty="0">
                <a:solidFill>
                  <a:schemeClr val="bg1">
                    <a:lumMod val="10000"/>
                  </a:schemeClr>
                </a:solidFill>
                <a:ea typeface="+mj-ea"/>
                <a:cs typeface="+mj-cs"/>
              </a:rPr>
              <a:t>Student - centred digital learning ideas</a:t>
            </a:r>
            <a:endParaRPr lang="en-XK" dirty="0">
              <a:solidFill>
                <a:schemeClr val="bg1">
                  <a:lumMod val="10000"/>
                </a:schemeClr>
              </a:solidFill>
            </a:endParaRPr>
          </a:p>
        </p:txBody>
      </p:sp>
    </p:spTree>
    <p:extLst>
      <p:ext uri="{BB962C8B-B14F-4D97-AF65-F5344CB8AC3E}">
        <p14:creationId xmlns:p14="http://schemas.microsoft.com/office/powerpoint/2010/main" val="23387693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600"/>
              </a:spcAft>
              <a:buNone/>
            </a:pPr>
            <a:r>
              <a:rPr lang="sq-AL" sz="1400" b="1" dirty="0">
                <a:solidFill>
                  <a:srgbClr val="518BCB"/>
                </a:solidFill>
              </a:rPr>
              <a:t>Word processing software:</a:t>
            </a:r>
          </a:p>
          <a:p>
            <a:pPr marL="152400" indent="0">
              <a:lnSpc>
                <a:spcPct val="90000"/>
              </a:lnSpc>
              <a:spcAft>
                <a:spcPts val="600"/>
              </a:spcAft>
              <a:buNone/>
            </a:pPr>
            <a:endParaRPr lang="sq-AL" sz="1400" dirty="0">
              <a:solidFill>
                <a:schemeClr val="bg1">
                  <a:lumMod val="10000"/>
                </a:schemeClr>
              </a:solidFill>
            </a:endParaRPr>
          </a:p>
          <a:p>
            <a:pPr marL="152400" indent="0">
              <a:lnSpc>
                <a:spcPct val="90000"/>
              </a:lnSpc>
              <a:spcAft>
                <a:spcPts val="600"/>
              </a:spcAft>
              <a:buNone/>
            </a:pPr>
            <a:r>
              <a:rPr lang="sq-AL" sz="1400" dirty="0">
                <a:solidFill>
                  <a:schemeClr val="bg1">
                    <a:lumMod val="10000"/>
                  </a:schemeClr>
                </a:solidFill>
              </a:rPr>
              <a:t>Students can work collaboratively on documents and presentations using cloud-based tools.</a:t>
            </a:r>
          </a:p>
          <a:p>
            <a:pPr marL="152400" indent="0">
              <a:lnSpc>
                <a:spcPct val="90000"/>
              </a:lnSpc>
              <a:spcAft>
                <a:spcPts val="600"/>
              </a:spcAft>
              <a:buNone/>
            </a:pPr>
            <a:r>
              <a:rPr lang="sq-AL" sz="1400" dirty="0">
                <a:solidFill>
                  <a:schemeClr val="bg1">
                    <a:lumMod val="10000"/>
                  </a:schemeClr>
                </a:solidFill>
              </a:rPr>
              <a:t>Students can peer assess each others writing at any stage of the writing process.</a:t>
            </a:r>
          </a:p>
          <a:p>
            <a:pPr marL="152400" indent="0">
              <a:lnSpc>
                <a:spcPct val="90000"/>
              </a:lnSpc>
              <a:spcAft>
                <a:spcPts val="600"/>
              </a:spcAft>
              <a:buNone/>
            </a:pPr>
            <a:r>
              <a:rPr lang="sq-AL" sz="1400" dirty="0">
                <a:solidFill>
                  <a:schemeClr val="bg1">
                    <a:lumMod val="10000"/>
                  </a:schemeClr>
                </a:solidFill>
              </a:rPr>
              <a:t>It is important for teachers to understand that the process of writing using a word processing tool is very different to writing by hand.  Word processing tools allow for sentences and paragraphs to be re-organised and corrected easily. Hand produced work requires more advanced planning and organisational skills to be of the same quality. </a:t>
            </a:r>
          </a:p>
          <a:p>
            <a:pPr marL="152400" indent="0">
              <a:lnSpc>
                <a:spcPct val="90000"/>
              </a:lnSpc>
              <a:spcAft>
                <a:spcPts val="600"/>
              </a:spcAft>
              <a:buNone/>
            </a:pPr>
            <a:endParaRPr lang="sq-AL" sz="1400" dirty="0">
              <a:solidFill>
                <a:schemeClr val="bg1">
                  <a:lumMod val="10000"/>
                </a:schemeClr>
              </a:solidFill>
            </a:endParaRPr>
          </a:p>
          <a:p>
            <a:pPr marL="0" indent="0">
              <a:buNone/>
            </a:pPr>
            <a:endParaRPr lang="sq-AL" dirty="0">
              <a:solidFill>
                <a:schemeClr val="bg1">
                  <a:lumMod val="10000"/>
                </a:schemeClr>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dirty="0">
                <a:solidFill>
                  <a:schemeClr val="bg1">
                    <a:lumMod val="10000"/>
                  </a:schemeClr>
                </a:solidFill>
                <a:ea typeface="+mj-ea"/>
                <a:cs typeface="+mj-cs"/>
              </a:rPr>
              <a:t>Student - centred digital learning ideas</a:t>
            </a:r>
            <a:endParaRPr lang="en-XK" dirty="0">
              <a:solidFill>
                <a:schemeClr val="bg1">
                  <a:lumMod val="10000"/>
                </a:schemeClr>
              </a:solidFill>
            </a:endParaRPr>
          </a:p>
        </p:txBody>
      </p:sp>
    </p:spTree>
    <p:extLst>
      <p:ext uri="{BB962C8B-B14F-4D97-AF65-F5344CB8AC3E}">
        <p14:creationId xmlns:p14="http://schemas.microsoft.com/office/powerpoint/2010/main" val="42750678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600"/>
              </a:spcAft>
              <a:buNone/>
            </a:pPr>
            <a:r>
              <a:rPr lang="sq-AL" sz="1400" b="1" dirty="0">
                <a:solidFill>
                  <a:srgbClr val="518BCB"/>
                </a:solidFill>
              </a:rPr>
              <a:t>Digital presentation of learning: </a:t>
            </a:r>
            <a:r>
              <a:rPr lang="sq-AL" sz="1400" dirty="0">
                <a:solidFill>
                  <a:schemeClr val="bg1">
                    <a:lumMod val="10000"/>
                  </a:schemeClr>
                </a:solidFill>
              </a:rPr>
              <a:t>Students work together in pairs or in a group and use a variety of digital tools to present their learning. The learning outcome could be a video, a presentation, a web page etc.  </a:t>
            </a:r>
          </a:p>
          <a:p>
            <a:pPr marL="152400" indent="0">
              <a:lnSpc>
                <a:spcPct val="90000"/>
              </a:lnSpc>
              <a:spcAft>
                <a:spcPts val="600"/>
              </a:spcAft>
              <a:buNone/>
            </a:pPr>
            <a:r>
              <a:rPr lang="sq-AL" sz="1400" dirty="0">
                <a:solidFill>
                  <a:schemeClr val="bg1">
                    <a:lumMod val="10000"/>
                  </a:schemeClr>
                </a:solidFill>
              </a:rPr>
              <a:t>Teacher generated rubrics help focus students on the content as well as the skills necessary to complete the task. </a:t>
            </a:r>
          </a:p>
          <a:p>
            <a:pPr marL="152400" indent="0">
              <a:lnSpc>
                <a:spcPct val="90000"/>
              </a:lnSpc>
              <a:spcAft>
                <a:spcPts val="600"/>
              </a:spcAft>
              <a:buNone/>
            </a:pPr>
            <a:r>
              <a:rPr lang="sq-AL" sz="1400" dirty="0">
                <a:solidFill>
                  <a:schemeClr val="bg1">
                    <a:lumMod val="10000"/>
                  </a:schemeClr>
                </a:solidFill>
              </a:rPr>
              <a:t>Students often learn to use digital presentation tools quickly  without teacher intervention. Teachers should not be scared of using digital tools because they are not digital experts.</a:t>
            </a:r>
          </a:p>
          <a:p>
            <a:pPr marL="0" indent="0">
              <a:buNone/>
            </a:pP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dirty="0">
                <a:solidFill>
                  <a:schemeClr val="bg1">
                    <a:lumMod val="10000"/>
                  </a:schemeClr>
                </a:solidFill>
                <a:ea typeface="+mj-ea"/>
                <a:cs typeface="+mj-cs"/>
              </a:rPr>
              <a:t>Student - centred digital learning ideas</a:t>
            </a:r>
            <a:endParaRPr lang="en-XK" dirty="0">
              <a:solidFill>
                <a:schemeClr val="bg1">
                  <a:lumMod val="10000"/>
                </a:schemeClr>
              </a:solidFill>
            </a:endParaRPr>
          </a:p>
        </p:txBody>
      </p:sp>
    </p:spTree>
    <p:extLst>
      <p:ext uri="{BB962C8B-B14F-4D97-AF65-F5344CB8AC3E}">
        <p14:creationId xmlns:p14="http://schemas.microsoft.com/office/powerpoint/2010/main" val="4579148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p:txBody>
          <a:bodyPr/>
          <a:lstStyle/>
          <a:p>
            <a:pPr marL="152400" indent="0">
              <a:lnSpc>
                <a:spcPct val="90000"/>
              </a:lnSpc>
              <a:spcAft>
                <a:spcPts val="600"/>
              </a:spcAft>
              <a:buNone/>
            </a:pPr>
            <a:r>
              <a:rPr lang="sq-AL" sz="1400" b="1" dirty="0">
                <a:solidFill>
                  <a:srgbClr val="518BCB"/>
                </a:solidFill>
              </a:rPr>
              <a:t>Flipped classroom model: </a:t>
            </a:r>
            <a:r>
              <a:rPr lang="sq-AL" sz="1400" dirty="0">
                <a:solidFill>
                  <a:schemeClr val="bg1">
                    <a:lumMod val="10000"/>
                  </a:schemeClr>
                </a:solidFill>
              </a:rPr>
              <a:t>Information is presented digitally. Students watch online videos/ online presentations  of the lesson content on digital devices. As students answer questions or complete work the teacher acts as the facilitator.</a:t>
            </a:r>
          </a:p>
          <a:p>
            <a:pPr marL="152400" indent="0">
              <a:lnSpc>
                <a:spcPct val="90000"/>
              </a:lnSpc>
              <a:spcAft>
                <a:spcPts val="600"/>
              </a:spcAft>
              <a:buNone/>
            </a:pPr>
            <a:endParaRPr lang="sq-AL" sz="1400" b="1" dirty="0">
              <a:solidFill>
                <a:srgbClr val="518BCB"/>
              </a:solidFill>
            </a:endParaRPr>
          </a:p>
          <a:p>
            <a:pPr marL="152400" indent="0">
              <a:lnSpc>
                <a:spcPct val="90000"/>
              </a:lnSpc>
              <a:spcAft>
                <a:spcPts val="600"/>
              </a:spcAft>
              <a:buNone/>
            </a:pPr>
            <a:r>
              <a:rPr lang="sq-AL" sz="1400" b="1" dirty="0">
                <a:solidFill>
                  <a:srgbClr val="518BCB"/>
                </a:solidFill>
              </a:rPr>
              <a:t>Learning management system: </a:t>
            </a:r>
            <a:r>
              <a:rPr lang="sq-AL" sz="1400" dirty="0">
                <a:solidFill>
                  <a:schemeClr val="bg1">
                    <a:lumMod val="10000"/>
                  </a:schemeClr>
                </a:solidFill>
              </a:rPr>
              <a:t>Teachers upload resources with different levels of difficulty onto a Learning Management System (e.g. Google classroom, Canvas etc.) . Students choose an activity that reflects their level. A hinge question can help them decide which resource is most appropriate. </a:t>
            </a:r>
          </a:p>
          <a:p>
            <a:pPr marL="152400" indent="0">
              <a:lnSpc>
                <a:spcPct val="90000"/>
              </a:lnSpc>
              <a:spcAft>
                <a:spcPts val="600"/>
              </a:spcAft>
              <a:buNone/>
            </a:pPr>
            <a:endParaRPr lang="sq-AL" sz="1400" b="1" dirty="0">
              <a:solidFill>
                <a:srgbClr val="518BCB"/>
              </a:solidFill>
            </a:endParaRPr>
          </a:p>
          <a:p>
            <a:pPr marL="0" indent="0">
              <a:buNone/>
            </a:pPr>
            <a:endParaRPr lang="sq-AL" i="0" dirty="0">
              <a:solidFill>
                <a:schemeClr val="bg1">
                  <a:lumMod val="10000"/>
                </a:schemeClr>
              </a:solidFill>
              <a:latin typeface="Avenir Book" panose="02000503020000020003" pitchFamily="2" charset="0"/>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r>
              <a:rPr lang="sq-AL" dirty="0">
                <a:solidFill>
                  <a:schemeClr val="bg1">
                    <a:lumMod val="10000"/>
                  </a:schemeClr>
                </a:solidFill>
                <a:ea typeface="+mj-ea"/>
                <a:cs typeface="+mj-cs"/>
              </a:rPr>
              <a:t>Student - centred digital learning ideas</a:t>
            </a:r>
            <a:endParaRPr lang="en-XK" dirty="0">
              <a:solidFill>
                <a:schemeClr val="bg1">
                  <a:lumMod val="10000"/>
                </a:schemeClr>
              </a:solidFill>
            </a:endParaRPr>
          </a:p>
        </p:txBody>
      </p:sp>
    </p:spTree>
    <p:extLst>
      <p:ext uri="{BB962C8B-B14F-4D97-AF65-F5344CB8AC3E}">
        <p14:creationId xmlns:p14="http://schemas.microsoft.com/office/powerpoint/2010/main" val="252985880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324FF6D-C3AC-8F96-39C3-137391AD42ED}"/>
              </a:ext>
            </a:extLst>
          </p:cNvPr>
          <p:cNvSpPr>
            <a:spLocks noGrp="1"/>
          </p:cNvSpPr>
          <p:nvPr>
            <p:ph type="pic" idx="2"/>
          </p:nvPr>
        </p:nvSpPr>
        <p:spPr/>
      </p:sp>
      <p:sp>
        <p:nvSpPr>
          <p:cNvPr id="3" name="Title 2">
            <a:extLst>
              <a:ext uri="{FF2B5EF4-FFF2-40B4-BE49-F238E27FC236}">
                <a16:creationId xmlns:a16="http://schemas.microsoft.com/office/drawing/2014/main" id="{1DF89237-0C68-DD5E-1BA1-DF0840545CED}"/>
              </a:ext>
            </a:extLst>
          </p:cNvPr>
          <p:cNvSpPr>
            <a:spLocks noGrp="1"/>
          </p:cNvSpPr>
          <p:nvPr>
            <p:ph type="title"/>
          </p:nvPr>
        </p:nvSpPr>
        <p:spPr/>
        <p:txBody>
          <a:bodyPr/>
          <a:lstStyle/>
          <a:p>
            <a:r>
              <a:rPr lang="en-GB" dirty="0">
                <a:latin typeface="Avenir Next Heavy" panose="020B0503020202020204" pitchFamily="34" charset="0"/>
              </a:rPr>
              <a:t>Textbooks</a:t>
            </a:r>
            <a:endParaRPr lang="en-XK" dirty="0">
              <a:latin typeface="Avenir Next Heavy" panose="020B0503020202020204" pitchFamily="34" charset="0"/>
            </a:endParaRPr>
          </a:p>
        </p:txBody>
      </p:sp>
      <p:sp>
        <p:nvSpPr>
          <p:cNvPr id="4" name="Subtitle 3">
            <a:extLst>
              <a:ext uri="{FF2B5EF4-FFF2-40B4-BE49-F238E27FC236}">
                <a16:creationId xmlns:a16="http://schemas.microsoft.com/office/drawing/2014/main" id="{01A58A94-F7D6-BC41-76C0-81B0FBD90CE2}"/>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1321494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F278E5-F5A3-ED65-BF8C-730A1F4882E7}"/>
              </a:ext>
            </a:extLst>
          </p:cNvPr>
          <p:cNvSpPr>
            <a:spLocks noGrp="1"/>
          </p:cNvSpPr>
          <p:nvPr>
            <p:ph type="title"/>
          </p:nvPr>
        </p:nvSpPr>
        <p:spPr>
          <a:xfrm>
            <a:off x="1178725" y="3989563"/>
            <a:ext cx="3975600" cy="531900"/>
          </a:xfrm>
        </p:spPr>
        <p:txBody>
          <a:bodyPr anchor="t"/>
          <a:lstStyle/>
          <a:p>
            <a:r>
              <a:rPr lang="en-GB" sz="1000" b="1" dirty="0">
                <a:solidFill>
                  <a:schemeClr val="bg1">
                    <a:lumMod val="10000"/>
                  </a:schemeClr>
                </a:solidFill>
                <a:latin typeface="Avenir Light" panose="020B0402020203020204" pitchFamily="34" charset="77"/>
              </a:rPr>
              <a:t>Fletcher. A, 2005, Meaningful Student Involvement Guide to Students as Partners,  Common Action Consulting </a:t>
            </a:r>
          </a:p>
        </p:txBody>
      </p:sp>
      <p:sp>
        <p:nvSpPr>
          <p:cNvPr id="4" name="Subtitle 3">
            <a:extLst>
              <a:ext uri="{FF2B5EF4-FFF2-40B4-BE49-F238E27FC236}">
                <a16:creationId xmlns:a16="http://schemas.microsoft.com/office/drawing/2014/main" id="{E4DCBB11-51D5-508C-ACE8-4C3F743052A3}"/>
              </a:ext>
            </a:extLst>
          </p:cNvPr>
          <p:cNvSpPr>
            <a:spLocks noGrp="1"/>
          </p:cNvSpPr>
          <p:nvPr>
            <p:ph type="subTitle" idx="1"/>
          </p:nvPr>
        </p:nvSpPr>
        <p:spPr>
          <a:xfrm>
            <a:off x="1178725" y="1470463"/>
            <a:ext cx="7470600" cy="1873800"/>
          </a:xfrm>
        </p:spPr>
        <p:txBody>
          <a:bodyPr/>
          <a:lstStyle/>
          <a:p>
            <a:pPr algn="ctr"/>
            <a:r>
              <a:rPr lang="en-GB" sz="2400" i="1" dirty="0">
                <a:latin typeface="Avenir Next Heavy" panose="020B0503020202020204" pitchFamily="34" charset="0"/>
              </a:rPr>
              <a:t>“It is not enough to simply listen to student voice. Educators have an ethical imperative to do something with students, and that is why meaningful student involvement is vital to school improvement. “</a:t>
            </a:r>
          </a:p>
        </p:txBody>
      </p:sp>
    </p:spTree>
    <p:extLst>
      <p:ext uri="{BB962C8B-B14F-4D97-AF65-F5344CB8AC3E}">
        <p14:creationId xmlns:p14="http://schemas.microsoft.com/office/powerpoint/2010/main" val="236029248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sq-AL" dirty="0">
                <a:solidFill>
                  <a:schemeClr val="bg1"/>
                </a:solidFill>
                <a:ea typeface="+mj-ea"/>
                <a:cs typeface="+mj-cs"/>
              </a:rPr>
              <a:t>Textbook</a:t>
            </a:r>
            <a:br>
              <a:rPr lang="sq-AL" sz="2000" dirty="0">
                <a:solidFill>
                  <a:schemeClr val="bg1"/>
                </a:solidFill>
                <a:ea typeface="+mj-ea"/>
                <a:cs typeface="+mj-cs"/>
              </a:rPr>
            </a:br>
            <a:r>
              <a:rPr lang="sq-AL" sz="2000" dirty="0">
                <a:solidFill>
                  <a:schemeClr val="bg1"/>
                </a:solidFill>
                <a:ea typeface="+mj-ea"/>
                <a:cs typeface="+mj-cs"/>
              </a:rPr>
              <a:t>Group task based activity</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0" marR="0" lvl="0" indent="0" algn="l" rtl="0">
              <a:spcBef>
                <a:spcPts val="0"/>
              </a:spcBef>
              <a:spcAft>
                <a:spcPts val="0"/>
              </a:spcAft>
              <a:buNone/>
            </a:pPr>
            <a:r>
              <a:rPr lang="en-US" sz="1400" dirty="0">
                <a:solidFill>
                  <a:schemeClr val="bg1"/>
                </a:solidFill>
                <a:ea typeface="Calibri"/>
                <a:cs typeface="Calibri"/>
                <a:sym typeface="Calibri"/>
              </a:rPr>
              <a:t>Work in pairs or in groups.</a:t>
            </a:r>
            <a:endParaRPr lang="en-US" sz="1400" dirty="0">
              <a:solidFill>
                <a:schemeClr val="bg1"/>
              </a:solidFill>
            </a:endParaRPr>
          </a:p>
          <a:p>
            <a:pPr marL="0" marR="0" lvl="0" indent="0" algn="l" rtl="0">
              <a:spcBef>
                <a:spcPts val="0"/>
              </a:spcBef>
              <a:spcAft>
                <a:spcPts val="0"/>
              </a:spcAft>
              <a:buNone/>
            </a:pPr>
            <a:r>
              <a:rPr lang="en-US" sz="1400" dirty="0" err="1">
                <a:solidFill>
                  <a:schemeClr val="bg1"/>
                </a:solidFill>
                <a:ea typeface="Calibri"/>
                <a:cs typeface="Calibri"/>
                <a:sym typeface="Calibri"/>
              </a:rPr>
              <a:t>Analyse</a:t>
            </a:r>
            <a:r>
              <a:rPr lang="en-US" sz="1400" dirty="0">
                <a:solidFill>
                  <a:schemeClr val="bg1"/>
                </a:solidFill>
                <a:ea typeface="Calibri"/>
                <a:cs typeface="Calibri"/>
                <a:sym typeface="Calibri"/>
              </a:rPr>
              <a:t> the textbook you use most often.</a:t>
            </a:r>
            <a:endParaRPr lang="en-US" sz="1400" dirty="0">
              <a:solidFill>
                <a:schemeClr val="bg1"/>
              </a:solidFill>
            </a:endParaRP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Does it encourage student-</a:t>
            </a:r>
            <a:r>
              <a:rPr lang="en-US" sz="1400" dirty="0" err="1">
                <a:solidFill>
                  <a:schemeClr val="bg1"/>
                </a:solidFill>
                <a:ea typeface="Calibri"/>
                <a:cs typeface="Calibri"/>
                <a:sym typeface="Calibri"/>
              </a:rPr>
              <a:t>centred</a:t>
            </a:r>
            <a:r>
              <a:rPr lang="en-US" sz="1400" dirty="0">
                <a:solidFill>
                  <a:schemeClr val="bg1"/>
                </a:solidFill>
                <a:ea typeface="Calibri"/>
                <a:cs typeface="Calibri"/>
                <a:sym typeface="Calibri"/>
              </a:rPr>
              <a:t> learning?</a:t>
            </a: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For example:</a:t>
            </a: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342900" marR="0" lvl="0" indent="-342900" algn="l" rtl="0">
              <a:spcBef>
                <a:spcPts val="0"/>
              </a:spcBef>
              <a:spcAft>
                <a:spcPts val="0"/>
              </a:spcAft>
              <a:buFont typeface="+mj-lt"/>
              <a:buAutoNum type="arabicPeriod"/>
            </a:pPr>
            <a:r>
              <a:rPr lang="en-US" sz="1400" dirty="0">
                <a:solidFill>
                  <a:schemeClr val="bg1"/>
                </a:solidFill>
                <a:ea typeface="Calibri"/>
                <a:cs typeface="Calibri"/>
                <a:sym typeface="Calibri"/>
              </a:rPr>
              <a:t>Does it embed Think-pair-share /Turn to your partner strategies?</a:t>
            </a:r>
          </a:p>
          <a:p>
            <a:pPr marL="342900" marR="0" lvl="0" indent="-342900" algn="l" rtl="0">
              <a:spcBef>
                <a:spcPts val="0"/>
              </a:spcBef>
              <a:spcAft>
                <a:spcPts val="0"/>
              </a:spcAft>
              <a:buFont typeface="+mj-lt"/>
              <a:buAutoNum type="arabicPeriod"/>
            </a:pPr>
            <a:r>
              <a:rPr lang="en-US" sz="1400" dirty="0">
                <a:solidFill>
                  <a:schemeClr val="bg1"/>
                </a:solidFill>
                <a:ea typeface="Calibri"/>
                <a:cs typeface="Calibri"/>
                <a:sym typeface="Calibri"/>
              </a:rPr>
              <a:t>Does it have project based activities?</a:t>
            </a:r>
          </a:p>
          <a:p>
            <a:pPr marL="342900" marR="0" lvl="0" indent="-342900" algn="l" rtl="0">
              <a:spcBef>
                <a:spcPts val="0"/>
              </a:spcBef>
              <a:spcAft>
                <a:spcPts val="0"/>
              </a:spcAft>
              <a:buFont typeface="+mj-lt"/>
              <a:buAutoNum type="arabicPeriod"/>
            </a:pPr>
            <a:r>
              <a:rPr lang="en-US" sz="1400" dirty="0">
                <a:solidFill>
                  <a:schemeClr val="bg1"/>
                </a:solidFill>
                <a:ea typeface="Calibri"/>
                <a:cs typeface="Calibri"/>
                <a:sym typeface="Calibri"/>
              </a:rPr>
              <a:t>Does it have challenges that can be worked on in pairs or groups? </a:t>
            </a:r>
          </a:p>
          <a:p>
            <a:pPr marL="342900" marR="0" lvl="0" indent="-342900" algn="l" rtl="0">
              <a:spcBef>
                <a:spcPts val="0"/>
              </a:spcBef>
              <a:spcAft>
                <a:spcPts val="0"/>
              </a:spcAft>
              <a:buFont typeface="+mj-lt"/>
              <a:buAutoNum type="arabicPeriod"/>
            </a:pPr>
            <a:r>
              <a:rPr lang="en-US" sz="1400" dirty="0">
                <a:solidFill>
                  <a:schemeClr val="bg1"/>
                </a:solidFill>
                <a:ea typeface="Calibri"/>
                <a:cs typeface="Calibri"/>
                <a:sym typeface="Calibri"/>
              </a:rPr>
              <a:t>Does it encourage/enable student self assessment?</a:t>
            </a:r>
          </a:p>
          <a:p>
            <a:pPr marL="342900" marR="0" lvl="0" indent="-342900" algn="l" rtl="0">
              <a:spcBef>
                <a:spcPts val="0"/>
              </a:spcBef>
              <a:spcAft>
                <a:spcPts val="0"/>
              </a:spcAft>
              <a:buFont typeface="+mj-lt"/>
              <a:buAutoNum type="arabicPeriod"/>
            </a:pPr>
            <a:r>
              <a:rPr lang="en-US" sz="1400" dirty="0">
                <a:solidFill>
                  <a:schemeClr val="bg1"/>
                </a:solidFill>
                <a:ea typeface="Calibri"/>
                <a:cs typeface="Calibri"/>
                <a:sym typeface="Calibri"/>
              </a:rPr>
              <a:t>Does it encourage student reflection on their learning?</a:t>
            </a:r>
          </a:p>
          <a:p>
            <a:pPr marL="0" marR="0" lvl="0" indent="0" algn="l" rtl="0">
              <a:spcBef>
                <a:spcPts val="0"/>
              </a:spcBef>
              <a:spcAft>
                <a:spcPts val="0"/>
              </a:spcAft>
              <a:buNone/>
            </a:pPr>
            <a:endParaRPr lang="en-US" sz="1400" dirty="0">
              <a:solidFill>
                <a:schemeClr val="bg1"/>
              </a:solidFill>
              <a:ea typeface="Calibri"/>
              <a:cs typeface="Calibri"/>
              <a:sym typeface="Calibri"/>
            </a:endParaRPr>
          </a:p>
          <a:p>
            <a:pPr marL="0" marR="0" lvl="0" indent="0" algn="l" rtl="0">
              <a:spcBef>
                <a:spcPts val="0"/>
              </a:spcBef>
              <a:spcAft>
                <a:spcPts val="0"/>
              </a:spcAft>
              <a:buNone/>
            </a:pPr>
            <a:r>
              <a:rPr lang="en-US" sz="1400" dirty="0">
                <a:solidFill>
                  <a:schemeClr val="bg1"/>
                </a:solidFill>
                <a:ea typeface="Calibri"/>
                <a:cs typeface="Calibri"/>
                <a:sym typeface="Calibri"/>
              </a:rPr>
              <a:t>How would you improve the textbook?</a:t>
            </a:r>
          </a:p>
          <a:p>
            <a:pPr marL="0" marR="0" lvl="0" indent="0" algn="l" rtl="0">
              <a:spcBef>
                <a:spcPts val="0"/>
              </a:spcBef>
              <a:spcAft>
                <a:spcPts val="0"/>
              </a:spcAft>
              <a:buNone/>
            </a:pPr>
            <a:r>
              <a:rPr lang="en-US" sz="1400" dirty="0">
                <a:solidFill>
                  <a:schemeClr val="bg1"/>
                </a:solidFill>
                <a:ea typeface="Calibri"/>
                <a:cs typeface="Calibri"/>
                <a:sym typeface="Calibri"/>
              </a:rPr>
              <a:t>How would you adapt it to incorporate student-</a:t>
            </a:r>
            <a:r>
              <a:rPr lang="en-US" sz="1400" dirty="0" err="1">
                <a:solidFill>
                  <a:schemeClr val="bg1"/>
                </a:solidFill>
                <a:ea typeface="Calibri"/>
                <a:cs typeface="Calibri"/>
                <a:sym typeface="Calibri"/>
              </a:rPr>
              <a:t>centred</a:t>
            </a:r>
            <a:r>
              <a:rPr lang="en-US" sz="1400" dirty="0">
                <a:solidFill>
                  <a:schemeClr val="bg1"/>
                </a:solidFill>
                <a:ea typeface="Calibri"/>
                <a:cs typeface="Calibri"/>
                <a:sym typeface="Calibri"/>
              </a:rPr>
              <a:t> learning strategies?</a:t>
            </a:r>
          </a:p>
          <a:p>
            <a:pPr marL="0" marR="0" lvl="0" indent="0" algn="l" rtl="0">
              <a:spcBef>
                <a:spcPts val="0"/>
              </a:spcBef>
              <a:spcAft>
                <a:spcPts val="0"/>
              </a:spcAft>
              <a:buNone/>
            </a:pPr>
            <a:endParaRPr lang="en-US" sz="1400" dirty="0">
              <a:solidFill>
                <a:schemeClr val="bg1"/>
              </a:solidFill>
              <a:ea typeface="Calibri"/>
              <a:cs typeface="Calibri"/>
              <a:sym typeface="Calibri"/>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317924"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1263495585"/>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2324FF6D-C3AC-8F96-39C3-137391AD42ED}"/>
              </a:ext>
            </a:extLst>
          </p:cNvPr>
          <p:cNvSpPr>
            <a:spLocks noGrp="1"/>
          </p:cNvSpPr>
          <p:nvPr>
            <p:ph type="pic" idx="2"/>
          </p:nvPr>
        </p:nvSpPr>
        <p:spPr/>
      </p:sp>
      <p:sp>
        <p:nvSpPr>
          <p:cNvPr id="3" name="Title 2">
            <a:extLst>
              <a:ext uri="{FF2B5EF4-FFF2-40B4-BE49-F238E27FC236}">
                <a16:creationId xmlns:a16="http://schemas.microsoft.com/office/drawing/2014/main" id="{1DF89237-0C68-DD5E-1BA1-DF0840545CED}"/>
              </a:ext>
            </a:extLst>
          </p:cNvPr>
          <p:cNvSpPr>
            <a:spLocks noGrp="1"/>
          </p:cNvSpPr>
          <p:nvPr>
            <p:ph type="title"/>
          </p:nvPr>
        </p:nvSpPr>
        <p:spPr>
          <a:xfrm>
            <a:off x="713224" y="2115050"/>
            <a:ext cx="5967494" cy="1491300"/>
          </a:xfrm>
        </p:spPr>
        <p:txBody>
          <a:bodyPr/>
          <a:lstStyle/>
          <a:p>
            <a:r>
              <a:rPr lang="en-GB" dirty="0">
                <a:latin typeface="Avenir Next Heavy" panose="020B0503020202020204" pitchFamily="34" charset="0"/>
              </a:rPr>
              <a:t>Definition of high quality teaching and learning </a:t>
            </a:r>
            <a:endParaRPr lang="en-XK" dirty="0">
              <a:latin typeface="Avenir Next Heavy" panose="020B0503020202020204" pitchFamily="34" charset="0"/>
            </a:endParaRPr>
          </a:p>
        </p:txBody>
      </p:sp>
      <p:sp>
        <p:nvSpPr>
          <p:cNvPr id="4" name="Subtitle 3">
            <a:extLst>
              <a:ext uri="{FF2B5EF4-FFF2-40B4-BE49-F238E27FC236}">
                <a16:creationId xmlns:a16="http://schemas.microsoft.com/office/drawing/2014/main" id="{01A58A94-F7D6-BC41-76C0-81B0FBD90CE2}"/>
              </a:ext>
            </a:extLst>
          </p:cNvPr>
          <p:cNvSpPr>
            <a:spLocks noGrp="1"/>
          </p:cNvSpPr>
          <p:nvPr>
            <p:ph type="subTitle" idx="1"/>
          </p:nvPr>
        </p:nvSpPr>
        <p:spPr/>
        <p:txBody>
          <a:bodyPr/>
          <a:lstStyle/>
          <a:p>
            <a:endParaRPr lang="en-XK"/>
          </a:p>
        </p:txBody>
      </p:sp>
    </p:spTree>
    <p:extLst>
      <p:ext uri="{BB962C8B-B14F-4D97-AF65-F5344CB8AC3E}">
        <p14:creationId xmlns:p14="http://schemas.microsoft.com/office/powerpoint/2010/main" val="39645611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sq-AL" dirty="0">
                <a:solidFill>
                  <a:schemeClr val="bg1"/>
                </a:solidFill>
                <a:ea typeface="+mj-ea"/>
                <a:cs typeface="+mj-cs"/>
              </a:rPr>
              <a:t>Definition of high-quality teaching and learning   </a:t>
            </a:r>
            <a:br>
              <a:rPr lang="sq-AL" dirty="0">
                <a:solidFill>
                  <a:schemeClr val="bg1"/>
                </a:solidFill>
                <a:ea typeface="+mj-ea"/>
                <a:cs typeface="+mj-cs"/>
              </a:rPr>
            </a:br>
            <a:r>
              <a:rPr lang="sq-AL" dirty="0">
                <a:solidFill>
                  <a:schemeClr val="bg1"/>
                </a:solidFill>
                <a:ea typeface="+mj-ea"/>
                <a:cs typeface="+mj-cs"/>
              </a:rPr>
              <a:t> </a:t>
            </a:r>
            <a:r>
              <a:rPr lang="sq-AL" sz="2000" dirty="0">
                <a:solidFill>
                  <a:schemeClr val="bg1"/>
                </a:solidFill>
                <a:ea typeface="+mj-ea"/>
                <a:cs typeface="+mj-cs"/>
              </a:rPr>
              <a:t>Group Task based activity</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r>
              <a:rPr lang="sq-AL" sz="1400" dirty="0">
                <a:solidFill>
                  <a:schemeClr val="bg1"/>
                </a:solidFill>
              </a:rPr>
              <a:t>Look at the definition of high-quality teaching and learning in the next slide.</a:t>
            </a: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r>
              <a:rPr lang="sq-AL" sz="1400" dirty="0">
                <a:solidFill>
                  <a:schemeClr val="bg1"/>
                </a:solidFill>
              </a:rPr>
              <a:t>Work in pairs or groups.</a:t>
            </a: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r>
              <a:rPr lang="sq-AL" sz="1400" dirty="0">
                <a:solidFill>
                  <a:schemeClr val="bg1"/>
                </a:solidFill>
              </a:rPr>
              <a:t>Discuss the definition and write a new definition of high-quality teaching and learning with active learning at its heart.</a:t>
            </a: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a:p>
            <a:pPr marL="152400" indent="0">
              <a:buNone/>
            </a:pPr>
            <a:endParaRPr lang="sq-AL"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172150"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2150600543"/>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p:txBody>
          <a:bodyPr/>
          <a:lstStyle/>
          <a:p>
            <a:pPr marL="0" marR="0" lvl="0" indent="0" rtl="0">
              <a:spcBef>
                <a:spcPts val="0"/>
              </a:spcBef>
              <a:spcAft>
                <a:spcPts val="0"/>
              </a:spcAft>
              <a:buNone/>
            </a:pPr>
            <a:r>
              <a:rPr lang="en-US" sz="2400" dirty="0">
                <a:solidFill>
                  <a:schemeClr val="dk1"/>
                </a:solidFill>
                <a:ea typeface="Calibri"/>
                <a:cs typeface="Calibri"/>
                <a:sym typeface="Calibri"/>
              </a:rPr>
              <a:t>Definition of high-quality teaching and learning</a:t>
            </a:r>
          </a:p>
        </p:txBody>
      </p:sp>
      <p:graphicFrame>
        <p:nvGraphicFramePr>
          <p:cNvPr id="5" name="Table 5">
            <a:extLst>
              <a:ext uri="{FF2B5EF4-FFF2-40B4-BE49-F238E27FC236}">
                <a16:creationId xmlns:a16="http://schemas.microsoft.com/office/drawing/2014/main" id="{DB65BA23-BDE7-0139-DC92-D742BF6DE1BF}"/>
              </a:ext>
            </a:extLst>
          </p:cNvPr>
          <p:cNvGraphicFramePr>
            <a:graphicFrameLocks noGrp="1"/>
          </p:cNvGraphicFramePr>
          <p:nvPr/>
        </p:nvGraphicFramePr>
        <p:xfrm>
          <a:off x="922400" y="1451875"/>
          <a:ext cx="7704000" cy="3124230"/>
        </p:xfrm>
        <a:graphic>
          <a:graphicData uri="http://schemas.openxmlformats.org/drawingml/2006/table">
            <a:tbl>
              <a:tblPr firstRow="1" bandRow="1">
                <a:tableStyleId>{5125D04F-9EB8-46EC-B540-F5C6E4D42CA6}</a:tableStyleId>
              </a:tblPr>
              <a:tblGrid>
                <a:gridCol w="1926000">
                  <a:extLst>
                    <a:ext uri="{9D8B030D-6E8A-4147-A177-3AD203B41FA5}">
                      <a16:colId xmlns:a16="http://schemas.microsoft.com/office/drawing/2014/main" val="1630223560"/>
                    </a:ext>
                  </a:extLst>
                </a:gridCol>
                <a:gridCol w="1926000">
                  <a:extLst>
                    <a:ext uri="{9D8B030D-6E8A-4147-A177-3AD203B41FA5}">
                      <a16:colId xmlns:a16="http://schemas.microsoft.com/office/drawing/2014/main" val="2035267473"/>
                    </a:ext>
                  </a:extLst>
                </a:gridCol>
                <a:gridCol w="1926000">
                  <a:extLst>
                    <a:ext uri="{9D8B030D-6E8A-4147-A177-3AD203B41FA5}">
                      <a16:colId xmlns:a16="http://schemas.microsoft.com/office/drawing/2014/main" val="4115078890"/>
                    </a:ext>
                  </a:extLst>
                </a:gridCol>
                <a:gridCol w="1926000">
                  <a:extLst>
                    <a:ext uri="{9D8B030D-6E8A-4147-A177-3AD203B41FA5}">
                      <a16:colId xmlns:a16="http://schemas.microsoft.com/office/drawing/2014/main" val="1588930936"/>
                    </a:ext>
                  </a:extLst>
                </a:gridCol>
              </a:tblGrid>
              <a:tr h="370840">
                <a:tc>
                  <a:txBody>
                    <a:bodyPr/>
                    <a:lstStyle/>
                    <a:p>
                      <a:pPr marL="0" marR="0" lvl="0" indent="0" algn="l" rtl="0">
                        <a:spcBef>
                          <a:spcPts val="0"/>
                        </a:spcBef>
                        <a:spcAft>
                          <a:spcPts val="0"/>
                        </a:spcAft>
                        <a:buNone/>
                      </a:pPr>
                      <a:r>
                        <a:rPr lang="en-US" sz="1100" b="0" i="0" dirty="0">
                          <a:solidFill>
                            <a:schemeClr val="dk1"/>
                          </a:solidFill>
                          <a:latin typeface="Avenir Light" panose="020B0402020203020204" pitchFamily="34" charset="77"/>
                        </a:rPr>
                        <a:t>Maintains a consistent focus on the overall purpose of the curriculum.</a:t>
                      </a:r>
                      <a:endParaRPr sz="1100" b="0" i="0" dirty="0">
                        <a:solidFill>
                          <a:schemeClr val="dk1"/>
                        </a:solidFill>
                        <a:latin typeface="Avenir Light" panose="020B0402020203020204" pitchFamily="34" charset="77"/>
                      </a:endParaRPr>
                    </a:p>
                  </a:txBody>
                  <a:tcPr marL="91450" marR="91450" marT="45725" marB="45725">
                    <a:solidFill>
                      <a:srgbClr val="86B5E7">
                        <a:alpha val="76863"/>
                      </a:srgbClr>
                    </a:solidFill>
                  </a:tcPr>
                </a:tc>
                <a:tc>
                  <a:txBody>
                    <a:bodyPr/>
                    <a:lstStyle/>
                    <a:p>
                      <a:pPr marL="0" marR="0" lvl="0" indent="0" algn="l" rtl="0">
                        <a:spcBef>
                          <a:spcPts val="0"/>
                        </a:spcBef>
                        <a:spcAft>
                          <a:spcPts val="0"/>
                        </a:spcAft>
                        <a:buNone/>
                      </a:pPr>
                      <a:r>
                        <a:rPr lang="en-US" sz="1100" b="0" i="0">
                          <a:solidFill>
                            <a:schemeClr val="dk1"/>
                          </a:solidFill>
                          <a:latin typeface="Avenir Light" panose="020B0402020203020204" pitchFamily="34" charset="77"/>
                        </a:rPr>
                        <a:t>Sets tasks and selects resources that build on previous knowledge and experience. </a:t>
                      </a:r>
                      <a:endParaRPr sz="1100" b="0" i="0">
                        <a:solidFill>
                          <a:schemeClr val="dk1"/>
                        </a:solidFill>
                        <a:latin typeface="Avenir Light" panose="020B0402020203020204" pitchFamily="34" charset="77"/>
                      </a:endParaRPr>
                    </a:p>
                  </a:txBody>
                  <a:tcPr marL="91450" marR="91450" marT="45725" marB="45725">
                    <a:solidFill>
                      <a:srgbClr val="86B5E7">
                        <a:alpha val="56863"/>
                      </a:srgbClr>
                    </a:solidFill>
                  </a:tcPr>
                </a:tc>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Regularly reinforces cross curriculum responsibilities, including literacy, numeracy and digital competence, and provides opportunities to practise them.</a:t>
                      </a:r>
                      <a:endParaRPr sz="1100" b="0" i="0">
                        <a:solidFill>
                          <a:schemeClr val="dk1"/>
                        </a:solidFill>
                        <a:latin typeface="Avenir Light" panose="020B0402020203020204" pitchFamily="34" charset="77"/>
                      </a:endParaRPr>
                    </a:p>
                  </a:txBody>
                  <a:tcPr marL="91450" marR="91450" marT="45725" marB="45725">
                    <a:solidFill>
                      <a:srgbClr val="86B5E7">
                        <a:alpha val="36863"/>
                      </a:srgbClr>
                    </a:solidFill>
                  </a:tcPr>
                </a:tc>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Encourages children and young people to take increasing responsibility for their own learning.</a:t>
                      </a:r>
                      <a:endParaRPr sz="1100" b="0" i="0">
                        <a:solidFill>
                          <a:schemeClr val="dk1"/>
                        </a:solidFill>
                        <a:latin typeface="Avenir Light" panose="020B0402020203020204" pitchFamily="34" charset="77"/>
                      </a:endParaRPr>
                    </a:p>
                  </a:txBody>
                  <a:tcPr marL="91450" marR="91450" marT="45725" marB="45725">
                    <a:solidFill>
                      <a:srgbClr val="86B5E7">
                        <a:alpha val="16863"/>
                      </a:srgbClr>
                    </a:solidFill>
                  </a:tcPr>
                </a:tc>
                <a:extLst>
                  <a:ext uri="{0D108BD9-81ED-4DB2-BD59-A6C34878D82A}">
                    <a16:rowId xmlns:a16="http://schemas.microsoft.com/office/drawing/2014/main" val="2107223961"/>
                  </a:ext>
                </a:extLst>
              </a:tr>
              <a:tr h="370840">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Encourages children and young people to take increasing responsibility for their own learning.</a:t>
                      </a:r>
                      <a:endParaRPr sz="1100" b="0" i="0">
                        <a:solidFill>
                          <a:schemeClr val="dk1"/>
                        </a:solidFill>
                        <a:latin typeface="Avenir Light" panose="020B0402020203020204" pitchFamily="34" charset="77"/>
                      </a:endParaRPr>
                    </a:p>
                  </a:txBody>
                  <a:tcPr marL="91450" marR="91450" marT="45725" marB="45725">
                    <a:solidFill>
                      <a:srgbClr val="86B5E7">
                        <a:alpha val="76863"/>
                      </a:srgbClr>
                    </a:solidFill>
                  </a:tcPr>
                </a:tc>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Encourages collaboration.</a:t>
                      </a:r>
                      <a:endParaRPr sz="1100" b="0" i="0">
                        <a:solidFill>
                          <a:schemeClr val="dk1"/>
                        </a:solidFill>
                        <a:latin typeface="Avenir Light" panose="020B0402020203020204" pitchFamily="34" charset="77"/>
                      </a:endParaRPr>
                    </a:p>
                  </a:txBody>
                  <a:tcPr marL="91450" marR="91450" marT="45725" marB="45725">
                    <a:solidFill>
                      <a:srgbClr val="86B5E7">
                        <a:alpha val="56863"/>
                      </a:srgbClr>
                    </a:solidFill>
                  </a:tcPr>
                </a:tc>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Creates authentic contexts for learning</a:t>
                      </a:r>
                      <a:endParaRPr sz="1100" b="0" i="0">
                        <a:solidFill>
                          <a:schemeClr val="dk1"/>
                        </a:solidFill>
                        <a:latin typeface="Avenir Light" panose="020B0402020203020204" pitchFamily="34" charset="77"/>
                      </a:endParaRPr>
                    </a:p>
                  </a:txBody>
                  <a:tcPr marL="91450" marR="91450" marT="45725" marB="45725">
                    <a:solidFill>
                      <a:srgbClr val="86B5E7">
                        <a:alpha val="36863"/>
                      </a:srgbClr>
                    </a:solidFill>
                  </a:tcPr>
                </a:tc>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Means employing assessment for learning principles.</a:t>
                      </a:r>
                      <a:endParaRPr sz="1100" b="0" i="0">
                        <a:solidFill>
                          <a:schemeClr val="dk1"/>
                        </a:solidFill>
                        <a:latin typeface="Avenir Light" panose="020B0402020203020204" pitchFamily="34" charset="77"/>
                      </a:endParaRPr>
                    </a:p>
                  </a:txBody>
                  <a:tcPr marL="91450" marR="91450" marT="45725" marB="45725">
                    <a:solidFill>
                      <a:srgbClr val="86B5E7">
                        <a:alpha val="16863"/>
                      </a:srgbClr>
                    </a:solidFill>
                  </a:tcPr>
                </a:tc>
                <a:extLst>
                  <a:ext uri="{0D108BD9-81ED-4DB2-BD59-A6C34878D82A}">
                    <a16:rowId xmlns:a16="http://schemas.microsoft.com/office/drawing/2014/main" val="632202991"/>
                  </a:ext>
                </a:extLst>
              </a:tr>
              <a:tr h="370840">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Ranges within and across areas of learning and experience.</a:t>
                      </a:r>
                      <a:endParaRPr sz="1100" b="0" i="0">
                        <a:solidFill>
                          <a:schemeClr val="dk1"/>
                        </a:solidFill>
                        <a:latin typeface="Avenir Light" panose="020B0402020203020204" pitchFamily="34" charset="77"/>
                      </a:endParaRPr>
                    </a:p>
                  </a:txBody>
                  <a:tcPr marL="91450" marR="91450" marT="45725" marB="45725">
                    <a:solidFill>
                      <a:srgbClr val="86B5E7">
                        <a:alpha val="76863"/>
                      </a:srgbClr>
                    </a:solidFill>
                  </a:tcPr>
                </a:tc>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Ranges within and across areas of learning and experience.</a:t>
                      </a:r>
                      <a:endParaRPr sz="1100" b="0" i="0">
                        <a:solidFill>
                          <a:schemeClr val="dk1"/>
                        </a:solidFill>
                        <a:latin typeface="Avenir Light" panose="020B0402020203020204" pitchFamily="34" charset="77"/>
                      </a:endParaRPr>
                    </a:p>
                  </a:txBody>
                  <a:tcPr marL="91450" marR="91450" marT="45725" marB="45725">
                    <a:solidFill>
                      <a:srgbClr val="86B5E7">
                        <a:alpha val="56863"/>
                      </a:srgbClr>
                    </a:solidFill>
                  </a:tcPr>
                </a:tc>
                <a:tc>
                  <a:txBody>
                    <a:bodyPr/>
                    <a:lstStyle/>
                    <a:p>
                      <a:pPr marL="0" marR="0" lvl="0" indent="0" algn="l" rtl="0">
                        <a:spcBef>
                          <a:spcPts val="0"/>
                        </a:spcBef>
                        <a:spcAft>
                          <a:spcPts val="0"/>
                        </a:spcAft>
                        <a:buNone/>
                      </a:pPr>
                      <a:r>
                        <a:rPr lang="en-US" sz="1100" b="0" i="0" u="none" strike="noStrike">
                          <a:solidFill>
                            <a:schemeClr val="dk1"/>
                          </a:solidFill>
                          <a:latin typeface="Avenir Light" panose="020B0402020203020204" pitchFamily="34" charset="77"/>
                          <a:ea typeface="Calibri"/>
                          <a:cs typeface="Calibri"/>
                          <a:sym typeface="Calibri"/>
                        </a:rPr>
                        <a:t>Challenges all learners by encouraging them to recognise the importance of sustained effort in meeting expectations that are high but achievable for them.</a:t>
                      </a:r>
                      <a:endParaRPr sz="1100" b="0" i="0">
                        <a:solidFill>
                          <a:schemeClr val="dk1"/>
                        </a:solidFill>
                        <a:latin typeface="Avenir Light" panose="020B0402020203020204" pitchFamily="34" charset="77"/>
                      </a:endParaRPr>
                    </a:p>
                  </a:txBody>
                  <a:tcPr marL="91450" marR="91450" marT="45725" marB="45725">
                    <a:solidFill>
                      <a:srgbClr val="86B5E7">
                        <a:alpha val="36863"/>
                      </a:srgbClr>
                    </a:solidFill>
                  </a:tcPr>
                </a:tc>
                <a:tc>
                  <a:txBody>
                    <a:bodyPr/>
                    <a:lstStyle/>
                    <a:p>
                      <a:pPr marL="0" marR="0" lvl="0" indent="0" algn="l" rtl="0">
                        <a:spcBef>
                          <a:spcPts val="0"/>
                        </a:spcBef>
                        <a:spcAft>
                          <a:spcPts val="0"/>
                        </a:spcAft>
                        <a:buNone/>
                      </a:pPr>
                      <a:r>
                        <a:rPr lang="en-US" sz="1100" b="0" i="0" u="none" strike="noStrike" dirty="0">
                          <a:solidFill>
                            <a:schemeClr val="dk1"/>
                          </a:solidFill>
                          <a:latin typeface="Avenir Light" panose="020B0402020203020204" pitchFamily="34" charset="77"/>
                          <a:ea typeface="Calibri"/>
                          <a:cs typeface="Calibri"/>
                          <a:sym typeface="Calibri"/>
                        </a:rPr>
                        <a:t>Means employing a blend of approaches including those that promote problem solving, creative and critical thinking.</a:t>
                      </a:r>
                      <a:endParaRPr sz="1100" b="0" i="0" dirty="0">
                        <a:solidFill>
                          <a:schemeClr val="dk1"/>
                        </a:solidFill>
                        <a:latin typeface="Avenir Light" panose="020B0402020203020204" pitchFamily="34" charset="77"/>
                      </a:endParaRPr>
                    </a:p>
                  </a:txBody>
                  <a:tcPr marL="91450" marR="91450" marT="45725" marB="45725">
                    <a:solidFill>
                      <a:srgbClr val="86B5E7">
                        <a:alpha val="16863"/>
                      </a:srgbClr>
                    </a:solidFill>
                  </a:tcPr>
                </a:tc>
                <a:extLst>
                  <a:ext uri="{0D108BD9-81ED-4DB2-BD59-A6C34878D82A}">
                    <a16:rowId xmlns:a16="http://schemas.microsoft.com/office/drawing/2014/main" val="1619077578"/>
                  </a:ext>
                </a:extLst>
              </a:tr>
            </a:tbl>
          </a:graphicData>
        </a:graphic>
      </p:graphicFrame>
    </p:spTree>
    <p:extLst>
      <p:ext uri="{BB962C8B-B14F-4D97-AF65-F5344CB8AC3E}">
        <p14:creationId xmlns:p14="http://schemas.microsoft.com/office/powerpoint/2010/main" val="195156560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518BC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EA18F-AA8F-8BD5-7984-B87387112CF7}"/>
              </a:ext>
            </a:extLst>
          </p:cNvPr>
          <p:cNvSpPr>
            <a:spLocks noGrp="1"/>
          </p:cNvSpPr>
          <p:nvPr>
            <p:ph type="title"/>
          </p:nvPr>
        </p:nvSpPr>
        <p:spPr/>
        <p:txBody>
          <a:bodyPr/>
          <a:lstStyle/>
          <a:p>
            <a:r>
              <a:rPr lang="sq-AL" b="1" dirty="0">
                <a:solidFill>
                  <a:schemeClr val="bg1"/>
                </a:solidFill>
              </a:rPr>
              <a:t>School self- study activity</a:t>
            </a:r>
            <a:endParaRPr lang="en-XK" dirty="0">
              <a:solidFill>
                <a:schemeClr val="bg1"/>
              </a:solidFill>
            </a:endParaRPr>
          </a:p>
        </p:txBody>
      </p:sp>
      <p:sp>
        <p:nvSpPr>
          <p:cNvPr id="3" name="Text Placeholder 2">
            <a:extLst>
              <a:ext uri="{FF2B5EF4-FFF2-40B4-BE49-F238E27FC236}">
                <a16:creationId xmlns:a16="http://schemas.microsoft.com/office/drawing/2014/main" id="{DD23E657-DA16-D00C-3558-2529234A0FED}"/>
              </a:ext>
            </a:extLst>
          </p:cNvPr>
          <p:cNvSpPr>
            <a:spLocks noGrp="1"/>
          </p:cNvSpPr>
          <p:nvPr>
            <p:ph type="body" idx="1"/>
          </p:nvPr>
        </p:nvSpPr>
        <p:spPr/>
        <p:txBody>
          <a:bodyPr/>
          <a:lstStyle/>
          <a:p>
            <a:pPr marL="152400" indent="0">
              <a:lnSpc>
                <a:spcPct val="90000"/>
              </a:lnSpc>
              <a:spcAft>
                <a:spcPts val="600"/>
              </a:spcAft>
              <a:buNone/>
            </a:pPr>
            <a:r>
              <a:rPr lang="sq-AL" sz="1400" dirty="0">
                <a:solidFill>
                  <a:schemeClr val="bg1"/>
                </a:solidFill>
              </a:rPr>
              <a:t>Imagine your school is going to be inspected and you have to write a self-study. </a:t>
            </a: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r>
              <a:rPr lang="sq-AL" sz="1400" dirty="0">
                <a:solidFill>
                  <a:schemeClr val="bg1"/>
                </a:solidFill>
              </a:rPr>
              <a:t>Look at standard 3 below and answer the questions about your school. Decide on how you will provide evidence for your opinion.</a:t>
            </a: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r>
              <a:rPr lang="sq-AL" sz="1400" dirty="0">
                <a:solidFill>
                  <a:schemeClr val="bg1"/>
                </a:solidFill>
              </a:rPr>
              <a:t>Standard 3 Meeting Individual Student Needs</a:t>
            </a: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r>
              <a:rPr lang="sq-AL" sz="1400" dirty="0">
                <a:solidFill>
                  <a:schemeClr val="bg1"/>
                </a:solidFill>
              </a:rPr>
              <a:t>How well do teachers enable all students to learn successfully?</a:t>
            </a:r>
          </a:p>
          <a:p>
            <a:pPr marL="152400" indent="0">
              <a:lnSpc>
                <a:spcPct val="90000"/>
              </a:lnSpc>
              <a:spcAft>
                <a:spcPts val="600"/>
              </a:spcAft>
              <a:buNone/>
            </a:pPr>
            <a:r>
              <a:rPr lang="sq-AL" sz="1400" dirty="0">
                <a:solidFill>
                  <a:schemeClr val="bg1"/>
                </a:solidFill>
              </a:rPr>
              <a:t>How well are lessons differentiated to meet individual student needs?</a:t>
            </a:r>
          </a:p>
          <a:p>
            <a:pPr marL="152400" indent="0">
              <a:lnSpc>
                <a:spcPct val="90000"/>
              </a:lnSpc>
              <a:spcAft>
                <a:spcPts val="600"/>
              </a:spcAft>
              <a:buNone/>
            </a:pPr>
            <a:r>
              <a:rPr lang="sq-AL" sz="1400" dirty="0">
                <a:solidFill>
                  <a:schemeClr val="bg1"/>
                </a:solidFill>
              </a:rPr>
              <a:t>How are students involved in their own learning?</a:t>
            </a:r>
          </a:p>
          <a:p>
            <a:pPr marL="152400" indent="0">
              <a:lnSpc>
                <a:spcPct val="90000"/>
              </a:lnSpc>
              <a:spcAft>
                <a:spcPts val="600"/>
              </a:spcAft>
              <a:buNone/>
            </a:pPr>
            <a:r>
              <a:rPr lang="sq-AL" sz="1400" dirty="0">
                <a:solidFill>
                  <a:schemeClr val="bg1"/>
                </a:solidFill>
              </a:rPr>
              <a:t>Are students encouraged to reflect upon how they are learning in addition to the outcome of their learning?</a:t>
            </a:r>
          </a:p>
          <a:p>
            <a:pPr marL="152400" indent="0">
              <a:lnSpc>
                <a:spcPct val="90000"/>
              </a:lnSpc>
              <a:spcAft>
                <a:spcPts val="600"/>
              </a:spcAft>
              <a:buNone/>
            </a:pPr>
            <a:endParaRPr lang="sq-AL" sz="1400" dirty="0">
              <a:solidFill>
                <a:schemeClr val="bg1"/>
              </a:solidFill>
            </a:endParaRPr>
          </a:p>
          <a:p>
            <a:pPr marL="152400" indent="0">
              <a:lnSpc>
                <a:spcPct val="90000"/>
              </a:lnSpc>
              <a:spcAft>
                <a:spcPts val="600"/>
              </a:spcAft>
              <a:buNone/>
            </a:pPr>
            <a:endParaRPr lang="sq-AL" sz="1400" dirty="0">
              <a:solidFill>
                <a:schemeClr val="bg1"/>
              </a:solidFill>
            </a:endParaRPr>
          </a:p>
          <a:p>
            <a:pPr marL="152400" indent="0">
              <a:buNone/>
            </a:pPr>
            <a:endParaRPr lang="sq-AL" sz="1400" dirty="0">
              <a:solidFill>
                <a:schemeClr val="bg1"/>
              </a:solidFill>
            </a:endParaRPr>
          </a:p>
        </p:txBody>
      </p:sp>
      <p:sp>
        <p:nvSpPr>
          <p:cNvPr id="4" name="Google Shape;373;p43">
            <a:extLst>
              <a:ext uri="{FF2B5EF4-FFF2-40B4-BE49-F238E27FC236}">
                <a16:creationId xmlns:a16="http://schemas.microsoft.com/office/drawing/2014/main" id="{292FA14B-975B-A776-DA58-7EA362968F98}"/>
              </a:ext>
            </a:extLst>
          </p:cNvPr>
          <p:cNvSpPr/>
          <p:nvPr/>
        </p:nvSpPr>
        <p:spPr>
          <a:xfrm rot="-5400000" flipH="1">
            <a:off x="8172150" y="2955900"/>
            <a:ext cx="1943700" cy="1943700"/>
          </a:xfrm>
          <a:prstGeom prst="blockArc">
            <a:avLst>
              <a:gd name="adj1" fmla="val 10800000"/>
              <a:gd name="adj2" fmla="val 5383843"/>
              <a:gd name="adj3" fmla="val 10700"/>
            </a:avLst>
          </a:prstGeom>
          <a:solidFill>
            <a:schemeClr val="bg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Rectangle 5">
            <a:extLst>
              <a:ext uri="{FF2B5EF4-FFF2-40B4-BE49-F238E27FC236}">
                <a16:creationId xmlns:a16="http://schemas.microsoft.com/office/drawing/2014/main" id="{A1D993A5-596A-3DE2-C013-EDD4F2E3168B}"/>
              </a:ext>
            </a:extLst>
          </p:cNvPr>
          <p:cNvSpPr/>
          <p:nvPr/>
        </p:nvSpPr>
        <p:spPr>
          <a:xfrm>
            <a:off x="-17130" y="-104948"/>
            <a:ext cx="806840" cy="535339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Tree>
    <p:extLst>
      <p:ext uri="{BB962C8B-B14F-4D97-AF65-F5344CB8AC3E}">
        <p14:creationId xmlns:p14="http://schemas.microsoft.com/office/powerpoint/2010/main" val="2164351789"/>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2CCD66-D5EE-B513-29F2-8AA8D179713B}"/>
              </a:ext>
            </a:extLst>
          </p:cNvPr>
          <p:cNvSpPr>
            <a:spLocks noGrp="1"/>
          </p:cNvSpPr>
          <p:nvPr>
            <p:ph type="body" idx="1"/>
          </p:nvPr>
        </p:nvSpPr>
        <p:spPr>
          <a:xfrm>
            <a:off x="3264060" y="445025"/>
            <a:ext cx="5159839" cy="4187125"/>
          </a:xfrm>
        </p:spPr>
        <p:txBody>
          <a:bodyPr/>
          <a:lstStyle/>
          <a:p>
            <a:pPr marL="0" marR="0" lvl="0" indent="0" algn="l" rtl="0">
              <a:lnSpc>
                <a:spcPct val="90000"/>
              </a:lnSpc>
              <a:spcBef>
                <a:spcPts val="0"/>
              </a:spcBef>
              <a:spcAft>
                <a:spcPts val="0"/>
              </a:spcAft>
              <a:buNone/>
            </a:pPr>
            <a:r>
              <a:rPr lang="en-US" sz="1400" dirty="0">
                <a:solidFill>
                  <a:srgbClr val="518BCB"/>
                </a:solidFill>
                <a:ea typeface="Calibri"/>
                <a:cs typeface="Calibri"/>
                <a:sym typeface="Calibri"/>
              </a:rPr>
              <a:t>School inspectors will collect evidence from :</a:t>
            </a:r>
            <a:endParaRPr lang="en-US" sz="1400" dirty="0">
              <a:solidFill>
                <a:srgbClr val="518BCB"/>
              </a:solidFill>
              <a:ea typeface="Calibri"/>
            </a:endParaRPr>
          </a:p>
          <a:p>
            <a:pPr marL="0" marR="0" lvl="0" indent="0" algn="l" rtl="0">
              <a:lnSpc>
                <a:spcPct val="90000"/>
              </a:lnSpc>
              <a:spcBef>
                <a:spcPts val="0"/>
              </a:spcBef>
              <a:spcAft>
                <a:spcPts val="0"/>
              </a:spcAft>
              <a:buNone/>
            </a:pPr>
            <a:endParaRPr lang="en-US" sz="1400" u="none" strike="noStrike" cap="none" dirty="0">
              <a:solidFill>
                <a:srgbClr val="518BCB"/>
              </a:solidFill>
              <a:ea typeface="Calibri"/>
              <a:cs typeface="Calibri"/>
              <a:sym typeface="Calibri"/>
            </a:endParaRPr>
          </a:p>
          <a:p>
            <a:pPr marL="285750" indent="-285750">
              <a:lnSpc>
                <a:spcPct val="90000"/>
              </a:lnSpc>
            </a:pPr>
            <a:r>
              <a:rPr lang="en-US" sz="1400" u="none" strike="noStrike" cap="none" dirty="0">
                <a:solidFill>
                  <a:srgbClr val="518BCB"/>
                </a:solidFill>
                <a:ea typeface="Calibri"/>
                <a:cs typeface="Calibri"/>
                <a:sym typeface="Calibri"/>
              </a:rPr>
              <a:t>Planning documentation</a:t>
            </a:r>
            <a:endParaRPr lang="en-US" sz="1400" dirty="0">
              <a:solidFill>
                <a:srgbClr val="518BCB"/>
              </a:solidFill>
              <a:ea typeface="Calibri"/>
            </a:endParaRPr>
          </a:p>
          <a:p>
            <a:pPr marL="285750" indent="-285750">
              <a:lnSpc>
                <a:spcPct val="90000"/>
              </a:lnSpc>
            </a:pPr>
            <a:r>
              <a:rPr lang="en-US" sz="1400" u="none" strike="noStrike" cap="none" dirty="0">
                <a:solidFill>
                  <a:srgbClr val="518BCB"/>
                </a:solidFill>
                <a:ea typeface="Calibri"/>
                <a:cs typeface="Calibri"/>
                <a:sym typeface="Calibri"/>
              </a:rPr>
              <a:t>Lesson observations</a:t>
            </a:r>
            <a:endParaRPr lang="en-US" sz="1400" dirty="0">
              <a:solidFill>
                <a:srgbClr val="518BCB"/>
              </a:solidFill>
              <a:ea typeface="Calibri"/>
            </a:endParaRPr>
          </a:p>
          <a:p>
            <a:pPr marL="285750" indent="-285750">
              <a:lnSpc>
                <a:spcPct val="90000"/>
              </a:lnSpc>
            </a:pPr>
            <a:r>
              <a:rPr lang="en-US" sz="1400" u="none" strike="noStrike" cap="none" dirty="0">
                <a:solidFill>
                  <a:srgbClr val="518BCB"/>
                </a:solidFill>
                <a:ea typeface="Calibri"/>
                <a:cs typeface="Calibri"/>
                <a:sym typeface="Calibri"/>
              </a:rPr>
              <a:t>Conversations with students, staff and parents</a:t>
            </a:r>
            <a:endParaRPr lang="en-US" sz="1400" dirty="0">
              <a:solidFill>
                <a:srgbClr val="518BCB"/>
              </a:solidFill>
              <a:ea typeface="Calibri"/>
            </a:endParaRPr>
          </a:p>
          <a:p>
            <a:pPr marL="285750" indent="-285750">
              <a:lnSpc>
                <a:spcPct val="90000"/>
              </a:lnSpc>
            </a:pPr>
            <a:r>
              <a:rPr lang="en-US" sz="1400" u="none" strike="noStrike" cap="none" dirty="0">
                <a:solidFill>
                  <a:srgbClr val="518BCB"/>
                </a:solidFill>
                <a:ea typeface="Calibri"/>
                <a:cs typeface="Calibri"/>
                <a:sym typeface="Calibri"/>
              </a:rPr>
              <a:t>Student staff, parent and student questionnaires</a:t>
            </a:r>
            <a:endParaRPr lang="en-US" sz="1400" dirty="0">
              <a:solidFill>
                <a:srgbClr val="518BCB"/>
              </a:solidFill>
              <a:ea typeface="Calibri"/>
            </a:endParaRPr>
          </a:p>
          <a:p>
            <a:pPr marL="285750" indent="-285750">
              <a:lnSpc>
                <a:spcPct val="90000"/>
              </a:lnSpc>
            </a:pPr>
            <a:r>
              <a:rPr lang="en-US" sz="1400" u="none" strike="noStrike" cap="none" dirty="0">
                <a:solidFill>
                  <a:srgbClr val="518BCB"/>
                </a:solidFill>
                <a:ea typeface="Calibri"/>
                <a:cs typeface="Calibri"/>
                <a:sym typeface="Calibri"/>
              </a:rPr>
              <a:t>Assessment data</a:t>
            </a:r>
          </a:p>
          <a:p>
            <a:pPr marL="914400" marR="0" lvl="2" indent="-76200" algn="l" rtl="0">
              <a:lnSpc>
                <a:spcPct val="90000"/>
              </a:lnSpc>
              <a:spcBef>
                <a:spcPts val="600"/>
              </a:spcBef>
              <a:spcAft>
                <a:spcPts val="0"/>
              </a:spcAft>
              <a:buClr>
                <a:schemeClr val="dk1"/>
              </a:buClr>
              <a:buSzPts val="2400"/>
              <a:buFont typeface="Arial"/>
              <a:buNone/>
            </a:pPr>
            <a:endParaRPr lang="en-US" u="none" strike="noStrike" cap="none" dirty="0">
              <a:solidFill>
                <a:srgbClr val="518BCB"/>
              </a:solidFill>
              <a:latin typeface="Avenir Light" panose="020B0402020203020204" pitchFamily="34" charset="77"/>
              <a:ea typeface="Calibri"/>
              <a:cs typeface="Calibri"/>
              <a:sym typeface="Calibri"/>
            </a:endParaRPr>
          </a:p>
          <a:p>
            <a:pPr marL="0" marR="0" lvl="0" indent="0" algn="l" rtl="0">
              <a:lnSpc>
                <a:spcPct val="90000"/>
              </a:lnSpc>
              <a:spcBef>
                <a:spcPts val="600"/>
              </a:spcBef>
              <a:spcAft>
                <a:spcPts val="0"/>
              </a:spcAft>
              <a:buNone/>
            </a:pPr>
            <a:r>
              <a:rPr lang="en-US" sz="1400" dirty="0">
                <a:solidFill>
                  <a:srgbClr val="518BCB"/>
                </a:solidFill>
                <a:ea typeface="Calibri"/>
                <a:cs typeface="Calibri"/>
                <a:sym typeface="Calibri"/>
              </a:rPr>
              <a:t>The evidence should point to the same conclusions.</a:t>
            </a:r>
            <a:endParaRPr lang="sq-AL" sz="1400" dirty="0">
              <a:solidFill>
                <a:srgbClr val="518BCB"/>
              </a:solidFill>
            </a:endParaRPr>
          </a:p>
          <a:p>
            <a:pPr marL="152400" indent="0">
              <a:lnSpc>
                <a:spcPct val="90000"/>
              </a:lnSpc>
              <a:spcAft>
                <a:spcPts val="600"/>
              </a:spcAft>
              <a:buNone/>
            </a:pPr>
            <a:endParaRPr lang="sq-AL" sz="1400" dirty="0">
              <a:solidFill>
                <a:srgbClr val="518BCB"/>
              </a:solidFill>
            </a:endParaRPr>
          </a:p>
          <a:p>
            <a:pPr marL="152400" indent="0">
              <a:lnSpc>
                <a:spcPct val="90000"/>
              </a:lnSpc>
              <a:spcAft>
                <a:spcPts val="600"/>
              </a:spcAft>
              <a:buNone/>
            </a:pPr>
            <a:endParaRPr lang="sq-AL" sz="1400" dirty="0">
              <a:solidFill>
                <a:srgbClr val="518BCB"/>
              </a:solidFill>
            </a:endParaRPr>
          </a:p>
          <a:p>
            <a:pPr marL="152400" indent="0">
              <a:lnSpc>
                <a:spcPct val="120000"/>
              </a:lnSpc>
              <a:spcAft>
                <a:spcPts val="600"/>
              </a:spcAft>
              <a:buNone/>
            </a:pPr>
            <a:endParaRPr lang="sq-AL" sz="1400" dirty="0">
              <a:solidFill>
                <a:srgbClr val="518BCB"/>
              </a:solidFill>
            </a:endParaRPr>
          </a:p>
          <a:p>
            <a:pPr marL="152400" indent="0">
              <a:buNone/>
            </a:pPr>
            <a:endParaRPr lang="sq-AL" sz="1400" dirty="0">
              <a:solidFill>
                <a:srgbClr val="518BCB"/>
              </a:solidFill>
            </a:endParaRPr>
          </a:p>
          <a:p>
            <a:pPr>
              <a:buClr>
                <a:srgbClr val="518BCB"/>
              </a:buClr>
            </a:pPr>
            <a:endParaRPr lang="sq-AL" sz="1400" dirty="0">
              <a:solidFill>
                <a:srgbClr val="518BCB"/>
              </a:solidFill>
            </a:endParaRPr>
          </a:p>
        </p:txBody>
      </p:sp>
      <p:sp>
        <p:nvSpPr>
          <p:cNvPr id="7" name="Title 6">
            <a:extLst>
              <a:ext uri="{FF2B5EF4-FFF2-40B4-BE49-F238E27FC236}">
                <a16:creationId xmlns:a16="http://schemas.microsoft.com/office/drawing/2014/main" id="{39E1FC71-31ED-0CD5-3DEC-A2BE01BF62AD}"/>
              </a:ext>
            </a:extLst>
          </p:cNvPr>
          <p:cNvSpPr>
            <a:spLocks noGrp="1"/>
          </p:cNvSpPr>
          <p:nvPr>
            <p:ph type="title"/>
          </p:nvPr>
        </p:nvSpPr>
        <p:spPr>
          <a:xfrm>
            <a:off x="720000" y="445025"/>
            <a:ext cx="2625084" cy="572700"/>
          </a:xfrm>
        </p:spPr>
        <p:txBody>
          <a:bodyPr/>
          <a:lstStyle/>
          <a:p>
            <a:pPr algn="l"/>
            <a:r>
              <a:rPr lang="en-US" sz="2400" dirty="0">
                <a:solidFill>
                  <a:srgbClr val="518BCB"/>
                </a:solidFill>
                <a:ea typeface="Calibri"/>
                <a:cs typeface="Calibri"/>
                <a:sym typeface="Calibri"/>
              </a:rPr>
              <a:t>Suggested Answer</a:t>
            </a:r>
            <a:br>
              <a:rPr lang="en-US" sz="2400" dirty="0">
                <a:solidFill>
                  <a:srgbClr val="518BCB"/>
                </a:solidFill>
                <a:ea typeface="Calibri"/>
                <a:cs typeface="Calibri"/>
                <a:sym typeface="Calibri"/>
              </a:rPr>
            </a:br>
            <a:endParaRPr lang="en-XK" sz="2400" dirty="0">
              <a:solidFill>
                <a:srgbClr val="518BCB"/>
              </a:solidFill>
            </a:endParaRPr>
          </a:p>
        </p:txBody>
      </p:sp>
      <p:cxnSp>
        <p:nvCxnSpPr>
          <p:cNvPr id="4" name="Straight Connector 3">
            <a:extLst>
              <a:ext uri="{FF2B5EF4-FFF2-40B4-BE49-F238E27FC236}">
                <a16:creationId xmlns:a16="http://schemas.microsoft.com/office/drawing/2014/main" id="{4087BFB1-80B6-1DB4-60DB-9850F76817D2}"/>
              </a:ext>
            </a:extLst>
          </p:cNvPr>
          <p:cNvCxnSpPr>
            <a:cxnSpLocks/>
          </p:cNvCxnSpPr>
          <p:nvPr/>
        </p:nvCxnSpPr>
        <p:spPr>
          <a:xfrm>
            <a:off x="3264060" y="324091"/>
            <a:ext cx="0" cy="4374384"/>
          </a:xfrm>
          <a:prstGeom prst="line">
            <a:avLst/>
          </a:prstGeom>
          <a:ln>
            <a:solidFill>
              <a:srgbClr val="518BC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4361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9E68-AB95-4301-9C73-A247E8274A8A}"/>
              </a:ext>
            </a:extLst>
          </p:cNvPr>
          <p:cNvSpPr>
            <a:spLocks noGrp="1"/>
          </p:cNvSpPr>
          <p:nvPr>
            <p:ph type="title"/>
          </p:nvPr>
        </p:nvSpPr>
        <p:spPr/>
        <p:txBody>
          <a:bodyPr/>
          <a:lstStyle/>
          <a:p>
            <a:r>
              <a:rPr lang="en-GB" dirty="0">
                <a:solidFill>
                  <a:srgbClr val="518BCB"/>
                </a:solidFill>
                <a:latin typeface="Avenir Next" panose="020B0503020202020204" pitchFamily="34" charset="0"/>
                <a:cs typeface="Calibri" panose="020F0502020204030204" pitchFamily="34" charset="0"/>
              </a:rPr>
              <a:t>Reflection</a:t>
            </a:r>
            <a:endParaRPr lang="en-XK" dirty="0">
              <a:solidFill>
                <a:srgbClr val="518BCB"/>
              </a:solidFill>
              <a:latin typeface="Avenir Next" panose="020B050302020202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3315D043-5504-232A-F3F9-F23CC9E2D0B3}"/>
              </a:ext>
            </a:extLst>
          </p:cNvPr>
          <p:cNvSpPr/>
          <p:nvPr/>
        </p:nvSpPr>
        <p:spPr>
          <a:xfrm>
            <a:off x="0" y="0"/>
            <a:ext cx="1124900" cy="5143500"/>
          </a:xfrm>
          <a:prstGeom prst="rect">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XK" sz="1400" b="0" i="0" u="none" strike="noStrike" kern="0" cap="none" spc="0" normalizeH="0" baseline="0" noProof="0">
              <a:ln>
                <a:noFill/>
              </a:ln>
              <a:solidFill>
                <a:srgbClr val="FAFAFA"/>
              </a:solidFill>
              <a:effectLst/>
              <a:uLnTx/>
              <a:uFillTx/>
              <a:latin typeface="Arial"/>
              <a:ea typeface="+mn-ea"/>
              <a:cs typeface="+mn-cs"/>
              <a:sym typeface="Arial"/>
            </a:endParaRPr>
          </a:p>
        </p:txBody>
      </p:sp>
      <p:sp>
        <p:nvSpPr>
          <p:cNvPr id="3" name="Text Placeholder 2">
            <a:extLst>
              <a:ext uri="{FF2B5EF4-FFF2-40B4-BE49-F238E27FC236}">
                <a16:creationId xmlns:a16="http://schemas.microsoft.com/office/drawing/2014/main" id="{81E72C40-3502-3E8F-003D-1D16127D19BC}"/>
              </a:ext>
            </a:extLst>
          </p:cNvPr>
          <p:cNvSpPr>
            <a:spLocks noGrp="1"/>
          </p:cNvSpPr>
          <p:nvPr>
            <p:ph type="body" idx="1"/>
          </p:nvPr>
        </p:nvSpPr>
        <p:spPr>
          <a:xfrm>
            <a:off x="1343024" y="1282075"/>
            <a:ext cx="7080875" cy="3416400"/>
          </a:xfrm>
        </p:spPr>
        <p:txBody>
          <a:bodyPr/>
          <a:lstStyle/>
          <a:p>
            <a:pPr marL="152400" indent="0">
              <a:buNone/>
            </a:pPr>
            <a:r>
              <a:rPr lang="en-GB" sz="1400" b="1" dirty="0">
                <a:solidFill>
                  <a:srgbClr val="518BCB"/>
                </a:solidFill>
                <a:latin typeface="Avenir Light" panose="020B0402020203020204" pitchFamily="34" charset="77"/>
                <a:cs typeface="Calibri" panose="020F0502020204030204" pitchFamily="34" charset="0"/>
              </a:rPr>
              <a:t>What are the most important things you have learned today?</a:t>
            </a:r>
          </a:p>
          <a:p>
            <a:pPr marL="152400" indent="0">
              <a:buNone/>
            </a:pPr>
            <a:endParaRPr lang="en-GB" sz="1400" b="1" dirty="0">
              <a:solidFill>
                <a:srgbClr val="518BCB"/>
              </a:solidFill>
              <a:latin typeface="Avenir Light" panose="020B0402020203020204" pitchFamily="34" charset="77"/>
              <a:cs typeface="Calibri" panose="020F0502020204030204" pitchFamily="34" charset="0"/>
            </a:endParaRPr>
          </a:p>
          <a:p>
            <a:pPr marL="152400" indent="0">
              <a:buNone/>
            </a:pPr>
            <a:r>
              <a:rPr lang="en-GB" sz="1400" b="1" dirty="0">
                <a:solidFill>
                  <a:srgbClr val="518BCB"/>
                </a:solidFill>
                <a:latin typeface="Avenir Light" panose="020B0402020203020204" pitchFamily="34" charset="77"/>
                <a:cs typeface="Calibri" panose="020F0502020204030204" pitchFamily="34" charset="0"/>
              </a:rPr>
              <a:t>Did you meet the three success criteria or do you need more time to assimilate the information?</a:t>
            </a:r>
          </a:p>
          <a:p>
            <a:pPr marL="152400" indent="0">
              <a:buNone/>
            </a:pPr>
            <a:endParaRPr lang="en-GB" sz="1400" b="1" dirty="0">
              <a:solidFill>
                <a:srgbClr val="518BCB"/>
              </a:solidFill>
              <a:latin typeface="Avenir Light" panose="020B0402020203020204" pitchFamily="34" charset="77"/>
              <a:cs typeface="Calibri" panose="020F0502020204030204" pitchFamily="34" charset="0"/>
            </a:endParaRPr>
          </a:p>
          <a:p>
            <a:pPr marL="152400" indent="0">
              <a:buNone/>
            </a:pPr>
            <a:r>
              <a:rPr lang="en-GB" sz="1400" dirty="0">
                <a:solidFill>
                  <a:srgbClr val="518BCB"/>
                </a:solidFill>
                <a:latin typeface="Avenir Light" panose="020B0402020203020204" pitchFamily="34" charset="77"/>
                <a:cs typeface="Calibri" panose="020F0502020204030204" pitchFamily="34" charset="0"/>
              </a:rPr>
              <a:t>Success Criteria</a:t>
            </a:r>
          </a:p>
          <a:p>
            <a:pPr marL="152400" indent="0">
              <a:buNone/>
            </a:pPr>
            <a:endParaRPr lang="en-GB" sz="1400" dirty="0">
              <a:solidFill>
                <a:srgbClr val="518BCB"/>
              </a:solidFill>
              <a:latin typeface="Avenir Light" panose="020B0402020203020204" pitchFamily="34" charset="77"/>
              <a:cs typeface="Calibri" panose="020F0502020204030204" pitchFamily="34" charset="0"/>
            </a:endParaRPr>
          </a:p>
          <a:p>
            <a:pPr marL="495300" indent="-342900">
              <a:buFont typeface="+mj-lt"/>
              <a:buAutoNum type="arabicPeriod"/>
            </a:pPr>
            <a:r>
              <a:rPr lang="en-GB" sz="1400" dirty="0">
                <a:solidFill>
                  <a:srgbClr val="518BCB"/>
                </a:solidFill>
                <a:latin typeface="Avenir Light" panose="020B0402020203020204" pitchFamily="34" charset="77"/>
                <a:cs typeface="Calibri" panose="020F0502020204030204" pitchFamily="34" charset="0"/>
              </a:rPr>
              <a:t>Workshop participants will describe how to introduce effective collaborative learning strategies into classrooms.</a:t>
            </a:r>
          </a:p>
          <a:p>
            <a:pPr marL="495300" indent="-342900">
              <a:buFont typeface="+mj-lt"/>
              <a:buAutoNum type="arabicPeriod"/>
            </a:pPr>
            <a:r>
              <a:rPr lang="en-GB" sz="1400" dirty="0">
                <a:solidFill>
                  <a:srgbClr val="518BCB"/>
                </a:solidFill>
                <a:latin typeface="Avenir Light" panose="020B0402020203020204" pitchFamily="34" charset="77"/>
                <a:cs typeface="Calibri" panose="020F0502020204030204" pitchFamily="34" charset="0"/>
              </a:rPr>
              <a:t>Workshop participants will list strategies that enable students to work collaboratively.</a:t>
            </a:r>
          </a:p>
          <a:p>
            <a:pPr marL="495300" indent="-342900">
              <a:buFont typeface="+mj-lt"/>
              <a:buAutoNum type="arabicPeriod"/>
            </a:pPr>
            <a:r>
              <a:rPr lang="en-GB" sz="1400" dirty="0">
                <a:solidFill>
                  <a:srgbClr val="518BCB"/>
                </a:solidFill>
                <a:latin typeface="Avenir Light" panose="020B0402020203020204" pitchFamily="34" charset="77"/>
                <a:cs typeface="Calibri" panose="020F0502020204030204" pitchFamily="34" charset="0"/>
              </a:rPr>
              <a:t>Workshop participants will be able to assess the collaborative learning that take place in their school.</a:t>
            </a:r>
            <a:endParaRPr lang="en-XK" sz="1400" i="1" dirty="0">
              <a:solidFill>
                <a:srgbClr val="518BCB"/>
              </a:solidFill>
              <a:latin typeface="Avenir Light" panose="020B0402020203020204" pitchFamily="34" charset="77"/>
              <a:cs typeface="Calibri" panose="020F0502020204030204" pitchFamily="34" charset="0"/>
            </a:endParaRPr>
          </a:p>
        </p:txBody>
      </p:sp>
      <p:pic>
        <p:nvPicPr>
          <p:cNvPr id="11" name="Picture 10">
            <a:extLst>
              <a:ext uri="{FF2B5EF4-FFF2-40B4-BE49-F238E27FC236}">
                <a16:creationId xmlns:a16="http://schemas.microsoft.com/office/drawing/2014/main" id="{1B929F8B-035A-F738-C547-124B6BCC8BDE}"/>
              </a:ext>
            </a:extLst>
          </p:cNvPr>
          <p:cNvPicPr>
            <a:picLocks noChangeAspect="1"/>
          </p:cNvPicPr>
          <p:nvPr/>
        </p:nvPicPr>
        <p:blipFill>
          <a:blip r:embed="rId2">
            <a:alphaModFix amt="70000"/>
          </a:blip>
          <a:stretch>
            <a:fillRect/>
          </a:stretch>
        </p:blipFill>
        <p:spPr>
          <a:xfrm>
            <a:off x="-440340" y="0"/>
            <a:ext cx="2259362" cy="5143500"/>
          </a:xfrm>
          <a:prstGeom prst="rect">
            <a:avLst/>
          </a:prstGeom>
        </p:spPr>
      </p:pic>
      <p:sp>
        <p:nvSpPr>
          <p:cNvPr id="12" name="Google Shape;373;p43">
            <a:extLst>
              <a:ext uri="{FF2B5EF4-FFF2-40B4-BE49-F238E27FC236}">
                <a16:creationId xmlns:a16="http://schemas.microsoft.com/office/drawing/2014/main" id="{E4DCA256-B714-2DA2-121E-B00521DAC831}"/>
              </a:ext>
            </a:extLst>
          </p:cNvPr>
          <p:cNvSpPr/>
          <p:nvPr/>
        </p:nvSpPr>
        <p:spPr>
          <a:xfrm rot="-5400000" flipH="1">
            <a:off x="8508502" y="-321104"/>
            <a:ext cx="2058389" cy="2104957"/>
          </a:xfrm>
          <a:prstGeom prst="blockArc">
            <a:avLst>
              <a:gd name="adj1" fmla="val 14995968"/>
              <a:gd name="adj2" fmla="val 876153"/>
              <a:gd name="adj3" fmla="val 15746"/>
            </a:avLst>
          </a:prstGeom>
          <a:solidFill>
            <a:srgbClr val="6997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439226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BBA469-4672-9A6B-6050-2AA92BCD80C3}"/>
              </a:ext>
            </a:extLst>
          </p:cNvPr>
          <p:cNvSpPr>
            <a:spLocks noGrp="1"/>
          </p:cNvSpPr>
          <p:nvPr>
            <p:ph type="title"/>
          </p:nvPr>
        </p:nvSpPr>
        <p:spPr>
          <a:xfrm>
            <a:off x="720000" y="1999050"/>
            <a:ext cx="7704000" cy="572700"/>
          </a:xfrm>
        </p:spPr>
        <p:txBody>
          <a:bodyPr/>
          <a:lstStyle/>
          <a:p>
            <a:r>
              <a:rPr lang="en-XK" sz="6600" dirty="0">
                <a:solidFill>
                  <a:schemeClr val="bg1">
                    <a:lumMod val="10000"/>
                  </a:schemeClr>
                </a:solidFill>
                <a:latin typeface="Avenir Next Heavy" panose="020B0503020202020204" pitchFamily="34" charset="0"/>
                <a:cs typeface="Calibri" panose="020F0502020204030204" pitchFamily="34" charset="0"/>
              </a:rPr>
              <a:t>Thank You!</a:t>
            </a:r>
          </a:p>
        </p:txBody>
      </p:sp>
    </p:spTree>
    <p:extLst>
      <p:ext uri="{BB962C8B-B14F-4D97-AF65-F5344CB8AC3E}">
        <p14:creationId xmlns:p14="http://schemas.microsoft.com/office/powerpoint/2010/main" val="4162765587"/>
      </p:ext>
    </p:extLst>
  </p:cSld>
  <p:clrMapOvr>
    <a:masterClrMapping/>
  </p:clrMapOvr>
</p:sld>
</file>

<file path=ppt/theme/theme1.xml><?xml version="1.0" encoding="utf-8"?>
<a:theme xmlns:a="http://schemas.openxmlformats.org/drawingml/2006/main" name="Teacher Training Workshop by Slidesgo">
  <a:themeElements>
    <a:clrScheme name="Simple Light">
      <a:dk1>
        <a:srgbClr val="333333"/>
      </a:dk1>
      <a:lt1>
        <a:srgbClr val="FAFAFA"/>
      </a:lt1>
      <a:dk2>
        <a:srgbClr val="87E696"/>
      </a:dk2>
      <a:lt2>
        <a:srgbClr val="43D3B0"/>
      </a:lt2>
      <a:accent1>
        <a:srgbClr val="2E2D32"/>
      </a:accent1>
      <a:accent2>
        <a:srgbClr val="B4B2B3"/>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for School Based Teacher Professional Development-Albanian" id="{8B0D3685-0F97-8042-88FC-733DA573A78C}" vid="{2322AB2B-4D8A-F145-82DE-85D2C88976C5}"/>
    </a:ext>
  </a:extLst>
</a:theme>
</file>

<file path=ppt/theme/theme2.xml><?xml version="1.0" encoding="utf-8"?>
<a:theme xmlns:a="http://schemas.openxmlformats.org/drawingml/2006/main" name="1_Teacher Training Workshop by Slidesgo">
  <a:themeElements>
    <a:clrScheme name="Simple Light">
      <a:dk1>
        <a:srgbClr val="333333"/>
      </a:dk1>
      <a:lt1>
        <a:srgbClr val="FAFAFA"/>
      </a:lt1>
      <a:dk2>
        <a:srgbClr val="87E696"/>
      </a:dk2>
      <a:lt2>
        <a:srgbClr val="43D3B0"/>
      </a:lt2>
      <a:accent1>
        <a:srgbClr val="2E2D32"/>
      </a:accent1>
      <a:accent2>
        <a:srgbClr val="B4B2B3"/>
      </a:accent2>
      <a:accent3>
        <a:srgbClr val="FFFFFF"/>
      </a:accent3>
      <a:accent4>
        <a:srgbClr val="FFFFFF"/>
      </a:accent4>
      <a:accent5>
        <a:srgbClr val="FFFFFF"/>
      </a:accent5>
      <a:accent6>
        <a:srgbClr val="FFFFFF"/>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for School Based Teacher Professional Development-Albanian" id="{8B0D3685-0F97-8042-88FC-733DA573A78C}" vid="{2322AB2B-4D8A-F145-82DE-85D2C88976C5}"/>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942</TotalTime>
  <Words>7649</Words>
  <Application>Microsoft Macintosh PowerPoint</Application>
  <PresentationFormat>On-screen Show (16:9)</PresentationFormat>
  <Paragraphs>843</Paragraphs>
  <Slides>97</Slides>
  <Notes>2</Notes>
  <HiddenSlides>0</HiddenSlides>
  <MMClips>6</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97</vt:i4>
      </vt:variant>
    </vt:vector>
  </HeadingPairs>
  <TitlesOfParts>
    <vt:vector size="118" baseType="lpstr">
      <vt:lpstr>Calibri</vt:lpstr>
      <vt:lpstr>Arial</vt:lpstr>
      <vt:lpstr>Open Sans</vt:lpstr>
      <vt:lpstr>Avenir Black</vt:lpstr>
      <vt:lpstr>Mistral</vt:lpstr>
      <vt:lpstr>Noteworthy Light</vt:lpstr>
      <vt:lpstr>Arial</vt:lpstr>
      <vt:lpstr>Epilogue</vt:lpstr>
      <vt:lpstr>Bradley Hand</vt:lpstr>
      <vt:lpstr>Roboto</vt:lpstr>
      <vt:lpstr>KINDERGARTEN</vt:lpstr>
      <vt:lpstr>Avenir Next</vt:lpstr>
      <vt:lpstr>Roboto Condensed Light</vt:lpstr>
      <vt:lpstr>Avenir Next Heavy</vt:lpstr>
      <vt:lpstr>DM Sans</vt:lpstr>
      <vt:lpstr>Catamaran Medium</vt:lpstr>
      <vt:lpstr>Bebas Neue</vt:lpstr>
      <vt:lpstr>Avenir Light</vt:lpstr>
      <vt:lpstr>Avenir Book</vt:lpstr>
      <vt:lpstr>Teacher Training Workshop by Slidesgo</vt:lpstr>
      <vt:lpstr>1_Teacher Training Workshop by Slidesgo</vt:lpstr>
      <vt:lpstr>Module 7:  Embedding effective student centred learning strategies into professional practice</vt:lpstr>
      <vt:lpstr>PowerPoint Presentation</vt:lpstr>
      <vt:lpstr>PowerPoint Presentation</vt:lpstr>
      <vt:lpstr>Glossary Activity</vt:lpstr>
      <vt:lpstr>Glossary</vt:lpstr>
      <vt:lpstr>Glossary</vt:lpstr>
      <vt:lpstr>Glossary</vt:lpstr>
      <vt:lpstr>Glossary</vt:lpstr>
      <vt:lpstr>Fletcher. A, 2005, Meaningful Student Involvement Guide to Students as Partners,  Common Action Consulting </vt:lpstr>
      <vt:lpstr>Student-centred learning</vt:lpstr>
      <vt:lpstr>What is student-centred learning?</vt:lpstr>
      <vt:lpstr>Teacher led</vt:lpstr>
      <vt:lpstr>Student Centred</vt:lpstr>
      <vt:lpstr>What are the advantages of  student-centred learning?</vt:lpstr>
      <vt:lpstr>Benefits of student-led learning</vt:lpstr>
      <vt:lpstr>Student-centred learning activities</vt:lpstr>
      <vt:lpstr>Student-centred learning activities</vt:lpstr>
      <vt:lpstr>Student-centred learning activities</vt:lpstr>
      <vt:lpstr>Student-centred learning activities</vt:lpstr>
      <vt:lpstr>Student-centred learning activities</vt:lpstr>
      <vt:lpstr>Student-centred learning activities</vt:lpstr>
      <vt:lpstr>Student-centred learning activities</vt:lpstr>
      <vt:lpstr>Student-centred learning activities</vt:lpstr>
      <vt:lpstr>Student-centred learning activities</vt:lpstr>
      <vt:lpstr>Student-centred learning activities</vt:lpstr>
      <vt:lpstr>All important work should be:</vt:lpstr>
      <vt:lpstr>Lesson plan Task-based activity</vt:lpstr>
      <vt:lpstr>PowerPoint Presentation</vt:lpstr>
      <vt:lpstr>Lesson plan suggestions</vt:lpstr>
      <vt:lpstr>Rubrics</vt:lpstr>
      <vt:lpstr>What is a Rubric? </vt:lpstr>
      <vt:lpstr>What is a Rubric? </vt:lpstr>
      <vt:lpstr>What is a Rubric? </vt:lpstr>
      <vt:lpstr>Cooperative learning rubric Grade 4 </vt:lpstr>
      <vt:lpstr>Why should teachers use rubrics? </vt:lpstr>
      <vt:lpstr>Why should teachers use rubrics? </vt:lpstr>
      <vt:lpstr>Why should teachers use rubrics? </vt:lpstr>
      <vt:lpstr>Why should teachers use rubrics? </vt:lpstr>
      <vt:lpstr>Why should teachers use rubrics? </vt:lpstr>
      <vt:lpstr>Developing a Rubric  </vt:lpstr>
      <vt:lpstr>Developing a Rubric  </vt:lpstr>
      <vt:lpstr>Science project rubric Grade 5 </vt:lpstr>
      <vt:lpstr>Rubric assessment activity  Task-Based Learning </vt:lpstr>
      <vt:lpstr>PowerPoint Presentation</vt:lpstr>
      <vt:lpstr>   Examples of poor pedagogical practice  </vt:lpstr>
      <vt:lpstr>Examples of poor pedagogical practice in Kosovo</vt:lpstr>
      <vt:lpstr>Solution</vt:lpstr>
      <vt:lpstr>Examples of poor pedagogical practice in Kosovo</vt:lpstr>
      <vt:lpstr>Solution</vt:lpstr>
      <vt:lpstr>Examples of poor pedagogical practice in Kosovo</vt:lpstr>
      <vt:lpstr>Solution</vt:lpstr>
      <vt:lpstr>Examples of poor pedagogical practice in Kosovo</vt:lpstr>
      <vt:lpstr>Solution</vt:lpstr>
      <vt:lpstr>Examples of poor pedagogical practice in Kosovo</vt:lpstr>
      <vt:lpstr>Solution</vt:lpstr>
      <vt:lpstr>Examples of poor pedagogical practice in Kosovo</vt:lpstr>
      <vt:lpstr>Solution</vt:lpstr>
      <vt:lpstr>Examples of poor pedagogical practice in Kosovo</vt:lpstr>
      <vt:lpstr>Solution</vt:lpstr>
      <vt:lpstr>Examples of poor pedagogical practice in Kosovo</vt:lpstr>
      <vt:lpstr>Solution</vt:lpstr>
      <vt:lpstr>  Overcoming barriers of an under-resourced school  </vt:lpstr>
      <vt:lpstr>Features of under- resourced schools</vt:lpstr>
      <vt:lpstr>Barriers of an under- resourced school</vt:lpstr>
      <vt:lpstr>Potential solutions</vt:lpstr>
      <vt:lpstr>Barriers of an under- resourced school</vt:lpstr>
      <vt:lpstr>Potential solutions</vt:lpstr>
      <vt:lpstr>Potential solutions</vt:lpstr>
      <vt:lpstr>Barriers of an under- resourced school</vt:lpstr>
      <vt:lpstr>Potential solutions</vt:lpstr>
      <vt:lpstr>Potential solutions</vt:lpstr>
      <vt:lpstr>Barriers of an under- resourced school</vt:lpstr>
      <vt:lpstr>Potential solutions</vt:lpstr>
      <vt:lpstr>Student quotes activity Pairwork Discussion</vt:lpstr>
      <vt:lpstr>Quotes from Kosovan students in 2022</vt:lpstr>
      <vt:lpstr>Suggested Answer </vt:lpstr>
      <vt:lpstr>Student-centred learning best practice</vt:lpstr>
      <vt:lpstr>Student-centred learning best practice</vt:lpstr>
      <vt:lpstr>Student-centred learning best practice </vt:lpstr>
      <vt:lpstr>Student-centred learning best practice </vt:lpstr>
      <vt:lpstr>Best practice discussion Pairwork discussion</vt:lpstr>
      <vt:lpstr>PowerPoint Presentation</vt:lpstr>
      <vt:lpstr>Student- centred learning best practice activity  Discussion</vt:lpstr>
      <vt:lpstr>Digital learning</vt:lpstr>
      <vt:lpstr>Student - centred digital learning ideas</vt:lpstr>
      <vt:lpstr>Student - centred digital learning ideas</vt:lpstr>
      <vt:lpstr>Student - centred digital learning ideas</vt:lpstr>
      <vt:lpstr>Student - centred digital learning ideas</vt:lpstr>
      <vt:lpstr>Textbooks</vt:lpstr>
      <vt:lpstr>Textbook Group task based activity</vt:lpstr>
      <vt:lpstr>Definition of high quality teaching and learning </vt:lpstr>
      <vt:lpstr>Definition of high-quality teaching and learning     Group Task based activity</vt:lpstr>
      <vt:lpstr>Definition of high-quality teaching and learning</vt:lpstr>
      <vt:lpstr>School self- study activity</vt:lpstr>
      <vt:lpstr>Suggested Answer </vt:lpstr>
      <vt:lpstr>Reflection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Titulli i modulit</dc:title>
  <dc:creator>Microsoft Office User</dc:creator>
  <cp:lastModifiedBy>Microsoft Office User</cp:lastModifiedBy>
  <cp:revision>26</cp:revision>
  <dcterms:created xsi:type="dcterms:W3CDTF">2023-05-30T22:29:56Z</dcterms:created>
  <dcterms:modified xsi:type="dcterms:W3CDTF">2023-10-06T02:36:22Z</dcterms:modified>
</cp:coreProperties>
</file>